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notesSlides/notesSlide3.xml" ContentType="application/vnd.openxmlformats-officedocument.presentationml.notesSlide+xml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482" r:id="rId3"/>
    <p:sldId id="434" r:id="rId4"/>
    <p:sldId id="483" r:id="rId5"/>
    <p:sldId id="484" r:id="rId6"/>
    <p:sldId id="514" r:id="rId7"/>
    <p:sldId id="485" r:id="rId8"/>
    <p:sldId id="512" r:id="rId9"/>
    <p:sldId id="513" r:id="rId10"/>
    <p:sldId id="487" r:id="rId11"/>
    <p:sldId id="515" r:id="rId12"/>
    <p:sldId id="488" r:id="rId13"/>
    <p:sldId id="489" r:id="rId14"/>
    <p:sldId id="490" r:id="rId15"/>
    <p:sldId id="516" r:id="rId16"/>
    <p:sldId id="491" r:id="rId17"/>
    <p:sldId id="517" r:id="rId18"/>
    <p:sldId id="492" r:id="rId19"/>
    <p:sldId id="493" r:id="rId20"/>
    <p:sldId id="494" r:id="rId21"/>
    <p:sldId id="290" r:id="rId22"/>
    <p:sldId id="294" r:id="rId23"/>
    <p:sldId id="295" r:id="rId24"/>
    <p:sldId id="495" r:id="rId25"/>
    <p:sldId id="518" r:id="rId26"/>
    <p:sldId id="496" r:id="rId27"/>
    <p:sldId id="467" r:id="rId28"/>
    <p:sldId id="499" r:id="rId29"/>
    <p:sldId id="500" r:id="rId30"/>
    <p:sldId id="498" r:id="rId31"/>
    <p:sldId id="501" r:id="rId32"/>
    <p:sldId id="502" r:id="rId33"/>
    <p:sldId id="503" r:id="rId34"/>
    <p:sldId id="473" r:id="rId35"/>
    <p:sldId id="504" r:id="rId36"/>
    <p:sldId id="474" r:id="rId37"/>
    <p:sldId id="505" r:id="rId38"/>
    <p:sldId id="507" r:id="rId39"/>
    <p:sldId id="506" r:id="rId40"/>
    <p:sldId id="508" r:id="rId41"/>
    <p:sldId id="462" r:id="rId42"/>
    <p:sldId id="475" r:id="rId43"/>
    <p:sldId id="476" r:id="rId44"/>
    <p:sldId id="477" r:id="rId45"/>
    <p:sldId id="509" r:id="rId46"/>
    <p:sldId id="478" r:id="rId47"/>
    <p:sldId id="510" r:id="rId48"/>
    <p:sldId id="479" r:id="rId49"/>
    <p:sldId id="511" r:id="rId50"/>
    <p:sldId id="480" r:id="rId51"/>
    <p:sldId id="481" r:id="rId5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5" autoAdjust="0"/>
    <p:restoredTop sz="91486" autoAdjust="0"/>
  </p:normalViewPr>
  <p:slideViewPr>
    <p:cSldViewPr snapToGrid="0" snapToObjects="1" showGuides="1">
      <p:cViewPr>
        <p:scale>
          <a:sx n="100" d="100"/>
          <a:sy n="100" d="100"/>
        </p:scale>
        <p:origin x="-2440" y="-128"/>
      </p:cViewPr>
      <p:guideLst>
        <p:guide orient="horz" pos="1795"/>
        <p:guide pos="2881"/>
      </p:guideLst>
    </p:cSldViewPr>
  </p:slideViewPr>
  <p:outlineViewPr>
    <p:cViewPr>
      <p:scale>
        <a:sx n="33" d="100"/>
        <a:sy n="33" d="100"/>
      </p:scale>
      <p:origin x="0" y="161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4.emf"/><Relationship Id="rId3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Relationship Id="rId2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Relationship Id="rId2" Type="http://schemas.openxmlformats.org/officeDocument/2006/relationships/image" Target="../media/image2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Relationship Id="rId2" Type="http://schemas.openxmlformats.org/officeDocument/2006/relationships/image" Target="../media/image25.emf"/><Relationship Id="rId3" Type="http://schemas.openxmlformats.org/officeDocument/2006/relationships/image" Target="../media/image2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Relationship Id="rId2" Type="http://schemas.openxmlformats.org/officeDocument/2006/relationships/image" Target="../media/image2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Relationship Id="rId2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D5EDD0BC-854B-5546-A8FF-AF6B249B6AF5}" type="datetimeFigureOut">
              <a:rPr lang="en-US">
                <a:latin typeface="Arial"/>
                <a:ea typeface="Arial"/>
                <a:cs typeface="Arial"/>
              </a:rPr>
              <a:pPr>
                <a:defRPr/>
              </a:pPr>
              <a:t>1/7/15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892397C2-5B49-104A-B1D7-DDE182C52C34}" type="slidenum">
              <a:rPr lang="en-US">
                <a:latin typeface="Arial"/>
                <a:ea typeface="Arial"/>
                <a:cs typeface="Arial"/>
              </a:rPr>
              <a:pPr>
                <a:defRPr/>
              </a:pPr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467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B485999A-F397-D44F-A9CA-C8E36A937B72}" type="datetimeFigureOut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6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2D5D9F8-D567-244F-880C-4BB4785F1C4C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2D5D9F8-D567-244F-880C-4BB4785F1C4C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2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/00499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/00500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CSS IPM3 PPT bgd Instruction WIM 72dp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976004" y="6246670"/>
            <a:ext cx="5741117" cy="264965"/>
          </a:xfrm>
        </p:spPr>
        <p:txBody>
          <a:bodyPr/>
          <a:lstStyle>
            <a:lvl1pPr algn="l">
              <a:defRPr sz="1600">
                <a:solidFill>
                  <a:srgbClr val="00009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621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1B293FF8-CD88-C24E-B901-491EE6C88A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1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2.e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5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6.e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17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18.e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14.emf"/><Relationship Id="rId7" Type="http://schemas.openxmlformats.org/officeDocument/2006/relationships/oleObject" Target="../embeddings/oleObject22.bin"/><Relationship Id="rId8" Type="http://schemas.openxmlformats.org/officeDocument/2006/relationships/image" Target="../media/image19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0.e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15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21.e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20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22.e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20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499" TargetMode="External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24.e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25.emf"/><Relationship Id="rId7" Type="http://schemas.openxmlformats.org/officeDocument/2006/relationships/oleObject" Target="../embeddings/oleObject31.bin"/><Relationship Id="rId8" Type="http://schemas.openxmlformats.org/officeDocument/2006/relationships/image" Target="../media/image26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27.e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28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29.e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29.e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30.e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500" TargetMode="External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47780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Introduction</a:t>
            </a:r>
            <a:endParaRPr lang="en-US" sz="2800" b="1" dirty="0">
              <a:ea typeface="+mn-ea"/>
            </a:endParaRPr>
          </a:p>
          <a:p>
            <a:r>
              <a:rPr lang="en-US" dirty="0"/>
              <a:t>Scientists, mathematicians, and other professionals sometimes spend years conducting </a:t>
            </a:r>
            <a:r>
              <a:rPr lang="en-US" dirty="0" smtClean="0"/>
              <a:t>research and </a:t>
            </a:r>
            <a:r>
              <a:rPr lang="en-US" dirty="0"/>
              <a:t>gathering data in order to determine whether a certain hypothesis is true. A </a:t>
            </a:r>
            <a:r>
              <a:rPr lang="en-US" b="1" dirty="0"/>
              <a:t>hypothesis </a:t>
            </a:r>
            <a:r>
              <a:rPr lang="en-US" dirty="0"/>
              <a:t>is </a:t>
            </a:r>
            <a:r>
              <a:rPr lang="en-US" dirty="0" smtClean="0"/>
              <a:t>a statement </a:t>
            </a:r>
            <a:r>
              <a:rPr lang="en-US" dirty="0"/>
              <a:t>that you are trying to prove or disprove. A hypothesis is proved or disproved by </a:t>
            </a:r>
            <a:r>
              <a:rPr lang="en-US" dirty="0" smtClean="0"/>
              <a:t>observing the </a:t>
            </a:r>
            <a:r>
              <a:rPr lang="en-US" dirty="0"/>
              <a:t>effects of a treatment on a population. A </a:t>
            </a:r>
            <a:r>
              <a:rPr lang="en-US" b="1" dirty="0"/>
              <a:t>treatment </a:t>
            </a:r>
            <a:r>
              <a:rPr lang="en-US" dirty="0"/>
              <a:t>is a process or intervention provided to </a:t>
            </a:r>
            <a:r>
              <a:rPr lang="en-US" dirty="0" smtClean="0"/>
              <a:t>the population </a:t>
            </a:r>
            <a:r>
              <a:rPr lang="en-US" dirty="0"/>
              <a:t>being observed.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A64BF-F1FF-FE46-8566-4B9C9A787A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976003" y="6246670"/>
            <a:ext cx="5996807" cy="26496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01285"/>
            <a:ext cx="7855776" cy="52613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/>
              <a:t>A </a:t>
            </a:r>
            <a:r>
              <a:rPr lang="en-US" b="1" dirty="0"/>
              <a:t>null hypothesis</a:t>
            </a:r>
            <a:r>
              <a:rPr lang="en-US" dirty="0"/>
              <a:t>, or </a:t>
            </a:r>
            <a:r>
              <a:rPr lang="en-US" i="1" dirty="0"/>
              <a:t>H</a:t>
            </a:r>
            <a:r>
              <a:rPr lang="en-US" baseline="-25000" dirty="0"/>
              <a:t>0</a:t>
            </a:r>
            <a:r>
              <a:rPr lang="en-US" dirty="0"/>
              <a:t>, is a statement or idea that will be tested. It is </a:t>
            </a:r>
            <a:r>
              <a:rPr lang="en-US" dirty="0" smtClean="0"/>
              <a:t>generally characterized </a:t>
            </a:r>
            <a:r>
              <a:rPr lang="en-US" dirty="0"/>
              <a:t>by the concept that the treatment does not result in a change, or that, for a </a:t>
            </a:r>
            <a:r>
              <a:rPr lang="en-US" dirty="0" smtClean="0"/>
              <a:t>set of </a:t>
            </a:r>
            <a:r>
              <a:rPr lang="en-US" dirty="0"/>
              <a:t>data under observation and its associated results, the results could have been selected </a:t>
            </a:r>
            <a:r>
              <a:rPr lang="en-US" dirty="0" smtClean="0"/>
              <a:t>from the </a:t>
            </a:r>
            <a:r>
              <a:rPr lang="en-US" dirty="0"/>
              <a:t>same population 95% of the time by sheer chance. In other words, there is no </a:t>
            </a:r>
            <a:r>
              <a:rPr lang="en-US" dirty="0" smtClean="0"/>
              <a:t>relationship between </a:t>
            </a:r>
            <a:r>
              <a:rPr lang="en-US" dirty="0"/>
              <a:t>the data sets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0474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01285"/>
            <a:ext cx="7855776" cy="52613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Font typeface="Arial"/>
              <a:buChar char="•"/>
            </a:pPr>
            <a:r>
              <a:rPr lang="en-US" dirty="0" smtClean="0"/>
              <a:t>An </a:t>
            </a:r>
            <a:r>
              <a:rPr lang="en-US" b="1" dirty="0"/>
              <a:t>alternative hypothesis </a:t>
            </a:r>
            <a:r>
              <a:rPr lang="en-US" dirty="0"/>
              <a:t>is any hypothesis that differs from the null hypothesis; that is, </a:t>
            </a:r>
            <a:r>
              <a:rPr lang="en-US" dirty="0" smtClean="0"/>
              <a:t>a statement </a:t>
            </a:r>
            <a:r>
              <a:rPr lang="en-US" dirty="0"/>
              <a:t>that indicates there is a difference in the data from two treatments. The </a:t>
            </a:r>
            <a:r>
              <a:rPr lang="en-US" dirty="0" smtClean="0"/>
              <a:t>alternative hypothesis </a:t>
            </a:r>
            <a:r>
              <a:rPr lang="en-US" dirty="0"/>
              <a:t>is represented by </a:t>
            </a:r>
            <a:r>
              <a:rPr lang="en-US" i="1" dirty="0"/>
              <a:t>H</a:t>
            </a:r>
            <a:r>
              <a:rPr lang="en-US" i="1" baseline="-25000" dirty="0"/>
              <a:t>a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Font typeface="Arial"/>
              <a:buChar char="•"/>
            </a:pPr>
            <a:r>
              <a:rPr lang="en-US" dirty="0"/>
              <a:t>If the </a:t>
            </a:r>
            <a:r>
              <a:rPr lang="en-US" i="1" dirty="0"/>
              <a:t>p</a:t>
            </a:r>
            <a:r>
              <a:rPr lang="en-US" dirty="0"/>
              <a:t>-value is less than a given confidence level (usually 0.05, or 5%), the null hypothesis is rejected.</a:t>
            </a: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Font typeface="Arial"/>
              <a:buChar char="•"/>
            </a:pPr>
            <a:r>
              <a:rPr lang="en-US" dirty="0"/>
              <a:t>To run a </a:t>
            </a:r>
            <a:r>
              <a:rPr lang="en-US" i="1" dirty="0"/>
              <a:t>t</a:t>
            </a:r>
            <a:r>
              <a:rPr lang="en-US" dirty="0"/>
              <a:t>-test for two sets of data, first obtain the mean and standard deviation of each set.</a:t>
            </a: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Font typeface="Arial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3611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509627"/>
            <a:ext cx="8385926" cy="526139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</a:t>
            </a:r>
            <a:r>
              <a:rPr lang="en-US" dirty="0"/>
              <a:t>calculate the </a:t>
            </a:r>
            <a:r>
              <a:rPr lang="en-US" i="1" dirty="0"/>
              <a:t>t</a:t>
            </a:r>
            <a:r>
              <a:rPr lang="en-US" dirty="0"/>
              <a:t>-value, use the </a:t>
            </a:r>
            <a:r>
              <a:rPr lang="en-US" dirty="0" smtClean="0"/>
              <a:t>formula</a:t>
            </a:r>
          </a:p>
          <a:p>
            <a:pPr marL="34747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					    </a:t>
            </a:r>
            <a:r>
              <a:rPr lang="en-US" dirty="0"/>
              <a:t>described as </a:t>
            </a:r>
            <a:r>
              <a:rPr lang="en-US" dirty="0" smtClean="0"/>
              <a:t>follows:</a:t>
            </a:r>
          </a:p>
          <a:p>
            <a:pPr marL="347472">
              <a:spcBef>
                <a:spcPts val="0"/>
              </a:spcBef>
            </a:pPr>
            <a:endParaRPr lang="en-US" dirty="0"/>
          </a:p>
          <a:p>
            <a:pPr marL="347472">
              <a:spcBef>
                <a:spcPts val="0"/>
              </a:spcBef>
            </a:pPr>
            <a:endParaRPr lang="en-US" dirty="0" smtClean="0"/>
          </a:p>
          <a:p>
            <a:pPr marL="347472">
              <a:spcBef>
                <a:spcPts val="0"/>
              </a:spcBef>
            </a:pPr>
            <a:endParaRPr lang="en-US" dirty="0" smtClean="0"/>
          </a:p>
          <a:p>
            <a:pPr marL="868680" lvl="1" indent="-342900" algn="l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is </a:t>
            </a:r>
            <a:r>
              <a:rPr lang="en-US" dirty="0">
                <a:solidFill>
                  <a:schemeClr val="tx1"/>
                </a:solidFill>
              </a:rPr>
              <a:t>the mean of the first set of data.</a:t>
            </a:r>
          </a:p>
          <a:p>
            <a:pPr marL="868680" lvl="1" indent="-342900" algn="l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is </a:t>
            </a:r>
            <a:r>
              <a:rPr lang="en-US" dirty="0">
                <a:solidFill>
                  <a:schemeClr val="tx1"/>
                </a:solidFill>
              </a:rPr>
              <a:t>the mean of the second set of data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868680" lvl="1" indent="-342900" algn="l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i="1" spc="-20" dirty="0" smtClean="0">
                <a:solidFill>
                  <a:srgbClr val="000000"/>
                </a:solidFill>
              </a:rPr>
              <a:t>s</a:t>
            </a:r>
            <a:r>
              <a:rPr lang="en-US" spc="-20" baseline="-25000" dirty="0" smtClean="0">
                <a:solidFill>
                  <a:srgbClr val="000000"/>
                </a:solidFill>
              </a:rPr>
              <a:t>1</a:t>
            </a:r>
            <a:r>
              <a:rPr lang="en-US" spc="-20" baseline="30000" dirty="0" smtClean="0">
                <a:solidFill>
                  <a:srgbClr val="000000"/>
                </a:solidFill>
              </a:rPr>
              <a:t>2</a:t>
            </a:r>
            <a:r>
              <a:rPr lang="en-US" spc="-20" dirty="0" smtClean="0">
                <a:solidFill>
                  <a:srgbClr val="000000"/>
                </a:solidFill>
              </a:rPr>
              <a:t> and </a:t>
            </a:r>
            <a:r>
              <a:rPr lang="en-US" i="1" spc="-20" dirty="0" smtClean="0">
                <a:solidFill>
                  <a:srgbClr val="000000"/>
                </a:solidFill>
              </a:rPr>
              <a:t>s</a:t>
            </a:r>
            <a:r>
              <a:rPr lang="en-US" spc="-20" baseline="-25000" dirty="0" smtClean="0">
                <a:solidFill>
                  <a:srgbClr val="000000"/>
                </a:solidFill>
              </a:rPr>
              <a:t>2</a:t>
            </a:r>
            <a:r>
              <a:rPr lang="en-US" spc="-20" baseline="30000" dirty="0" smtClean="0">
                <a:solidFill>
                  <a:srgbClr val="000000"/>
                </a:solidFill>
              </a:rPr>
              <a:t>2</a:t>
            </a:r>
            <a:r>
              <a:rPr lang="en-US" spc="-20" dirty="0" smtClean="0">
                <a:solidFill>
                  <a:srgbClr val="000000"/>
                </a:solidFill>
              </a:rPr>
              <a:t> are </a:t>
            </a:r>
            <a:r>
              <a:rPr lang="en-US" spc="-20" dirty="0">
                <a:solidFill>
                  <a:srgbClr val="000000"/>
                </a:solidFill>
              </a:rPr>
              <a:t>the squares of the standard deviations of the first set and second set</a:t>
            </a:r>
            <a:r>
              <a:rPr lang="en-US" spc="-20" dirty="0" smtClean="0">
                <a:solidFill>
                  <a:srgbClr val="000000"/>
                </a:solidFill>
              </a:rPr>
              <a:t>, respectively.</a:t>
            </a:r>
          </a:p>
          <a:p>
            <a:pPr marL="868680" lvl="1" indent="-342900" algn="l">
              <a:buFont typeface="Arial"/>
              <a:buChar char="•"/>
            </a:pP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are </a:t>
            </a:r>
            <a:r>
              <a:rPr lang="en-US" dirty="0">
                <a:solidFill>
                  <a:srgbClr val="000000"/>
                </a:solidFill>
              </a:rPr>
              <a:t>the respective sample sizes.</a:t>
            </a:r>
            <a:endParaRPr lang="en-US" spc="-2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05625"/>
              </p:ext>
            </p:extLst>
          </p:nvPr>
        </p:nvGraphicFramePr>
        <p:xfrm>
          <a:off x="1077100" y="1397810"/>
          <a:ext cx="17018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7" name="Equation" r:id="rId3" imgW="1701800" imgH="1460500" progId="Equation.DSMT4">
                  <p:embed/>
                </p:oleObj>
              </mc:Choice>
              <mc:Fallback>
                <p:oleObj name="Equation" r:id="rId3" imgW="1701800" imgH="146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7100" y="1397810"/>
                        <a:ext cx="1701800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575826"/>
              </p:ext>
            </p:extLst>
          </p:nvPr>
        </p:nvGraphicFramePr>
        <p:xfrm>
          <a:off x="1544998" y="3210638"/>
          <a:ext cx="266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8" name="Equation" r:id="rId5" imgW="266700" imgH="444500" progId="Equation.DSMT4">
                  <p:embed/>
                </p:oleObj>
              </mc:Choice>
              <mc:Fallback>
                <p:oleObj name="Equation" r:id="rId5" imgW="2667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4998" y="3210638"/>
                        <a:ext cx="266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378494"/>
              </p:ext>
            </p:extLst>
          </p:nvPr>
        </p:nvGraphicFramePr>
        <p:xfrm>
          <a:off x="1544998" y="3742944"/>
          <a:ext cx="304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9" name="Equation" r:id="rId7" imgW="304800" imgH="444500" progId="Equation.DSMT4">
                  <p:embed/>
                </p:oleObj>
              </mc:Choice>
              <mc:Fallback>
                <p:oleObj name="Equation" r:id="rId7" imgW="3048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44998" y="3742944"/>
                        <a:ext cx="304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22784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444157"/>
            <a:ext cx="8118217" cy="526139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With the obtained value of </a:t>
            </a:r>
            <a:r>
              <a:rPr lang="en-US" i="1" dirty="0"/>
              <a:t>t</a:t>
            </a:r>
            <a:r>
              <a:rPr lang="en-US" dirty="0"/>
              <a:t>, refer to the </a:t>
            </a:r>
            <a:r>
              <a:rPr lang="en-US" i="1" dirty="0"/>
              <a:t>t</a:t>
            </a:r>
            <a:r>
              <a:rPr lang="en-US" dirty="0"/>
              <a:t>-distribution table to find the </a:t>
            </a:r>
            <a:r>
              <a:rPr lang="en-US" i="1" dirty="0"/>
              <a:t>p</a:t>
            </a:r>
            <a:r>
              <a:rPr lang="en-US" dirty="0"/>
              <a:t>-value on the </a:t>
            </a:r>
            <a:r>
              <a:rPr lang="en-US" dirty="0" smtClean="0"/>
              <a:t>line corresponding </a:t>
            </a:r>
            <a:r>
              <a:rPr lang="en-US" dirty="0"/>
              <a:t>to the degrees of freedom for the sets.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Degrees </a:t>
            </a:r>
            <a:r>
              <a:rPr lang="en-US" dirty="0"/>
              <a:t>of freedom are calculated using the </a:t>
            </a:r>
            <a:r>
              <a:rPr lang="en-US" dirty="0" smtClean="0"/>
              <a:t>formula</a:t>
            </a:r>
          </a:p>
          <a:p>
            <a:pPr>
              <a:spcAft>
                <a:spcPts val="1200"/>
              </a:spcAft>
            </a:pPr>
            <a:r>
              <a:rPr lang="en-US" spc="-20" dirty="0">
                <a:solidFill>
                  <a:srgbClr val="000000"/>
                </a:solidFill>
              </a:rPr>
              <a:t> </a:t>
            </a:r>
            <a:r>
              <a:rPr lang="en-US" spc="-20" dirty="0" smtClean="0">
                <a:solidFill>
                  <a:srgbClr val="000000"/>
                </a:solidFill>
              </a:rPr>
              <a:t>                                , </a:t>
            </a:r>
            <a:r>
              <a:rPr lang="en-US" dirty="0"/>
              <a:t>where </a:t>
            </a:r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 is </a:t>
            </a:r>
            <a:r>
              <a:rPr lang="en-US" dirty="0" smtClean="0"/>
              <a:t>the sample </a:t>
            </a:r>
            <a:r>
              <a:rPr lang="en-US" dirty="0"/>
              <a:t>size of </a:t>
            </a:r>
            <a:r>
              <a:rPr lang="en-US" dirty="0" smtClean="0"/>
              <a:t>the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   first set and 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is the sample size of the second set.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Round </a:t>
            </a:r>
            <a:r>
              <a:rPr lang="en-US" dirty="0"/>
              <a:t>the calculated degrees of freedom down to a whole number.</a:t>
            </a:r>
            <a:endParaRPr lang="en-US" spc="-2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422043"/>
              </p:ext>
            </p:extLst>
          </p:nvPr>
        </p:nvGraphicFramePr>
        <p:xfrm>
          <a:off x="1060126" y="2684341"/>
          <a:ext cx="2324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3" name="Equation" r:id="rId3" imgW="2324100" imgH="800100" progId="Equation.DSMT4">
                  <p:embed/>
                </p:oleObj>
              </mc:Choice>
              <mc:Fallback>
                <p:oleObj name="Equation" r:id="rId3" imgW="23241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0126" y="2684341"/>
                        <a:ext cx="23241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14247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548909"/>
            <a:ext cx="7959477" cy="526139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r>
              <a:rPr lang="en-US" b="1" dirty="0"/>
              <a:t>Running a </a:t>
            </a:r>
            <a:r>
              <a:rPr lang="en-US" b="1" i="1" dirty="0"/>
              <a:t>t</a:t>
            </a:r>
            <a:r>
              <a:rPr lang="en-US" dirty="0"/>
              <a:t>-</a:t>
            </a:r>
            <a:r>
              <a:rPr lang="en-US" b="1" dirty="0"/>
              <a:t>test Between One Set of Sample Data and a Population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If </a:t>
            </a:r>
            <a:r>
              <a:rPr lang="en-US" dirty="0"/>
              <a:t>you run a </a:t>
            </a:r>
            <a:r>
              <a:rPr lang="en-US" i="1" dirty="0"/>
              <a:t>t</a:t>
            </a:r>
            <a:r>
              <a:rPr lang="en-US" dirty="0"/>
              <a:t>-test between one sample set and a population whose standard deviation </a:t>
            </a:r>
            <a:r>
              <a:rPr lang="en-US" dirty="0" smtClean="0"/>
              <a:t>is unknown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first </a:t>
            </a:r>
            <a:r>
              <a:rPr lang="en-US" dirty="0"/>
              <a:t>obtain the mean and standard deviation for the sample set</a:t>
            </a:r>
            <a:r>
              <a:rPr lang="en-US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2323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548909"/>
            <a:ext cx="7959477" cy="526139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To </a:t>
            </a:r>
            <a:r>
              <a:rPr lang="en-US" dirty="0"/>
              <a:t>calculate the </a:t>
            </a:r>
            <a:r>
              <a:rPr lang="en-US" i="1" dirty="0"/>
              <a:t>t</a:t>
            </a:r>
            <a:r>
              <a:rPr lang="en-US" dirty="0"/>
              <a:t>-value, use the </a:t>
            </a:r>
            <a:r>
              <a:rPr lang="en-US" dirty="0" smtClean="0"/>
              <a:t>formula </a:t>
            </a:r>
            <a:r>
              <a:rPr lang="en-US" dirty="0"/>
              <a:t> </a:t>
            </a:r>
            <a:r>
              <a:rPr lang="en-US" dirty="0" smtClean="0"/>
              <a:t>              ,</a:t>
            </a:r>
            <a:br>
              <a:rPr lang="en-US" dirty="0" smtClean="0"/>
            </a:br>
            <a:r>
              <a:rPr lang="en-US" dirty="0" smtClean="0"/>
              <a:t>where:</a:t>
            </a:r>
          </a:p>
          <a:p>
            <a:pPr marL="914400" indent="-342900">
              <a:lnSpc>
                <a:spcPct val="130000"/>
              </a:lnSpc>
              <a:buFont typeface="Arial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   </a:t>
            </a:r>
            <a:r>
              <a:rPr lang="en-US" dirty="0" smtClean="0"/>
              <a:t>is </a:t>
            </a:r>
            <a:r>
              <a:rPr lang="en-US" dirty="0"/>
              <a:t>the sample mean</a:t>
            </a:r>
            <a:r>
              <a:rPr lang="en-US" dirty="0" smtClean="0"/>
              <a:t>,</a:t>
            </a:r>
          </a:p>
          <a:p>
            <a:pPr marL="914400" indent="-342900">
              <a:lnSpc>
                <a:spcPct val="130000"/>
              </a:lnSpc>
              <a:buFont typeface="Arial"/>
              <a:buChar char="•"/>
            </a:pPr>
            <a:r>
              <a:rPr lang="en-US" i="1" dirty="0" smtClean="0"/>
              <a:t>μ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the population </a:t>
            </a:r>
            <a:r>
              <a:rPr lang="en-US" dirty="0"/>
              <a:t>mean, </a:t>
            </a:r>
            <a:endParaRPr lang="en-US" dirty="0" smtClean="0"/>
          </a:p>
          <a:p>
            <a:pPr marL="914400" indent="-342900">
              <a:lnSpc>
                <a:spcPct val="130000"/>
              </a:lnSpc>
              <a:buFont typeface="Arial"/>
              <a:buChar char="•"/>
            </a:pPr>
            <a:r>
              <a:rPr lang="en-US" i="1" dirty="0" smtClean="0"/>
              <a:t>s </a:t>
            </a:r>
            <a:r>
              <a:rPr lang="en-US" dirty="0"/>
              <a:t>is the standard deviation of the sample, and </a:t>
            </a:r>
            <a:endParaRPr lang="en-US" dirty="0" smtClean="0"/>
          </a:p>
          <a:p>
            <a:pPr marL="914400" indent="-342900">
              <a:lnSpc>
                <a:spcPct val="130000"/>
              </a:lnSpc>
              <a:buFont typeface="Arial"/>
              <a:buChar char="•"/>
            </a:pPr>
            <a:r>
              <a:rPr lang="en-US" i="1" dirty="0" smtClean="0"/>
              <a:t>n </a:t>
            </a:r>
            <a:r>
              <a:rPr lang="en-US" dirty="0"/>
              <a:t>is the sample size.</a:t>
            </a:r>
            <a:endParaRPr lang="en-US" spc="-2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031408"/>
              </p:ext>
            </p:extLst>
          </p:nvPr>
        </p:nvGraphicFramePr>
        <p:xfrm>
          <a:off x="6553730" y="1029610"/>
          <a:ext cx="12700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1270000" imgH="1333500" progId="Equation.DSMT4">
                  <p:embed/>
                </p:oleObj>
              </mc:Choice>
              <mc:Fallback>
                <p:oleObj name="Equation" r:id="rId3" imgW="1270000" imgH="1333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3730" y="1029610"/>
                        <a:ext cx="1270000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251944"/>
              </p:ext>
            </p:extLst>
          </p:nvPr>
        </p:nvGraphicFramePr>
        <p:xfrm>
          <a:off x="1622857" y="2484849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5" imgW="228600" imgH="241300" progId="Equation.DSMT4">
                  <p:embed/>
                </p:oleObj>
              </mc:Choice>
              <mc:Fallback>
                <p:oleObj name="Equation" r:id="rId5" imgW="2286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22857" y="2484849"/>
                        <a:ext cx="228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57172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7959477" cy="526139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/>
              <a:t>To find the </a:t>
            </a:r>
            <a:r>
              <a:rPr lang="en-US" i="1" dirty="0"/>
              <a:t>p</a:t>
            </a:r>
            <a:r>
              <a:rPr lang="en-US" dirty="0"/>
              <a:t>-value, refer to the </a:t>
            </a:r>
            <a:r>
              <a:rPr lang="en-US" i="1" dirty="0"/>
              <a:t>t</a:t>
            </a:r>
            <a:r>
              <a:rPr lang="en-US" dirty="0"/>
              <a:t>-distribution table. Find the line that corresponds to </a:t>
            </a:r>
            <a:r>
              <a:rPr lang="en-US" dirty="0" smtClean="0"/>
              <a:t>the degrees </a:t>
            </a:r>
            <a:r>
              <a:rPr lang="en-US" dirty="0"/>
              <a:t>of freedom (</a:t>
            </a:r>
            <a:r>
              <a:rPr lang="en-US" i="1" dirty="0" err="1"/>
              <a:t>df</a:t>
            </a:r>
            <a:r>
              <a:rPr lang="en-US" dirty="0"/>
              <a:t>) for the set.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For </a:t>
            </a:r>
            <a:r>
              <a:rPr lang="en-US" dirty="0"/>
              <a:t>only one set of data, </a:t>
            </a:r>
            <a:r>
              <a:rPr lang="en-US" i="1" dirty="0" err="1"/>
              <a:t>df</a:t>
            </a:r>
            <a:r>
              <a:rPr lang="en-US" i="1" dirty="0"/>
              <a:t> </a:t>
            </a:r>
            <a:r>
              <a:rPr lang="en-US" dirty="0"/>
              <a:t>is equal to </a:t>
            </a:r>
            <a:r>
              <a:rPr lang="en-US" i="1" dirty="0"/>
              <a:t>n </a:t>
            </a:r>
            <a:r>
              <a:rPr lang="en-US" dirty="0"/>
              <a:t>– 1, where </a:t>
            </a:r>
            <a:r>
              <a:rPr lang="en-US" i="1" dirty="0"/>
              <a:t>n </a:t>
            </a:r>
            <a:r>
              <a:rPr lang="en-US" dirty="0"/>
              <a:t>is the sample size.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A </a:t>
            </a:r>
            <a:r>
              <a:rPr lang="en-US" dirty="0"/>
              <a:t>graphing calculator can be used to perform </a:t>
            </a:r>
            <a:r>
              <a:rPr lang="en-US" i="1" dirty="0"/>
              <a:t>t</a:t>
            </a:r>
            <a:r>
              <a:rPr lang="en-US" dirty="0"/>
              <a:t>-tests</a:t>
            </a:r>
            <a:r>
              <a:rPr lang="en-US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1838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7959477" cy="526139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512064">
              <a:spcAft>
                <a:spcPts val="600"/>
              </a:spcAft>
            </a:pPr>
            <a:r>
              <a:rPr lang="en-US" b="1" dirty="0" smtClean="0"/>
              <a:t>On </a:t>
            </a:r>
            <a:r>
              <a:rPr lang="en-US" b="1" dirty="0"/>
              <a:t>a TI-83/84: </a:t>
            </a:r>
            <a:endParaRPr lang="en-US" dirty="0"/>
          </a:p>
          <a:p>
            <a:pPr marL="1792224" indent="-1051560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Step 1: Press [STAT] and arrow over to TESTS</a:t>
            </a:r>
            <a:r>
              <a:rPr lang="en-US" dirty="0" smtClean="0"/>
              <a:t>.</a:t>
            </a:r>
          </a:p>
          <a:p>
            <a:pPr marL="1792224" indent="-1051560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Step 2: Select 2: T-Test… and press [ENTER].</a:t>
            </a:r>
          </a:p>
          <a:p>
            <a:pPr marL="1792224" indent="-1051560">
              <a:lnSpc>
                <a:spcPct val="110000"/>
              </a:lnSpc>
            </a:pPr>
            <a:r>
              <a:rPr lang="en-US" dirty="0"/>
              <a:t>Step 3: Arrow over to Stats and press [ENTER]</a:t>
            </a:r>
            <a:r>
              <a:rPr lang="en-US" dirty="0" smtClean="0"/>
              <a:t>.</a:t>
            </a:r>
          </a:p>
          <a:p>
            <a:pPr marL="1792224" indent="-1051560">
              <a:lnSpc>
                <a:spcPct val="110000"/>
              </a:lnSpc>
            </a:pPr>
            <a:r>
              <a:rPr lang="en-US" dirty="0"/>
              <a:t>Step 4: Enter values for the hypothesized mean, sample mean, standard deviation, and sample size.</a:t>
            </a:r>
          </a:p>
          <a:p>
            <a:pPr marL="1792224" indent="-1051560"/>
            <a:endParaRPr lang="en-US" spc="-2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108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7959477" cy="526139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1792224" indent="-1051560">
              <a:spcAft>
                <a:spcPts val="600"/>
              </a:spcAft>
            </a:pPr>
            <a:r>
              <a:rPr lang="en-US" dirty="0" smtClean="0"/>
              <a:t>Step </a:t>
            </a:r>
            <a:r>
              <a:rPr lang="en-US" dirty="0"/>
              <a:t>5: Select the appropriate alternative hypothesis. For a two-tailed test</a:t>
            </a:r>
            <a:r>
              <a:rPr lang="en-US" dirty="0" smtClean="0"/>
              <a:t>, select </a:t>
            </a:r>
            <a:r>
              <a:rPr lang="en-US" dirty="0"/>
              <a:t>≠ </a:t>
            </a:r>
            <a:r>
              <a:rPr lang="en-US" i="1" dirty="0"/>
              <a:t>μ</a:t>
            </a:r>
            <a:r>
              <a:rPr lang="en-US" baseline="-25000" dirty="0"/>
              <a:t>0</a:t>
            </a:r>
            <a:r>
              <a:rPr lang="en-US" dirty="0"/>
              <a:t>. For a one-tailed test, select &lt; </a:t>
            </a:r>
            <a:r>
              <a:rPr lang="en-US" i="1" dirty="0"/>
              <a:t>μ</a:t>
            </a:r>
            <a:r>
              <a:rPr lang="en-US" baseline="-25000" dirty="0"/>
              <a:t>0</a:t>
            </a:r>
            <a:r>
              <a:rPr lang="en-US" dirty="0" smtClean="0"/>
              <a:t> </a:t>
            </a:r>
            <a:r>
              <a:rPr lang="en-US" dirty="0"/>
              <a:t>to compare the </a:t>
            </a:r>
            <a:r>
              <a:rPr lang="en-US" dirty="0" smtClean="0"/>
              <a:t>mean of </a:t>
            </a:r>
            <a:r>
              <a:rPr lang="en-US" dirty="0"/>
              <a:t>the set to the left side of the bell-shaped distribution, or </a:t>
            </a:r>
            <a:r>
              <a:rPr lang="en-US" dirty="0" smtClean="0"/>
              <a:t>select &gt; </a:t>
            </a:r>
            <a:r>
              <a:rPr lang="en-US" i="1" dirty="0"/>
              <a:t>μ</a:t>
            </a:r>
            <a:r>
              <a:rPr lang="en-US" baseline="-25000" dirty="0"/>
              <a:t>0</a:t>
            </a:r>
            <a:r>
              <a:rPr lang="en-US" dirty="0" smtClean="0"/>
              <a:t> </a:t>
            </a:r>
            <a:r>
              <a:rPr lang="en-US" dirty="0"/>
              <a:t>to compare the mean of the set to the right side of the </a:t>
            </a:r>
            <a:r>
              <a:rPr lang="en-US" dirty="0" smtClean="0"/>
              <a:t>bell-shaped distribution</a:t>
            </a:r>
            <a:r>
              <a:rPr lang="en-US" dirty="0"/>
              <a:t>.</a:t>
            </a:r>
          </a:p>
          <a:p>
            <a:pPr marL="1792224" indent="-1051560"/>
            <a:r>
              <a:rPr lang="en-US" dirty="0"/>
              <a:t>Step 6: Select Calculate and press [ENTER].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</a:t>
            </a:r>
            <a:r>
              <a:rPr lang="en-US" dirty="0"/>
              <a:t>-value and </a:t>
            </a:r>
            <a:r>
              <a:rPr lang="en-US" i="1" dirty="0"/>
              <a:t>p</a:t>
            </a:r>
            <a:r>
              <a:rPr lang="en-US" dirty="0"/>
              <a:t>-value will </a:t>
            </a:r>
            <a:r>
              <a:rPr lang="en-US" dirty="0" smtClean="0"/>
              <a:t>be displayed</a:t>
            </a:r>
            <a:r>
              <a:rPr lang="en-US" dirty="0"/>
              <a:t>.</a:t>
            </a:r>
            <a:endParaRPr lang="en-US" spc="-2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9067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752176" cy="526139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512064"/>
            <a:r>
              <a:rPr lang="en-US" b="1" dirty="0"/>
              <a:t>On a TI-</a:t>
            </a:r>
            <a:r>
              <a:rPr lang="en-US" b="1" dirty="0" err="1"/>
              <a:t>Nspire</a:t>
            </a:r>
            <a:r>
              <a:rPr lang="en-US" b="1" dirty="0"/>
              <a:t>:</a:t>
            </a:r>
          </a:p>
          <a:p>
            <a:pPr marL="1792224" indent="-1051560"/>
            <a:r>
              <a:rPr lang="en-US" dirty="0"/>
              <a:t>Step 1: Arrow down to the calculator icon, the first icon on the left, </a:t>
            </a:r>
            <a:r>
              <a:rPr lang="en-US" dirty="0" smtClean="0"/>
              <a:t>and press </a:t>
            </a:r>
            <a:r>
              <a:rPr lang="en-US" dirty="0"/>
              <a:t>[enter].</a:t>
            </a:r>
          </a:p>
          <a:p>
            <a:pPr marL="1792224" indent="-1051560"/>
            <a:r>
              <a:rPr lang="en-US" dirty="0"/>
              <a:t>Step 2: Press [menu], then use the arrow key to select 6: Statistics, then 7</a:t>
            </a:r>
            <a:r>
              <a:rPr lang="en-US" dirty="0" smtClean="0"/>
              <a:t>: Stat </a:t>
            </a:r>
            <a:r>
              <a:rPr lang="en-US" dirty="0"/>
              <a:t>Tests and 2: t Test…. Press [enter].</a:t>
            </a:r>
          </a:p>
          <a:p>
            <a:pPr marL="1792224" indent="-1051560"/>
            <a:r>
              <a:rPr lang="en-US" dirty="0"/>
              <a:t>Step 3: Select the data input method. Choose “Data” if you have the data</a:t>
            </a:r>
            <a:r>
              <a:rPr lang="en-US" dirty="0" smtClean="0"/>
              <a:t>, or </a:t>
            </a:r>
            <a:r>
              <a:rPr lang="en-US" dirty="0"/>
              <a:t>“Stats” if you already know the hypothesized mean, </a:t>
            </a:r>
            <a:r>
              <a:rPr lang="en-US" dirty="0" smtClean="0"/>
              <a:t>sample mean</a:t>
            </a:r>
            <a:r>
              <a:rPr lang="en-US" dirty="0"/>
              <a:t>, standard deviation, and sample size. Select “OK.”</a:t>
            </a:r>
            <a:endParaRPr lang="en-US" spc="-2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1821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8034178" cy="5477807"/>
          </a:xfrm>
        </p:spPr>
        <p:txBody>
          <a:bodyPr rtlCol="0"/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Introduction, </a:t>
            </a:r>
            <a:r>
              <a:rPr lang="en-US" sz="2800" b="1" i="1" dirty="0" smtClean="0">
                <a:solidFill>
                  <a:prstClr val="black"/>
                </a:solidFill>
              </a:rPr>
              <a:t>continued</a:t>
            </a:r>
            <a:endParaRPr lang="en-US" sz="2800" b="1" dirty="0" smtClean="0">
              <a:solidFill>
                <a:prstClr val="black"/>
              </a:solidFill>
            </a:endParaRPr>
          </a:p>
          <a:p>
            <a:r>
              <a:rPr lang="en-US" dirty="0" smtClean="0"/>
              <a:t>Once </a:t>
            </a:r>
            <a:r>
              <a:rPr lang="en-US" dirty="0"/>
              <a:t>the hypothesis has been crafted and the treatment or experiment carefully conducted, </a:t>
            </a:r>
            <a:r>
              <a:rPr lang="en-US" dirty="0" smtClean="0"/>
              <a:t>the researchers </a:t>
            </a:r>
            <a:r>
              <a:rPr lang="en-US" dirty="0"/>
              <a:t>can test their hypothesis. </a:t>
            </a:r>
            <a:r>
              <a:rPr lang="en-US" b="1" dirty="0"/>
              <a:t>Hypothesis testing </a:t>
            </a:r>
            <a:r>
              <a:rPr lang="en-US" dirty="0"/>
              <a:t>is the process of assessing data in order </a:t>
            </a:r>
            <a:r>
              <a:rPr lang="en-US" dirty="0" smtClean="0"/>
              <a:t>to determine </a:t>
            </a:r>
            <a:r>
              <a:rPr lang="en-US" dirty="0"/>
              <a:t>whether the data supports (or fails to support) the hypothesis as it relates to a </a:t>
            </a:r>
            <a:r>
              <a:rPr lang="en-US" dirty="0" smtClean="0"/>
              <a:t>parameter of </a:t>
            </a:r>
            <a:r>
              <a:rPr lang="en-US" dirty="0"/>
              <a:t>the population. By testing a hypothesis, it is possible to determine whether the result of </a:t>
            </a:r>
            <a:r>
              <a:rPr lang="en-US" dirty="0" smtClean="0"/>
              <a:t>an experiment </a:t>
            </a:r>
            <a:r>
              <a:rPr lang="en-US" dirty="0"/>
              <a:t>is actually related to the treatment being applied to the population, or if the result is </a:t>
            </a:r>
            <a:r>
              <a:rPr lang="en-US" dirty="0" smtClean="0"/>
              <a:t>due to </a:t>
            </a:r>
            <a:r>
              <a:rPr lang="en-US" dirty="0"/>
              <a:t>random chance. This lesson explores one method of hypothesis testing, called the </a:t>
            </a:r>
            <a:r>
              <a:rPr lang="en-US" i="1" dirty="0"/>
              <a:t>t</a:t>
            </a:r>
            <a:r>
              <a:rPr lang="en-US" dirty="0"/>
              <a:t>-test.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A64BF-F1FF-FE46-8566-4B9C9A787A7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976003" y="6246670"/>
            <a:ext cx="5996807" cy="26496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969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7959477" cy="5139521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1737360" indent="-1014984">
              <a:lnSpc>
                <a:spcPct val="90000"/>
              </a:lnSpc>
            </a:pPr>
            <a:r>
              <a:rPr lang="en-US" sz="2300" dirty="0"/>
              <a:t>Step 4: Enter values for either the data and the population mean, </a:t>
            </a:r>
            <a:r>
              <a:rPr lang="en-US" sz="2300" i="1" dirty="0"/>
              <a:t>μ</a:t>
            </a:r>
            <a:r>
              <a:rPr lang="en-US" sz="2300" baseline="-25000" dirty="0"/>
              <a:t>0</a:t>
            </a:r>
            <a:r>
              <a:rPr lang="en-US" sz="2300" dirty="0"/>
              <a:t>, or </a:t>
            </a:r>
            <a:r>
              <a:rPr lang="en-US" sz="2300" dirty="0" smtClean="0"/>
              <a:t>the hypothesized </a:t>
            </a:r>
            <a:r>
              <a:rPr lang="en-US" sz="2300" dirty="0"/>
              <a:t>mean, sample mean, standard deviation, and </a:t>
            </a:r>
            <a:r>
              <a:rPr lang="en-US" sz="2300" dirty="0" smtClean="0"/>
              <a:t>sample size</a:t>
            </a:r>
            <a:r>
              <a:rPr lang="en-US" sz="2300" dirty="0"/>
              <a:t>, depending on your selection from the previous step. </a:t>
            </a:r>
            <a:r>
              <a:rPr lang="en-US" sz="2300" dirty="0" smtClean="0"/>
              <a:t>Beside “</a:t>
            </a:r>
            <a:r>
              <a:rPr lang="en-US" sz="2300" dirty="0"/>
              <a:t>Alternate </a:t>
            </a:r>
            <a:r>
              <a:rPr lang="en-US" sz="2300" dirty="0" err="1"/>
              <a:t>Hyp</a:t>
            </a:r>
            <a:r>
              <a:rPr lang="en-US" sz="2300" dirty="0"/>
              <a:t>,” select the appropriate alternative hypothesis. </a:t>
            </a:r>
            <a:r>
              <a:rPr lang="en-US" sz="2300" dirty="0" smtClean="0"/>
              <a:t>For a </a:t>
            </a:r>
            <a:r>
              <a:rPr lang="en-US" sz="2300" dirty="0"/>
              <a:t>two-tailed test, select </a:t>
            </a:r>
            <a:r>
              <a:rPr lang="en-US" sz="2300" i="1" dirty="0"/>
              <a:t>μ</a:t>
            </a:r>
            <a:r>
              <a:rPr lang="en-US" sz="2300" dirty="0"/>
              <a:t> ≠ </a:t>
            </a:r>
            <a:r>
              <a:rPr lang="en-US" sz="2300" i="1" dirty="0"/>
              <a:t>μ</a:t>
            </a:r>
            <a:r>
              <a:rPr lang="en-US" sz="2300" baseline="-25000" dirty="0"/>
              <a:t>0</a:t>
            </a:r>
            <a:r>
              <a:rPr lang="en-US" sz="2300" dirty="0"/>
              <a:t>. For a one-tailed test, select </a:t>
            </a:r>
            <a:r>
              <a:rPr lang="en-US" sz="2300" i="1" dirty="0"/>
              <a:t>μ</a:t>
            </a:r>
            <a:r>
              <a:rPr lang="en-US" sz="2300" dirty="0"/>
              <a:t> &lt; </a:t>
            </a:r>
            <a:r>
              <a:rPr lang="en-US" sz="2300" i="1" dirty="0" smtClean="0"/>
              <a:t>μ</a:t>
            </a:r>
            <a:r>
              <a:rPr lang="en-US" sz="2300" baseline="-25000" dirty="0" smtClean="0"/>
              <a:t>0</a:t>
            </a:r>
            <a:r>
              <a:rPr lang="en-US" sz="2300" dirty="0" smtClean="0"/>
              <a:t> to </a:t>
            </a:r>
            <a:r>
              <a:rPr lang="en-US" sz="2300" dirty="0"/>
              <a:t>compare the mean of the set to the left side of the bell-</a:t>
            </a:r>
            <a:r>
              <a:rPr lang="en-US" sz="2300" dirty="0" smtClean="0"/>
              <a:t>shaped distribution</a:t>
            </a:r>
            <a:r>
              <a:rPr lang="en-US" sz="2300" dirty="0"/>
              <a:t>, or select </a:t>
            </a:r>
            <a:r>
              <a:rPr lang="en-US" sz="2300" i="1" dirty="0"/>
              <a:t>μ</a:t>
            </a:r>
            <a:r>
              <a:rPr lang="en-US" sz="2300" dirty="0"/>
              <a:t> &gt; </a:t>
            </a:r>
            <a:r>
              <a:rPr lang="en-US" sz="2300" i="1" dirty="0"/>
              <a:t>μ</a:t>
            </a:r>
            <a:r>
              <a:rPr lang="en-US" sz="2300" baseline="-25000" dirty="0"/>
              <a:t>0</a:t>
            </a:r>
            <a:r>
              <a:rPr lang="en-US" sz="2300" dirty="0"/>
              <a:t> to compare the mean of the set to </a:t>
            </a:r>
            <a:r>
              <a:rPr lang="en-US" sz="2300" dirty="0" smtClean="0"/>
              <a:t>the right </a:t>
            </a:r>
            <a:r>
              <a:rPr lang="en-US" sz="2300" dirty="0"/>
              <a:t>side of the bell-shaped distribution.</a:t>
            </a:r>
          </a:p>
          <a:p>
            <a:pPr marL="1737360" indent="-1014984">
              <a:lnSpc>
                <a:spcPct val="90000"/>
              </a:lnSpc>
            </a:pPr>
            <a:r>
              <a:rPr lang="en-US" sz="2300" dirty="0"/>
              <a:t>Step 5: Select “OK.” The </a:t>
            </a:r>
            <a:r>
              <a:rPr lang="en-US" sz="2300" i="1" dirty="0"/>
              <a:t>t</a:t>
            </a:r>
            <a:r>
              <a:rPr lang="en-US" sz="2300" dirty="0"/>
              <a:t>-value and </a:t>
            </a:r>
            <a:r>
              <a:rPr lang="en-US" sz="2300" i="1" dirty="0"/>
              <a:t>p</a:t>
            </a:r>
            <a:r>
              <a:rPr lang="en-US" sz="2300" dirty="0"/>
              <a:t>-value will be displayed.</a:t>
            </a:r>
            <a:endParaRPr lang="en-US" sz="2300" spc="-2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647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63785" cy="499823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Common Errors/Misconceptions</a:t>
            </a:r>
            <a:endParaRPr lang="en-US" sz="2000" dirty="0" smtClean="0">
              <a:ea typeface="+mn-ea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pc="-30" dirty="0"/>
              <a:t>expecting statistics to provide exact answers to problems rather than ways of looking </a:t>
            </a:r>
            <a:r>
              <a:rPr lang="en-US" spc="-30" dirty="0" smtClean="0"/>
              <a:t>at and </a:t>
            </a:r>
            <a:r>
              <a:rPr lang="en-US" spc="-30" dirty="0"/>
              <a:t>interpreting data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deciding </a:t>
            </a:r>
            <a:r>
              <a:rPr lang="en-US" dirty="0"/>
              <a:t>to run a one-tailed </a:t>
            </a:r>
            <a:r>
              <a:rPr lang="en-US" i="1" dirty="0"/>
              <a:t>t</a:t>
            </a:r>
            <a:r>
              <a:rPr lang="en-US" dirty="0"/>
              <a:t>-test when trying to compare a sample set to both sides </a:t>
            </a:r>
            <a:r>
              <a:rPr lang="en-US" dirty="0" smtClean="0"/>
              <a:t>of the </a:t>
            </a:r>
            <a:r>
              <a:rPr lang="en-US" dirty="0"/>
              <a:t>distribution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conversely</a:t>
            </a:r>
            <a:r>
              <a:rPr lang="en-US" dirty="0"/>
              <a:t>, running a two-tailed test when trying to compare the sample set to one side </a:t>
            </a:r>
            <a:r>
              <a:rPr lang="en-US" dirty="0" smtClean="0"/>
              <a:t>of the </a:t>
            </a:r>
            <a:r>
              <a:rPr lang="en-US" dirty="0"/>
              <a:t>distribution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thinking </a:t>
            </a:r>
            <a:r>
              <a:rPr lang="en-US" dirty="0"/>
              <a:t>that the result of a statistics problem is just a number, rather than a report</a:t>
            </a:r>
            <a:r>
              <a:rPr lang="en-US" dirty="0" smtClean="0"/>
              <a:t>, written </a:t>
            </a:r>
            <a:r>
              <a:rPr lang="en-US" dirty="0"/>
              <a:t>in plain language, that draws conclusions after observing data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forgetting </a:t>
            </a:r>
            <a:r>
              <a:rPr lang="en-US" dirty="0"/>
              <a:t>that the sign of the value of </a:t>
            </a:r>
            <a:r>
              <a:rPr lang="en-US" i="1" dirty="0"/>
              <a:t>t </a:t>
            </a:r>
            <a:r>
              <a:rPr lang="en-US" dirty="0"/>
              <a:t>is irrelevant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endParaRPr lang="en-US" dirty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1CA2CB-5E55-4944-A924-36ED15748A8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49" y="641349"/>
            <a:ext cx="8089455" cy="525127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8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2</a:t>
            </a:r>
            <a:endParaRPr lang="en-US" sz="2800" b="1" dirty="0">
              <a:solidFill>
                <a:srgbClr val="558ED5"/>
              </a:solidFill>
            </a:endParaRPr>
          </a:p>
          <a:p>
            <a:pPr>
              <a:lnSpc>
                <a:spcPct val="120000"/>
              </a:lnSpc>
            </a:pPr>
            <a:r>
              <a:rPr lang="en-US" spc="-20" dirty="0"/>
              <a:t>Exequiel and Sigmund are fishermen constantly trying to outdo each other. At the Willow </a:t>
            </a:r>
            <a:r>
              <a:rPr lang="en-US" spc="-20" dirty="0" smtClean="0"/>
              <a:t>Pond fishing </a:t>
            </a:r>
            <a:r>
              <a:rPr lang="en-US" spc="-20" dirty="0"/>
              <a:t>contest, Exequiel caught fish that weighed 2.5, 3.0, and 3.6 pounds. Sigmund caught </a:t>
            </a:r>
            <a:r>
              <a:rPr lang="en-US" spc="-20" dirty="0" smtClean="0"/>
              <a:t>fish weighing </a:t>
            </a:r>
            <a:r>
              <a:rPr lang="en-US" spc="-20" dirty="0"/>
              <a:t>4.0 and 4.8 pounds. The average weight of fish caught during the contest (that is, the </a:t>
            </a:r>
            <a:r>
              <a:rPr lang="en-US" spc="-20" dirty="0" smtClean="0"/>
              <a:t>mean of </a:t>
            </a:r>
            <a:r>
              <a:rPr lang="en-US" spc="-20" dirty="0"/>
              <a:t>the population, </a:t>
            </a:r>
            <a:r>
              <a:rPr lang="en-US" i="1" spc="-20" dirty="0"/>
              <a:t>μ</a:t>
            </a:r>
            <a:r>
              <a:rPr lang="en-US" spc="-20" baseline="-25000" dirty="0"/>
              <a:t>0</a:t>
            </a:r>
            <a:r>
              <a:rPr lang="en-US" spc="-20" dirty="0"/>
              <a:t>) is 3.0 pounds</a:t>
            </a:r>
            <a:r>
              <a:rPr lang="en-US" spc="-20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599" y="679849"/>
            <a:ext cx="7961667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At </a:t>
            </a:r>
            <a:r>
              <a:rPr lang="en-US" dirty="0"/>
              <a:t>award time, Sigmund claims that he should receive a “rare catch” award. His total catch weight is only 0.3 pound less than Exequiel’s, but his mean weight is higher. Though Sigmund caught 1 less fish, he insists that if Exequiel fished at Willow Pond 100 times, Exequiel would get a catch like Sigmund’s fewer than 10 times.</a:t>
            </a:r>
          </a:p>
          <a:p>
            <a:r>
              <a:rPr lang="en-US" dirty="0" smtClean="0"/>
              <a:t>	If </a:t>
            </a:r>
            <a:r>
              <a:rPr lang="en-US" dirty="0"/>
              <a:t>you were the judge and had to assess Sigmund’s claim to a rare catch, how would you </a:t>
            </a:r>
            <a:r>
              <a:rPr lang="en-US" dirty="0" smtClean="0"/>
              <a:t>evaluate this </a:t>
            </a:r>
            <a:r>
              <a:rPr lang="en-US" dirty="0"/>
              <a:t>claim? Run a </a:t>
            </a:r>
            <a:r>
              <a:rPr lang="en-US" i="1" dirty="0"/>
              <a:t>t</a:t>
            </a:r>
            <a:r>
              <a:rPr lang="en-US" dirty="0"/>
              <a:t>-test to determine the statistical significance of each sample compared to </a:t>
            </a:r>
            <a:r>
              <a:rPr lang="en-US" dirty="0" smtClean="0"/>
              <a:t>the population </a:t>
            </a:r>
            <a:r>
              <a:rPr lang="en-US" dirty="0"/>
              <a:t>mean of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i="1" dirty="0" smtClean="0"/>
              <a:t>μ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 3.0.</a:t>
            </a:r>
            <a:endParaRPr lang="en-US" dirty="0" smtClean="0"/>
          </a:p>
          <a:p>
            <a:pPr marL="51206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52113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 indent="-557784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Calculate the mean of each sample.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For Exequiel’s total catch, the sample size is 3.</a:t>
            </a:r>
          </a:p>
          <a:p>
            <a:pPr marL="512064" lvl="1" algn="l"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</a:rPr>
              <a:t>To determine the mean of this sample, use the </a:t>
            </a:r>
            <a:r>
              <a:rPr lang="en-US" dirty="0" smtClean="0">
                <a:solidFill>
                  <a:schemeClr val="tx1"/>
                </a:solidFill>
              </a:rPr>
              <a:t>formula                                     </a:t>
            </a:r>
            <a:r>
              <a:rPr lang="en-US" dirty="0">
                <a:solidFill>
                  <a:srgbClr val="000000"/>
                </a:solidFill>
              </a:rPr>
              <a:t>, where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is the sample size.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2"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				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268674"/>
              </p:ext>
            </p:extLst>
          </p:nvPr>
        </p:nvGraphicFramePr>
        <p:xfrm>
          <a:off x="2316235" y="2868866"/>
          <a:ext cx="3073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3" name="Equation" r:id="rId3" imgW="3073400" imgH="800100" progId="Equation.DSMT4">
                  <p:embed/>
                </p:oleObj>
              </mc:Choice>
              <mc:Fallback>
                <p:oleObj name="Equation" r:id="rId3" imgW="30734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6235" y="2868866"/>
                        <a:ext cx="30734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55325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52113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2" algn="l"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					Formula for calculating 								mean</a:t>
            </a:r>
          </a:p>
          <a:p>
            <a:pPr lvl="2" algn="l">
              <a:spcAft>
                <a:spcPts val="1200"/>
              </a:spcAft>
            </a:pPr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dirty="0">
                <a:solidFill>
                  <a:srgbClr val="000000"/>
                </a:solidFill>
              </a:rPr>
              <a:t>Substitute known </a:t>
            </a:r>
            <a:r>
              <a:rPr lang="en-US" dirty="0" smtClean="0">
                <a:solidFill>
                  <a:srgbClr val="000000"/>
                </a:solidFill>
              </a:rPr>
              <a:t>								values.</a:t>
            </a:r>
          </a:p>
          <a:p>
            <a:pPr lvl="2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								Simplify.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The mean of Exequiel’s total catch is approximately </a:t>
            </a:r>
            <a:r>
              <a:rPr lang="en-US" dirty="0" smtClean="0">
                <a:solidFill>
                  <a:srgbClr val="000000"/>
                </a:solidFill>
              </a:rPr>
              <a:t>3.0333 </a:t>
            </a:r>
            <a:r>
              <a:rPr lang="en-US" dirty="0">
                <a:solidFill>
                  <a:srgbClr val="000000"/>
                </a:solidFill>
              </a:rPr>
              <a:t>pounds.</a:t>
            </a:r>
          </a:p>
          <a:p>
            <a:pPr lvl="2" algn="l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83793"/>
              </p:ext>
            </p:extLst>
          </p:nvPr>
        </p:nvGraphicFramePr>
        <p:xfrm>
          <a:off x="1753282" y="1244348"/>
          <a:ext cx="3073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7" name="Equation" r:id="rId3" imgW="3073400" imgH="800100" progId="Equation.DSMT4">
                  <p:embed/>
                </p:oleObj>
              </mc:Choice>
              <mc:Fallback>
                <p:oleObj name="Equation" r:id="rId3" imgW="30734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3282" y="1244348"/>
                        <a:ext cx="30734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657087"/>
              </p:ext>
            </p:extLst>
          </p:nvPr>
        </p:nvGraphicFramePr>
        <p:xfrm>
          <a:off x="1753282" y="2213172"/>
          <a:ext cx="2946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8" name="Equation" r:id="rId5" imgW="2946400" imgH="863600" progId="Equation.DSMT4">
                  <p:embed/>
                </p:oleObj>
              </mc:Choice>
              <mc:Fallback>
                <p:oleObj name="Equation" r:id="rId5" imgW="29464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3282" y="2213172"/>
                        <a:ext cx="2946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704850"/>
              </p:ext>
            </p:extLst>
          </p:nvPr>
        </p:nvGraphicFramePr>
        <p:xfrm>
          <a:off x="1670050" y="3290888"/>
          <a:ext cx="1447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9" name="Equation" r:id="rId7" imgW="1447800" imgH="279400" progId="Equation.DSMT4">
                  <p:embed/>
                </p:oleObj>
              </mc:Choice>
              <mc:Fallback>
                <p:oleObj name="Equation" r:id="rId7" imgW="14478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70050" y="3290888"/>
                        <a:ext cx="14478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7087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52113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dirty="0" smtClean="0">
              <a:solidFill>
                <a:schemeClr val="tx1"/>
              </a:solidFill>
            </a:endParaRPr>
          </a:p>
          <a:p>
            <a:pPr marL="512064" lvl="1" algn="l"/>
            <a:r>
              <a:rPr lang="en-US" dirty="0" smtClean="0">
                <a:solidFill>
                  <a:srgbClr val="000000"/>
                </a:solidFill>
              </a:rPr>
              <a:t>Use </a:t>
            </a:r>
            <a:r>
              <a:rPr lang="en-US" dirty="0">
                <a:solidFill>
                  <a:srgbClr val="000000"/>
                </a:solidFill>
              </a:rPr>
              <a:t>the same formula to determine the mean of Sigmund’s catch.</a:t>
            </a:r>
          </a:p>
          <a:p>
            <a:pPr marL="512064" lvl="1" algn="l"/>
            <a:r>
              <a:rPr lang="en-US" dirty="0">
                <a:solidFill>
                  <a:srgbClr val="000000"/>
                </a:solidFill>
              </a:rPr>
              <a:t>For Sigmund’s total catch, the sample size is 2, since he caught </a:t>
            </a:r>
            <a:r>
              <a:rPr lang="en-US" dirty="0" smtClean="0">
                <a:solidFill>
                  <a:srgbClr val="000000"/>
                </a:solidFill>
              </a:rPr>
              <a:t>one less </a:t>
            </a:r>
            <a:r>
              <a:rPr lang="en-US" dirty="0">
                <a:solidFill>
                  <a:srgbClr val="000000"/>
                </a:solidFill>
              </a:rPr>
              <a:t>fish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2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								Formula for calculating 								mean</a:t>
            </a:r>
          </a:p>
          <a:p>
            <a:pPr lvl="2" algn="l">
              <a:spcAft>
                <a:spcPts val="1200"/>
              </a:spcAft>
            </a:pPr>
            <a:r>
              <a:rPr lang="en-US" dirty="0"/>
              <a:t>								</a:t>
            </a:r>
            <a:r>
              <a:rPr lang="en-US" dirty="0">
                <a:solidFill>
                  <a:srgbClr val="000000"/>
                </a:solidFill>
              </a:rPr>
              <a:t>Substitute known 								values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2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	</a:t>
            </a:r>
            <a:r>
              <a:rPr lang="en-US" dirty="0">
                <a:solidFill>
                  <a:schemeClr val="tx1"/>
                </a:solidFill>
              </a:rPr>
              <a:t>			</a:t>
            </a:r>
            <a:r>
              <a:rPr lang="en-US" dirty="0" smtClean="0">
                <a:solidFill>
                  <a:schemeClr val="tx1"/>
                </a:solidFill>
              </a:rPr>
              <a:t>	Simplify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512064" lvl="1" algn="l"/>
            <a:r>
              <a:rPr lang="en-US" dirty="0">
                <a:solidFill>
                  <a:srgbClr val="000000"/>
                </a:solidFill>
              </a:rPr>
              <a:t>The mean of Sigmund’s total catch is 4.4 pounds.</a:t>
            </a:r>
          </a:p>
          <a:p>
            <a:pPr lvl="2" algn="l">
              <a:spcAft>
                <a:spcPts val="120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280529"/>
              </p:ext>
            </p:extLst>
          </p:nvPr>
        </p:nvGraphicFramePr>
        <p:xfrm>
          <a:off x="1609259" y="2828726"/>
          <a:ext cx="3073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7" name="Equation" r:id="rId3" imgW="3073400" imgH="800100" progId="Equation.DSMT4">
                  <p:embed/>
                </p:oleObj>
              </mc:Choice>
              <mc:Fallback>
                <p:oleObj name="Equation" r:id="rId3" imgW="30734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9259" y="2828726"/>
                        <a:ext cx="30734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386197"/>
              </p:ext>
            </p:extLst>
          </p:nvPr>
        </p:nvGraphicFramePr>
        <p:xfrm>
          <a:off x="1609259" y="3681202"/>
          <a:ext cx="2070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8" name="Equation" r:id="rId5" imgW="2070100" imgH="863600" progId="Equation.DSMT4">
                  <p:embed/>
                </p:oleObj>
              </mc:Choice>
              <mc:Fallback>
                <p:oleObj name="Equation" r:id="rId5" imgW="20701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9259" y="3681202"/>
                        <a:ext cx="20701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651023"/>
              </p:ext>
            </p:extLst>
          </p:nvPr>
        </p:nvGraphicFramePr>
        <p:xfrm>
          <a:off x="1609259" y="4818123"/>
          <a:ext cx="965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9" name="Equation" r:id="rId7" imgW="965200" imgH="279400" progId="Equation.DSMT4">
                  <p:embed/>
                </p:oleObj>
              </mc:Choice>
              <mc:Fallback>
                <p:oleObj name="Equation" r:id="rId7" imgW="9652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9259" y="4818123"/>
                        <a:ext cx="9652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05786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7977220" cy="5221249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Calculate the standard deviation of each sample.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To determine the standard deviation of Exequiel’s catch, </a:t>
            </a:r>
            <a:r>
              <a:rPr lang="en-US" dirty="0" smtClean="0">
                <a:solidFill>
                  <a:schemeClr val="tx1"/>
                </a:solidFill>
              </a:rPr>
              <a:t>use the </a:t>
            </a:r>
            <a:r>
              <a:rPr lang="en-US" dirty="0">
                <a:solidFill>
                  <a:schemeClr val="tx1"/>
                </a:solidFill>
              </a:rPr>
              <a:t>formula for calculating the standard deviation of a sample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pPr marL="512064" lvl="1" algn="l"/>
            <a:endParaRPr lang="en-US" dirty="0">
              <a:solidFill>
                <a:schemeClr val="tx1"/>
              </a:solidFill>
            </a:endParaRPr>
          </a:p>
          <a:p>
            <a:pPr marL="512064" lvl="1" algn="l"/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              ,</a:t>
            </a:r>
          </a:p>
          <a:p>
            <a:pPr marL="512064" lvl="1" algn="l"/>
            <a:r>
              <a:rPr lang="en-US" dirty="0" smtClean="0">
                <a:solidFill>
                  <a:srgbClr val="000000"/>
                </a:solidFill>
              </a:rPr>
              <a:t>where </a:t>
            </a:r>
            <a:r>
              <a:rPr lang="en-US" i="1" dirty="0" smtClean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is the mean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000000"/>
                </a:solidFill>
              </a:rPr>
              <a:t>x </a:t>
            </a:r>
            <a:r>
              <a:rPr lang="en-US" dirty="0">
                <a:solidFill>
                  <a:srgbClr val="000000"/>
                </a:solidFill>
              </a:rPr>
              <a:t>is each data value, and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is the sample size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628351"/>
              </p:ext>
            </p:extLst>
          </p:nvPr>
        </p:nvGraphicFramePr>
        <p:xfrm>
          <a:off x="1242673" y="3254444"/>
          <a:ext cx="65405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6" name="Equation" r:id="rId3" imgW="6540500" imgH="965200" progId="Equation.DSMT4">
                  <p:embed/>
                </p:oleObj>
              </mc:Choice>
              <mc:Fallback>
                <p:oleObj name="Equation" r:id="rId3" imgW="6540500" imgH="96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2673" y="3254444"/>
                        <a:ext cx="65405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481310"/>
              </p:ext>
            </p:extLst>
          </p:nvPr>
        </p:nvGraphicFramePr>
        <p:xfrm>
          <a:off x="2074781" y="4245136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7" name="Equation" r:id="rId5" imgW="228600" imgH="241300" progId="Equation.DSMT4">
                  <p:embed/>
                </p:oleObj>
              </mc:Choice>
              <mc:Fallback>
                <p:oleObj name="Equation" r:id="rId5" imgW="2286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4781" y="4245136"/>
                        <a:ext cx="228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4217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7977220" cy="5221249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1800"/>
              </a:spcAft>
            </a:pPr>
            <a:r>
              <a:rPr lang="en-US" dirty="0" smtClean="0">
                <a:solidFill>
                  <a:srgbClr val="000000"/>
                </a:solidFill>
              </a:rPr>
              <a:t>Substitute </a:t>
            </a:r>
            <a:r>
              <a:rPr lang="en-US" dirty="0">
                <a:solidFill>
                  <a:srgbClr val="000000"/>
                </a:solidFill>
              </a:rPr>
              <a:t>known values into the formula, as shown.</a:t>
            </a:r>
          </a:p>
          <a:p>
            <a:pPr marL="512064" lvl="1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</a:rPr>
              <a:t>																								</a:t>
            </a:r>
            <a:endParaRPr lang="en-US" dirty="0">
              <a:solidFill>
                <a:srgbClr val="000000"/>
              </a:solidFill>
            </a:endParaRPr>
          </a:p>
          <a:p>
            <a:pPr marL="512064" lvl="1">
              <a:lnSpc>
                <a:spcPct val="11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marL="512064" lvl="1">
              <a:lnSpc>
                <a:spcPct val="11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marL="512064" lvl="1">
              <a:lnSpc>
                <a:spcPct val="11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marL="512064" lvl="1">
              <a:lnSpc>
                <a:spcPct val="11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marL="512064" lvl="1">
              <a:lnSpc>
                <a:spcPct val="11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marL="512064" lvl="1" algn="l"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standard deviation of Exequiel’s catch is approximately </a:t>
            </a:r>
            <a:r>
              <a:rPr lang="en-US" dirty="0" smtClean="0">
                <a:solidFill>
                  <a:srgbClr val="000000"/>
                </a:solidFill>
              </a:rPr>
              <a:t>0.55076.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05207"/>
              </p:ext>
            </p:extLst>
          </p:nvPr>
        </p:nvGraphicFramePr>
        <p:xfrm>
          <a:off x="1441450" y="1683816"/>
          <a:ext cx="5741117" cy="847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3" name="Equation" r:id="rId3" imgW="6540500" imgH="965200" progId="Equation.DSMT4">
                  <p:embed/>
                </p:oleObj>
              </mc:Choice>
              <mc:Fallback>
                <p:oleObj name="Equation" r:id="rId3" imgW="6540500" imgH="96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1450" y="1683816"/>
                        <a:ext cx="5741117" cy="847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72280"/>
              </p:ext>
            </p:extLst>
          </p:nvPr>
        </p:nvGraphicFramePr>
        <p:xfrm>
          <a:off x="1441450" y="2808288"/>
          <a:ext cx="739775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4" name="Equation" r:id="rId5" imgW="8509000" imgH="1028700" progId="Equation.DSMT4">
                  <p:embed/>
                </p:oleObj>
              </mc:Choice>
              <mc:Fallback>
                <p:oleObj name="Equation" r:id="rId5" imgW="8509000" imgH="1028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1450" y="2808288"/>
                        <a:ext cx="7397750" cy="90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491839"/>
              </p:ext>
            </p:extLst>
          </p:nvPr>
        </p:nvGraphicFramePr>
        <p:xfrm>
          <a:off x="1441450" y="3987800"/>
          <a:ext cx="13938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5" name="Equation" r:id="rId7" imgW="1587500" imgH="292100" progId="Equation.DSMT4">
                  <p:embed/>
                </p:oleObj>
              </mc:Choice>
              <mc:Fallback>
                <p:oleObj name="Equation" r:id="rId7" imgW="15875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1450" y="3987800"/>
                        <a:ext cx="1393825" cy="25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05640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49" y="641349"/>
            <a:ext cx="8114737" cy="522124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500"/>
              </a:spcAft>
            </a:pPr>
            <a:r>
              <a:rPr lang="en-US" dirty="0" smtClean="0">
                <a:solidFill>
                  <a:srgbClr val="000000"/>
                </a:solidFill>
              </a:rPr>
              <a:t>Use </a:t>
            </a:r>
            <a:r>
              <a:rPr lang="en-US" dirty="0">
                <a:solidFill>
                  <a:srgbClr val="000000"/>
                </a:solidFill>
              </a:rPr>
              <a:t>the same formula to determine the standard deviation of Sigmund’s catch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 algn="l">
              <a:spcAft>
                <a:spcPts val="1800"/>
              </a:spcAft>
            </a:pPr>
            <a:r>
              <a:rPr lang="en-US" dirty="0" smtClean="0">
                <a:solidFill>
                  <a:srgbClr val="000000"/>
                </a:solidFill>
              </a:rPr>
              <a:t>Substitute known values into the formula, as shown.</a:t>
            </a:r>
            <a:endParaRPr lang="en-US" dirty="0">
              <a:solidFill>
                <a:srgbClr val="000000"/>
              </a:solidFill>
            </a:endParaRPr>
          </a:p>
          <a:p>
            <a:pPr lvl="1" algn="l">
              <a:spcAft>
                <a:spcPts val="180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lvl="1" algn="l">
              <a:spcAft>
                <a:spcPts val="1800"/>
              </a:spcAft>
            </a:pPr>
            <a:endParaRPr lang="en-US" dirty="0">
              <a:solidFill>
                <a:schemeClr val="tx1"/>
              </a:solidFill>
            </a:endParaRPr>
          </a:p>
          <a:p>
            <a:pPr marL="512064" lvl="1" algn="l"/>
            <a:endParaRPr lang="en-US" dirty="0" smtClean="0">
              <a:solidFill>
                <a:srgbClr val="000000"/>
              </a:solidFill>
            </a:endParaRPr>
          </a:p>
          <a:p>
            <a:pPr marL="512064" lvl="1" algn="l"/>
            <a:endParaRPr lang="en-US" dirty="0" smtClean="0">
              <a:solidFill>
                <a:srgbClr val="000000"/>
              </a:solidFill>
            </a:endParaRPr>
          </a:p>
          <a:p>
            <a:pPr marL="512064" lvl="1" algn="l"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standard deviation of Sigmund’s catch is approximately </a:t>
            </a:r>
            <a:r>
              <a:rPr lang="en-US" dirty="0" smtClean="0">
                <a:solidFill>
                  <a:srgbClr val="000000"/>
                </a:solidFill>
              </a:rPr>
              <a:t>0.56569.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248019"/>
              </p:ext>
            </p:extLst>
          </p:nvPr>
        </p:nvGraphicFramePr>
        <p:xfrm>
          <a:off x="1612015" y="3496772"/>
          <a:ext cx="4791727" cy="1013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7" name="Equation" r:id="rId3" imgW="4864100" imgH="1028700" progId="Equation.DSMT4">
                  <p:embed/>
                </p:oleObj>
              </mc:Choice>
              <mc:Fallback>
                <p:oleObj name="Equation" r:id="rId3" imgW="4864100" imgH="1028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2015" y="3496772"/>
                        <a:ext cx="4791727" cy="1013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989229"/>
              </p:ext>
            </p:extLst>
          </p:nvPr>
        </p:nvGraphicFramePr>
        <p:xfrm>
          <a:off x="1612015" y="2487867"/>
          <a:ext cx="6426927" cy="948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8" name="Equation" r:id="rId5" imgW="6540500" imgH="965200" progId="Equation.DSMT4">
                  <p:embed/>
                </p:oleObj>
              </mc:Choice>
              <mc:Fallback>
                <p:oleObj name="Equation" r:id="rId5" imgW="6540500" imgH="96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2015" y="2487867"/>
                        <a:ext cx="6426927" cy="948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482545"/>
              </p:ext>
            </p:extLst>
          </p:nvPr>
        </p:nvGraphicFramePr>
        <p:xfrm>
          <a:off x="1612015" y="4597400"/>
          <a:ext cx="156527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9" name="Equation" r:id="rId7" imgW="1587500" imgH="292100" progId="Equation.DSMT4">
                  <p:embed/>
                </p:oleObj>
              </mc:Choice>
              <mc:Fallback>
                <p:oleObj name="Equation" r:id="rId7" imgW="15875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2015" y="4597400"/>
                        <a:ext cx="1565275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873954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8090204" cy="525206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800" b="1" i="1" dirty="0" smtClean="0">
              <a:ea typeface="+mn-ea"/>
            </a:endParaRPr>
          </a:p>
          <a:p>
            <a:pPr marL="342900" indent="-3429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en-US" b="1" dirty="0"/>
              <a:t>Statistical significance </a:t>
            </a:r>
            <a:r>
              <a:rPr lang="en-US" dirty="0"/>
              <a:t>is a measure used to determine whether the outcome of </a:t>
            </a:r>
            <a:r>
              <a:rPr lang="en-US" dirty="0" smtClean="0"/>
              <a:t>an experiment </a:t>
            </a:r>
            <a:r>
              <a:rPr lang="en-US" dirty="0"/>
              <a:t>is a result of the treatment being applied, as opposed to random chance.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There </a:t>
            </a:r>
            <a:r>
              <a:rPr lang="en-US" dirty="0"/>
              <a:t>is a relationship between statistical significance and level of confidence, the </a:t>
            </a:r>
            <a:r>
              <a:rPr lang="en-US" dirty="0" smtClean="0"/>
              <a:t>probability that </a:t>
            </a:r>
            <a:r>
              <a:rPr lang="en-US" dirty="0"/>
              <a:t>a parameter’s value can be found in a specified interval. Recall that a parameter is </a:t>
            </a:r>
            <a:r>
              <a:rPr lang="en-US" dirty="0" smtClean="0"/>
              <a:t>a numerical </a:t>
            </a:r>
            <a:r>
              <a:rPr lang="en-US" dirty="0"/>
              <a:t>value representing the data in a set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459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24286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3"/>
            </a:pPr>
            <a:r>
              <a:rPr lang="en-US" sz="2800" b="1" dirty="0">
                <a:solidFill>
                  <a:srgbClr val="660066"/>
                </a:solidFill>
              </a:rPr>
              <a:t>Determine the </a:t>
            </a:r>
            <a:r>
              <a:rPr lang="en-US" sz="2800" b="1" i="1" dirty="0">
                <a:solidFill>
                  <a:srgbClr val="660066"/>
                </a:solidFill>
              </a:rPr>
              <a:t>t</a:t>
            </a:r>
            <a:r>
              <a:rPr lang="en-US" sz="2800" b="1" dirty="0">
                <a:solidFill>
                  <a:srgbClr val="660066"/>
                </a:solidFill>
              </a:rPr>
              <a:t>-value for each catch.</a:t>
            </a:r>
            <a:r>
              <a:rPr lang="en-US" sz="2800" b="1" dirty="0" smtClean="0">
                <a:solidFill>
                  <a:srgbClr val="660066"/>
                </a:solidFill>
              </a:rPr>
              <a:t> 	</a:t>
            </a:r>
          </a:p>
          <a:p>
            <a:pPr marL="512064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To determine the </a:t>
            </a:r>
            <a:r>
              <a:rPr lang="en-US" i="1" dirty="0"/>
              <a:t>t</a:t>
            </a:r>
            <a:r>
              <a:rPr lang="en-US" dirty="0"/>
              <a:t>-values for each catch, use the </a:t>
            </a:r>
            <a:r>
              <a:rPr lang="en-US" dirty="0" smtClean="0"/>
              <a:t>formula  </a:t>
            </a:r>
            <a:r>
              <a:rPr lang="en-US" dirty="0" smtClean="0">
                <a:solidFill>
                  <a:schemeClr val="tx1"/>
                </a:solidFill>
              </a:rPr>
              <a:t>               , where:</a:t>
            </a:r>
          </a:p>
          <a:p>
            <a:pPr marL="512064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1143000" indent="-3429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is </a:t>
            </a:r>
            <a:r>
              <a:rPr lang="en-US" dirty="0">
                <a:solidFill>
                  <a:schemeClr val="tx1"/>
                </a:solidFill>
              </a:rPr>
              <a:t>the sample mean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pPr marL="114300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μ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the population </a:t>
            </a:r>
            <a:r>
              <a:rPr lang="en-US" dirty="0" smtClean="0">
                <a:solidFill>
                  <a:schemeClr val="tx1"/>
                </a:solidFill>
              </a:rPr>
              <a:t>mean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marL="114300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s </a:t>
            </a:r>
            <a:r>
              <a:rPr lang="en-US" dirty="0" smtClean="0">
                <a:solidFill>
                  <a:schemeClr val="tx1"/>
                </a:solidFill>
              </a:rPr>
              <a:t>is the </a:t>
            </a:r>
            <a:r>
              <a:rPr lang="en-US" dirty="0">
                <a:solidFill>
                  <a:schemeClr val="tx1"/>
                </a:solidFill>
              </a:rPr>
              <a:t>standard deviation of the sample, and </a:t>
            </a:r>
            <a:endParaRPr lang="en-US" dirty="0" smtClean="0">
              <a:solidFill>
                <a:schemeClr val="tx1"/>
              </a:solidFill>
            </a:endParaRPr>
          </a:p>
          <a:p>
            <a:pPr marL="114300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is the sample size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615415"/>
              </p:ext>
            </p:extLst>
          </p:nvPr>
        </p:nvGraphicFramePr>
        <p:xfrm>
          <a:off x="2368300" y="2019150"/>
          <a:ext cx="12700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1" name="Equation" r:id="rId3" imgW="1270000" imgH="1333500" progId="Equation.DSMT4">
                  <p:embed/>
                </p:oleObj>
              </mc:Choice>
              <mc:Fallback>
                <p:oleObj name="Equation" r:id="rId3" imgW="1270000" imgH="1333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8300" y="2019150"/>
                        <a:ext cx="1270000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260269"/>
              </p:ext>
            </p:extLst>
          </p:nvPr>
        </p:nvGraphicFramePr>
        <p:xfrm>
          <a:off x="1829544" y="3485682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2" name="Equation" r:id="rId5" imgW="228600" imgH="241300" progId="Equation.DSMT4">
                  <p:embed/>
                </p:oleObj>
              </mc:Choice>
              <mc:Fallback>
                <p:oleObj name="Equation" r:id="rId5" imgW="2286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9544" y="3485682"/>
                        <a:ext cx="228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7877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24286" cy="4997450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000" dirty="0">
              <a:solidFill>
                <a:schemeClr val="tx1"/>
              </a:solidFill>
            </a:endParaRP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Find the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-value for Exequiel’s catch.</a:t>
            </a:r>
          </a:p>
          <a:p>
            <a:pPr lvl="2" algn="l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							Formula for calculating a </a:t>
            </a:r>
            <a:endParaRPr lang="en-US" dirty="0" smtClean="0">
              <a:solidFill>
                <a:srgbClr val="000000"/>
              </a:solidFill>
            </a:endParaRPr>
          </a:p>
          <a:p>
            <a:pPr lvl="2" algn="l"/>
            <a:r>
              <a:rPr lang="en-US" i="1" dirty="0">
                <a:solidFill>
                  <a:srgbClr val="000000"/>
                </a:solidFill>
              </a:rPr>
              <a:t>	</a:t>
            </a:r>
            <a:r>
              <a:rPr lang="en-US" i="1" dirty="0" smtClean="0">
                <a:solidFill>
                  <a:srgbClr val="000000"/>
                </a:solidFill>
              </a:rPr>
              <a:t>						t</a:t>
            </a:r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n-US" dirty="0" smtClean="0">
                <a:solidFill>
                  <a:srgbClr val="000000"/>
                </a:solidFill>
              </a:rPr>
              <a:t>value</a:t>
            </a:r>
          </a:p>
          <a:p>
            <a:pPr lvl="2" algn="l">
              <a:spcBef>
                <a:spcPts val="12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 lvl="2" algn="l"/>
            <a:r>
              <a:rPr lang="en-US" sz="2000" dirty="0" smtClean="0">
                <a:solidFill>
                  <a:srgbClr val="000000"/>
                </a:solidFill>
              </a:rPr>
              <a:t>							</a:t>
            </a:r>
            <a:r>
              <a:rPr lang="en-US" dirty="0" smtClean="0">
                <a:solidFill>
                  <a:srgbClr val="000000"/>
                </a:solidFill>
              </a:rPr>
              <a:t>Substitute known values.</a:t>
            </a:r>
          </a:p>
          <a:p>
            <a:pPr lvl="2" algn="l"/>
            <a:endParaRPr lang="en-US" dirty="0">
              <a:solidFill>
                <a:srgbClr val="000000"/>
              </a:solidFill>
            </a:endParaRPr>
          </a:p>
          <a:p>
            <a:pPr lvl="2" algn="l"/>
            <a:endParaRPr lang="en-US" dirty="0" smtClean="0">
              <a:solidFill>
                <a:srgbClr val="000000"/>
              </a:solidFill>
            </a:endParaRPr>
          </a:p>
          <a:p>
            <a:pPr lvl="2" algn="l">
              <a:spcBef>
                <a:spcPts val="1000"/>
              </a:spcBef>
              <a:spcAft>
                <a:spcPts val="600"/>
              </a:spcAft>
            </a:pPr>
            <a:r>
              <a:rPr lang="is-IS" i="1" dirty="0" smtClean="0">
                <a:solidFill>
                  <a:srgbClr val="000000"/>
                </a:solidFill>
              </a:rPr>
              <a:t>	t </a:t>
            </a:r>
            <a:r>
              <a:rPr lang="is-IS" dirty="0">
                <a:solidFill>
                  <a:srgbClr val="000000"/>
                </a:solidFill>
              </a:rPr>
              <a:t>≈ </a:t>
            </a:r>
            <a:r>
              <a:rPr lang="is-IS" dirty="0" smtClean="0">
                <a:solidFill>
                  <a:srgbClr val="000000"/>
                </a:solidFill>
              </a:rPr>
              <a:t>0.10483 			Simplify</a:t>
            </a:r>
            <a:r>
              <a:rPr lang="is-IS" dirty="0">
                <a:solidFill>
                  <a:srgbClr val="000000"/>
                </a:solidFill>
              </a:rPr>
              <a:t>.</a:t>
            </a:r>
          </a:p>
          <a:p>
            <a:pPr lvl="1" algn="l">
              <a:spcBef>
                <a:spcPts val="8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i="1" dirty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-value of Exequiel’s catch is approximately </a:t>
            </a:r>
            <a:r>
              <a:rPr lang="en-US" dirty="0" smtClean="0">
                <a:solidFill>
                  <a:srgbClr val="000000"/>
                </a:solidFill>
              </a:rPr>
              <a:t>0.10483.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875854"/>
              </p:ext>
            </p:extLst>
          </p:nvPr>
        </p:nvGraphicFramePr>
        <p:xfrm>
          <a:off x="2025650" y="3060700"/>
          <a:ext cx="22225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4" name="Equation" r:id="rId3" imgW="2222500" imgH="1397000" progId="Equation.DSMT4">
                  <p:embed/>
                </p:oleObj>
              </mc:Choice>
              <mc:Fallback>
                <p:oleObj name="Equation" r:id="rId3" imgW="2222500" imgH="13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5650" y="3060700"/>
                        <a:ext cx="2222500" cy="13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659118"/>
              </p:ext>
            </p:extLst>
          </p:nvPr>
        </p:nvGraphicFramePr>
        <p:xfrm>
          <a:off x="2107457" y="1687444"/>
          <a:ext cx="12700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5" name="Equation" r:id="rId5" imgW="1270000" imgH="1333500" progId="Equation.DSMT4">
                  <p:embed/>
                </p:oleObj>
              </mc:Choice>
              <mc:Fallback>
                <p:oleObj name="Equation" r:id="rId5" imgW="1270000" imgH="1333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07457" y="1687444"/>
                        <a:ext cx="1270000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47018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24286" cy="526899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000" dirty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Find the </a:t>
            </a:r>
            <a:r>
              <a:rPr lang="en-US" i="1" dirty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-value for Sigmund’s catch.</a:t>
            </a:r>
          </a:p>
          <a:p>
            <a:pPr lvl="2" algn="l"/>
            <a:r>
              <a:rPr lang="en-US" dirty="0">
                <a:solidFill>
                  <a:srgbClr val="000000"/>
                </a:solidFill>
              </a:rPr>
              <a:t>							Formula for calculating a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						</a:t>
            </a:r>
            <a:r>
              <a:rPr lang="en-US" i="1" dirty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n-US" dirty="0" smtClean="0">
                <a:solidFill>
                  <a:srgbClr val="000000"/>
                </a:solidFill>
              </a:rPr>
              <a:t>value</a:t>
            </a:r>
          </a:p>
          <a:p>
            <a:pPr lvl="2" algn="l"/>
            <a:endParaRPr lang="en-US" dirty="0">
              <a:solidFill>
                <a:srgbClr val="000000"/>
              </a:solidFill>
            </a:endParaRPr>
          </a:p>
          <a:p>
            <a:pPr lvl="2" algn="l"/>
            <a:r>
              <a:rPr lang="en-US" sz="2000" dirty="0" smtClean="0">
                <a:solidFill>
                  <a:srgbClr val="000000"/>
                </a:solidFill>
              </a:rPr>
              <a:t>							</a:t>
            </a:r>
            <a:r>
              <a:rPr lang="en-US" dirty="0">
                <a:solidFill>
                  <a:srgbClr val="000000"/>
                </a:solidFill>
              </a:rPr>
              <a:t>Substitute known values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2" algn="l"/>
            <a:endParaRPr lang="en-US" dirty="0">
              <a:solidFill>
                <a:srgbClr val="000000"/>
              </a:solidFill>
            </a:endParaRPr>
          </a:p>
          <a:p>
            <a:pPr lvl="2" algn="l">
              <a:spcAft>
                <a:spcPts val="120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lvl="2" algn="l">
              <a:spcAft>
                <a:spcPts val="600"/>
              </a:spcAft>
            </a:pPr>
            <a:r>
              <a:rPr lang="is-IS" i="1" dirty="0" smtClean="0">
                <a:solidFill>
                  <a:srgbClr val="000000"/>
                </a:solidFill>
              </a:rPr>
              <a:t>	t </a:t>
            </a:r>
            <a:r>
              <a:rPr lang="is-IS" dirty="0" smtClean="0">
                <a:solidFill>
                  <a:srgbClr val="000000"/>
                </a:solidFill>
              </a:rPr>
              <a:t>≈ </a:t>
            </a:r>
            <a:r>
              <a:rPr lang="en-US" dirty="0" smtClean="0">
                <a:solidFill>
                  <a:srgbClr val="000000"/>
                </a:solidFill>
              </a:rPr>
              <a:t>3.5</a:t>
            </a:r>
            <a:r>
              <a:rPr lang="is-IS" dirty="0" smtClean="0">
                <a:solidFill>
                  <a:srgbClr val="000000"/>
                </a:solidFill>
              </a:rPr>
              <a:t> 			Simplify.</a:t>
            </a:r>
          </a:p>
          <a:p>
            <a:pPr lvl="1" algn="l"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i="1" dirty="0" smtClean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-value of </a:t>
            </a:r>
            <a:r>
              <a:rPr lang="en-US" dirty="0">
                <a:solidFill>
                  <a:srgbClr val="000000"/>
                </a:solidFill>
              </a:rPr>
              <a:t>Sigmund’s catch is approximately </a:t>
            </a:r>
            <a:r>
              <a:rPr lang="en-US" dirty="0" smtClean="0">
                <a:solidFill>
                  <a:srgbClr val="000000"/>
                </a:solidFill>
              </a:rPr>
              <a:t>3.5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dirty="0" smtClean="0">
              <a:solidFill>
                <a:srgbClr val="000000"/>
              </a:solidFill>
            </a:endParaRPr>
          </a:p>
          <a:p>
            <a:pPr lvl="1" algn="l">
              <a:spcAft>
                <a:spcPts val="120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06247"/>
              </p:ext>
            </p:extLst>
          </p:nvPr>
        </p:nvGraphicFramePr>
        <p:xfrm>
          <a:off x="2062057" y="2964871"/>
          <a:ext cx="19812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4" name="Equation" r:id="rId3" imgW="1981200" imgH="1397000" progId="Equation.DSMT4">
                  <p:embed/>
                </p:oleObj>
              </mc:Choice>
              <mc:Fallback>
                <p:oleObj name="Equation" r:id="rId3" imgW="1981200" imgH="13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2057" y="2964871"/>
                        <a:ext cx="1981200" cy="13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604919"/>
              </p:ext>
            </p:extLst>
          </p:nvPr>
        </p:nvGraphicFramePr>
        <p:xfrm>
          <a:off x="2062057" y="1631371"/>
          <a:ext cx="12700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5" name="Equation" r:id="rId5" imgW="1270000" imgH="1333500" progId="Equation.DSMT4">
                  <p:embed/>
                </p:oleObj>
              </mc:Choice>
              <mc:Fallback>
                <p:oleObj name="Equation" r:id="rId5" imgW="1270000" imgH="1333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2057" y="1631371"/>
                        <a:ext cx="1270000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838192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24286" cy="526899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000" dirty="0">
              <a:solidFill>
                <a:schemeClr val="tx1"/>
              </a:solidFill>
            </a:endParaRPr>
          </a:p>
          <a:p>
            <a:pPr lvl="1" algn="l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While you, the judge, are doing your calculations, Exequiel is </a:t>
            </a:r>
            <a:r>
              <a:rPr lang="en-US" dirty="0" smtClean="0">
                <a:solidFill>
                  <a:srgbClr val="000000"/>
                </a:solidFill>
              </a:rPr>
              <a:t>looking over </a:t>
            </a:r>
            <a:r>
              <a:rPr lang="en-US" dirty="0">
                <a:solidFill>
                  <a:srgbClr val="000000"/>
                </a:solidFill>
              </a:rPr>
              <a:t>your shoulder and he begins to dislike what he sees. He </a:t>
            </a:r>
            <a:r>
              <a:rPr lang="en-US" dirty="0" smtClean="0">
                <a:solidFill>
                  <a:srgbClr val="000000"/>
                </a:solidFill>
              </a:rPr>
              <a:t>knows quite </a:t>
            </a:r>
            <a:r>
              <a:rPr lang="en-US" dirty="0">
                <a:solidFill>
                  <a:srgbClr val="000000"/>
                </a:solidFill>
              </a:rPr>
              <a:t>a bit of statistics, and knows that his low </a:t>
            </a:r>
            <a:r>
              <a:rPr lang="en-US" i="1" dirty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-value of </a:t>
            </a:r>
            <a:r>
              <a:rPr lang="en-US" dirty="0" smtClean="0">
                <a:solidFill>
                  <a:srgbClr val="000000"/>
                </a:solidFill>
              </a:rPr>
              <a:t>0.10483 will lead </a:t>
            </a:r>
            <a:r>
              <a:rPr lang="en-US" dirty="0">
                <a:solidFill>
                  <a:srgbClr val="000000"/>
                </a:solidFill>
              </a:rPr>
              <a:t>to a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-value that shows his catch was actually easy to get. </a:t>
            </a:r>
            <a:r>
              <a:rPr lang="en-US" dirty="0" smtClean="0">
                <a:solidFill>
                  <a:srgbClr val="000000"/>
                </a:solidFill>
              </a:rPr>
              <a:t>Sigmund’s </a:t>
            </a:r>
            <a:r>
              <a:rPr lang="en-US" i="1" dirty="0" smtClean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-value of </a:t>
            </a:r>
            <a:r>
              <a:rPr lang="en-US" dirty="0" smtClean="0">
                <a:solidFill>
                  <a:srgbClr val="000000"/>
                </a:solidFill>
              </a:rPr>
              <a:t>3.5</a:t>
            </a:r>
            <a:r>
              <a:rPr lang="en-US" dirty="0">
                <a:solidFill>
                  <a:srgbClr val="000000"/>
                </a:solidFill>
              </a:rPr>
              <a:t>, on the other hand, will lead to a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-value denoting </a:t>
            </a:r>
            <a:r>
              <a:rPr lang="en-US" dirty="0" smtClean="0">
                <a:solidFill>
                  <a:srgbClr val="000000"/>
                </a:solidFill>
              </a:rPr>
              <a:t>a seldom</a:t>
            </a:r>
            <a:r>
              <a:rPr lang="en-US" dirty="0">
                <a:solidFill>
                  <a:srgbClr val="000000"/>
                </a:solidFill>
              </a:rPr>
              <a:t>-obtained catch, supporting his claim to the “rare catch” award.</a:t>
            </a:r>
            <a:endParaRPr lang="en-US" dirty="0" smtClean="0">
              <a:solidFill>
                <a:srgbClr val="000000"/>
              </a:solidFill>
            </a:endParaRPr>
          </a:p>
          <a:p>
            <a:pPr lvl="1" algn="l">
              <a:spcAft>
                <a:spcPts val="120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0820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69264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4"/>
            </a:pPr>
            <a:r>
              <a:rPr lang="en-US" sz="2800" b="1" dirty="0">
                <a:solidFill>
                  <a:srgbClr val="660066"/>
                </a:solidFill>
              </a:rPr>
              <a:t>Determine the degrees of freedom for each catch.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The degrees of freedom can be found using the formula </a:t>
            </a:r>
            <a:r>
              <a:rPr lang="en-US" i="1" dirty="0" err="1">
                <a:solidFill>
                  <a:schemeClr val="tx1"/>
                </a:solidFill>
              </a:rPr>
              <a:t>df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i="1" dirty="0">
                <a:solidFill>
                  <a:schemeClr val="tx1"/>
                </a:solidFill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– 1.</a:t>
            </a:r>
          </a:p>
          <a:p>
            <a:pPr marL="512064" lvl="1"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Find the degrees of freedom for Exequiel’s catch.</a:t>
            </a:r>
          </a:p>
          <a:p>
            <a:pPr lvl="2" algn="l">
              <a:spcAft>
                <a:spcPts val="600"/>
              </a:spcAft>
            </a:pPr>
            <a:r>
              <a:rPr lang="en-US" i="1" dirty="0" err="1">
                <a:solidFill>
                  <a:schemeClr val="tx1"/>
                </a:solidFill>
              </a:rPr>
              <a:t>df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i="1" dirty="0">
                <a:solidFill>
                  <a:schemeClr val="tx1"/>
                </a:solidFill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– 1 </a:t>
            </a:r>
            <a:r>
              <a:rPr lang="en-US" dirty="0" smtClean="0">
                <a:solidFill>
                  <a:schemeClr val="tx1"/>
                </a:solidFill>
              </a:rPr>
              <a:t>			Formula </a:t>
            </a:r>
            <a:r>
              <a:rPr lang="en-US" dirty="0">
                <a:solidFill>
                  <a:schemeClr val="tx1"/>
                </a:solidFill>
              </a:rPr>
              <a:t>for degrees of freedom</a:t>
            </a:r>
          </a:p>
          <a:p>
            <a:pPr lvl="2" algn="l">
              <a:spcAft>
                <a:spcPts val="600"/>
              </a:spcAft>
            </a:pPr>
            <a:r>
              <a:rPr lang="da-DK" i="1" dirty="0" err="1">
                <a:solidFill>
                  <a:schemeClr val="tx1"/>
                </a:solidFill>
              </a:rPr>
              <a:t>df</a:t>
            </a:r>
            <a:r>
              <a:rPr lang="da-DK" i="1" dirty="0">
                <a:solidFill>
                  <a:schemeClr val="tx1"/>
                </a:solidFill>
              </a:rPr>
              <a:t> </a:t>
            </a:r>
            <a:r>
              <a:rPr lang="da-DK" dirty="0">
                <a:solidFill>
                  <a:schemeClr val="tx1"/>
                </a:solidFill>
              </a:rPr>
              <a:t>= (3) – 1 </a:t>
            </a:r>
            <a:r>
              <a:rPr lang="da-DK" dirty="0" smtClean="0">
                <a:solidFill>
                  <a:schemeClr val="tx1"/>
                </a:solidFill>
              </a:rPr>
              <a:t>		</a:t>
            </a:r>
            <a:r>
              <a:rPr lang="da-DK" dirty="0" err="1" smtClean="0">
                <a:solidFill>
                  <a:schemeClr val="tx1"/>
                </a:solidFill>
              </a:rPr>
              <a:t>Substitute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>
                <a:solidFill>
                  <a:schemeClr val="tx1"/>
                </a:solidFill>
              </a:rPr>
              <a:t>3 for </a:t>
            </a:r>
            <a:r>
              <a:rPr lang="da-DK" i="1" dirty="0">
                <a:solidFill>
                  <a:schemeClr val="tx1"/>
                </a:solidFill>
              </a:rPr>
              <a:t>n</a:t>
            </a:r>
            <a:r>
              <a:rPr lang="da-DK" dirty="0">
                <a:solidFill>
                  <a:schemeClr val="tx1"/>
                </a:solidFill>
              </a:rPr>
              <a:t>.</a:t>
            </a:r>
          </a:p>
          <a:p>
            <a:pPr lvl="2" algn="l">
              <a:spcAft>
                <a:spcPts val="1200"/>
              </a:spcAft>
            </a:pPr>
            <a:r>
              <a:rPr lang="da-DK" i="1" dirty="0" err="1">
                <a:solidFill>
                  <a:schemeClr val="tx1"/>
                </a:solidFill>
              </a:rPr>
              <a:t>df</a:t>
            </a:r>
            <a:r>
              <a:rPr lang="da-DK" i="1" dirty="0">
                <a:solidFill>
                  <a:schemeClr val="tx1"/>
                </a:solidFill>
              </a:rPr>
              <a:t> </a:t>
            </a:r>
            <a:r>
              <a:rPr lang="da-DK" dirty="0">
                <a:solidFill>
                  <a:schemeClr val="tx1"/>
                </a:solidFill>
              </a:rPr>
              <a:t>= 2 </a:t>
            </a:r>
            <a:r>
              <a:rPr lang="da-DK" dirty="0" smtClean="0">
                <a:solidFill>
                  <a:schemeClr val="tx1"/>
                </a:solidFill>
              </a:rPr>
              <a:t>				</a:t>
            </a:r>
            <a:r>
              <a:rPr lang="da-DK" dirty="0" err="1" smtClean="0">
                <a:solidFill>
                  <a:schemeClr val="tx1"/>
                </a:solidFill>
              </a:rPr>
              <a:t>Simplify</a:t>
            </a:r>
            <a:r>
              <a:rPr lang="da-DK" dirty="0" smtClean="0">
                <a:solidFill>
                  <a:schemeClr val="tx1"/>
                </a:solidFill>
              </a:rPr>
              <a:t>.</a:t>
            </a:r>
          </a:p>
          <a:p>
            <a:pPr marL="512064" lvl="1" algn="l"/>
            <a:r>
              <a:rPr lang="en-US" dirty="0">
                <a:solidFill>
                  <a:srgbClr val="000000"/>
                </a:solidFill>
              </a:rPr>
              <a:t>The degrees of freedom for Exequiel’s catch is 2.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62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Find the degrees of freedom for Sigmund’s catch.</a:t>
            </a:r>
          </a:p>
          <a:p>
            <a:pPr lvl="2" algn="l">
              <a:spcAft>
                <a:spcPts val="1200"/>
              </a:spcAft>
            </a:pPr>
            <a:r>
              <a:rPr lang="en-US" i="1" dirty="0" err="1">
                <a:solidFill>
                  <a:srgbClr val="000000"/>
                </a:solidFill>
              </a:rPr>
              <a:t>df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– 1 </a:t>
            </a:r>
            <a:r>
              <a:rPr lang="en-US" dirty="0" smtClean="0">
                <a:solidFill>
                  <a:srgbClr val="000000"/>
                </a:solidFill>
              </a:rPr>
              <a:t>			Formula </a:t>
            </a:r>
            <a:r>
              <a:rPr lang="en-US" dirty="0">
                <a:solidFill>
                  <a:srgbClr val="000000"/>
                </a:solidFill>
              </a:rPr>
              <a:t>for degrees of freedom</a:t>
            </a:r>
          </a:p>
          <a:p>
            <a:pPr lvl="2" algn="l">
              <a:spcAft>
                <a:spcPts val="1200"/>
              </a:spcAft>
            </a:pPr>
            <a:r>
              <a:rPr lang="da-DK" i="1" dirty="0" err="1">
                <a:solidFill>
                  <a:srgbClr val="000000"/>
                </a:solidFill>
              </a:rPr>
              <a:t>df</a:t>
            </a:r>
            <a:r>
              <a:rPr lang="da-DK" i="1" dirty="0">
                <a:solidFill>
                  <a:srgbClr val="000000"/>
                </a:solidFill>
              </a:rPr>
              <a:t> </a:t>
            </a:r>
            <a:r>
              <a:rPr lang="da-DK" dirty="0">
                <a:solidFill>
                  <a:srgbClr val="000000"/>
                </a:solidFill>
              </a:rPr>
              <a:t>= (2) – 1 </a:t>
            </a:r>
            <a:r>
              <a:rPr lang="da-DK" dirty="0" smtClean="0">
                <a:solidFill>
                  <a:srgbClr val="000000"/>
                </a:solidFill>
              </a:rPr>
              <a:t>		</a:t>
            </a:r>
            <a:r>
              <a:rPr lang="da-DK" dirty="0" err="1" smtClean="0">
                <a:solidFill>
                  <a:srgbClr val="000000"/>
                </a:solidFill>
              </a:rPr>
              <a:t>Substitute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>
                <a:solidFill>
                  <a:srgbClr val="000000"/>
                </a:solidFill>
              </a:rPr>
              <a:t>2 for </a:t>
            </a:r>
            <a:r>
              <a:rPr lang="da-DK" i="1" dirty="0">
                <a:solidFill>
                  <a:srgbClr val="000000"/>
                </a:solidFill>
              </a:rPr>
              <a:t>n</a:t>
            </a:r>
            <a:r>
              <a:rPr lang="da-DK" dirty="0">
                <a:solidFill>
                  <a:srgbClr val="000000"/>
                </a:solidFill>
              </a:rPr>
              <a:t>.</a:t>
            </a:r>
          </a:p>
          <a:p>
            <a:pPr lvl="2" algn="l">
              <a:spcAft>
                <a:spcPts val="1200"/>
              </a:spcAft>
            </a:pPr>
            <a:r>
              <a:rPr lang="da-DK" i="1" dirty="0" err="1">
                <a:solidFill>
                  <a:srgbClr val="000000"/>
                </a:solidFill>
              </a:rPr>
              <a:t>df</a:t>
            </a:r>
            <a:r>
              <a:rPr lang="da-DK" i="1" dirty="0">
                <a:solidFill>
                  <a:srgbClr val="000000"/>
                </a:solidFill>
              </a:rPr>
              <a:t> </a:t>
            </a:r>
            <a:r>
              <a:rPr lang="da-DK" dirty="0">
                <a:solidFill>
                  <a:srgbClr val="000000"/>
                </a:solidFill>
              </a:rPr>
              <a:t>= 1 </a:t>
            </a:r>
            <a:r>
              <a:rPr lang="da-DK" dirty="0" smtClean="0">
                <a:solidFill>
                  <a:srgbClr val="000000"/>
                </a:solidFill>
              </a:rPr>
              <a:t>				</a:t>
            </a:r>
            <a:r>
              <a:rPr lang="da-DK" dirty="0" err="1" smtClean="0">
                <a:solidFill>
                  <a:srgbClr val="000000"/>
                </a:solidFill>
              </a:rPr>
              <a:t>Simplify</a:t>
            </a:r>
            <a:r>
              <a:rPr lang="da-DK" dirty="0">
                <a:solidFill>
                  <a:srgbClr val="000000"/>
                </a:solidFill>
              </a:rPr>
              <a:t>.</a:t>
            </a:r>
          </a:p>
          <a:p>
            <a:pPr lvl="1" algn="l"/>
            <a:r>
              <a:rPr lang="da-DK" dirty="0">
                <a:solidFill>
                  <a:srgbClr val="000000"/>
                </a:solidFill>
              </a:rPr>
              <a:t>The </a:t>
            </a:r>
            <a:r>
              <a:rPr lang="da-DK" dirty="0" err="1">
                <a:solidFill>
                  <a:srgbClr val="000000"/>
                </a:solidFill>
              </a:rPr>
              <a:t>degrees</a:t>
            </a:r>
            <a:r>
              <a:rPr lang="da-DK" dirty="0">
                <a:solidFill>
                  <a:srgbClr val="000000"/>
                </a:solidFill>
              </a:rPr>
              <a:t> of </a:t>
            </a:r>
            <a:r>
              <a:rPr lang="da-DK" dirty="0" err="1">
                <a:solidFill>
                  <a:srgbClr val="000000"/>
                </a:solidFill>
              </a:rPr>
              <a:t>freedom</a:t>
            </a:r>
            <a:r>
              <a:rPr lang="da-DK" dirty="0">
                <a:solidFill>
                  <a:srgbClr val="000000"/>
                </a:solidFill>
              </a:rPr>
              <a:t> for </a:t>
            </a:r>
            <a:r>
              <a:rPr lang="da-DK" dirty="0" err="1">
                <a:solidFill>
                  <a:srgbClr val="000000"/>
                </a:solidFill>
              </a:rPr>
              <a:t>Sigmund’s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catch</a:t>
            </a:r>
            <a:r>
              <a:rPr lang="da-DK" dirty="0">
                <a:solidFill>
                  <a:srgbClr val="000000"/>
                </a:solidFill>
              </a:rPr>
              <a:t> is 1.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6447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524034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5"/>
            </a:pPr>
            <a:r>
              <a:rPr lang="en-US" sz="2800" b="1" dirty="0">
                <a:solidFill>
                  <a:srgbClr val="660066"/>
                </a:solidFill>
              </a:rPr>
              <a:t>Determine the </a:t>
            </a:r>
            <a:r>
              <a:rPr lang="en-US" sz="2800" b="1" i="1" dirty="0">
                <a:solidFill>
                  <a:srgbClr val="660066"/>
                </a:solidFill>
              </a:rPr>
              <a:t>p</a:t>
            </a:r>
            <a:r>
              <a:rPr lang="en-US" sz="2800" b="1" dirty="0">
                <a:solidFill>
                  <a:srgbClr val="660066"/>
                </a:solidFill>
              </a:rPr>
              <a:t>-value for each sample.	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Use a one-tailed test to see values greater than the mean.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To find the </a:t>
            </a: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-value for each fisherman’s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-value, evaluate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i="1" dirty="0" smtClean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-distribution table at the row for 2 degrees of freedom for </a:t>
            </a:r>
            <a:r>
              <a:rPr lang="en-US" dirty="0" smtClean="0">
                <a:solidFill>
                  <a:schemeClr val="tx1"/>
                </a:solidFill>
              </a:rPr>
              <a:t>Exequiel’s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catch </a:t>
            </a:r>
            <a:r>
              <a:rPr lang="en-US" dirty="0">
                <a:solidFill>
                  <a:schemeClr val="tx1"/>
                </a:solidFill>
              </a:rPr>
              <a:t>and then at the row for 1 degree of freedom for </a:t>
            </a:r>
            <a:r>
              <a:rPr lang="en-US" dirty="0" smtClean="0">
                <a:solidFill>
                  <a:schemeClr val="tx1"/>
                </a:solidFill>
              </a:rPr>
              <a:t>Sigmund’s catch</a:t>
            </a:r>
            <a:r>
              <a:rPr lang="en-US" dirty="0">
                <a:solidFill>
                  <a:schemeClr val="tx1"/>
                </a:solidFill>
              </a:rPr>
              <a:t>. These row numbers are each 1 less than the sample </a:t>
            </a:r>
            <a:r>
              <a:rPr lang="en-US" dirty="0" smtClean="0">
                <a:solidFill>
                  <a:schemeClr val="tx1"/>
                </a:solidFill>
              </a:rPr>
              <a:t>size number </a:t>
            </a:r>
            <a:r>
              <a:rPr lang="en-US" dirty="0">
                <a:solidFill>
                  <a:schemeClr val="tx1"/>
                </a:solidFill>
              </a:rPr>
              <a:t>for each catch.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505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Exequiel’s </a:t>
            </a:r>
            <a:r>
              <a:rPr lang="en-US" i="1" dirty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-value of </a:t>
            </a:r>
            <a:r>
              <a:rPr lang="en-US" dirty="0" smtClean="0">
                <a:solidFill>
                  <a:srgbClr val="000000"/>
                </a:solidFill>
              </a:rPr>
              <a:t>0.10483 </a:t>
            </a:r>
            <a:r>
              <a:rPr lang="en-US" dirty="0">
                <a:solidFill>
                  <a:srgbClr val="000000"/>
                </a:solidFill>
              </a:rPr>
              <a:t>at 2 degrees of freedom has the </a:t>
            </a:r>
            <a:r>
              <a:rPr lang="en-US" dirty="0" smtClean="0">
                <a:solidFill>
                  <a:srgbClr val="000000"/>
                </a:solidFill>
              </a:rPr>
              <a:t>following range </a:t>
            </a:r>
            <a:r>
              <a:rPr lang="en-US" dirty="0">
                <a:solidFill>
                  <a:srgbClr val="000000"/>
                </a:solidFill>
              </a:rPr>
              <a:t>of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-values: 0.50 &gt; </a:t>
            </a:r>
            <a:r>
              <a:rPr lang="en-US" i="1" dirty="0">
                <a:solidFill>
                  <a:srgbClr val="000000"/>
                </a:solidFill>
              </a:rPr>
              <a:t>p </a:t>
            </a:r>
            <a:r>
              <a:rPr lang="en-US" dirty="0">
                <a:solidFill>
                  <a:srgbClr val="000000"/>
                </a:solidFill>
              </a:rPr>
              <a:t>&gt; 0.25.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Convert these values to percents to see how often a catch </a:t>
            </a:r>
            <a:r>
              <a:rPr lang="en-US" dirty="0" smtClean="0">
                <a:solidFill>
                  <a:srgbClr val="000000"/>
                </a:solidFill>
              </a:rPr>
              <a:t>like Exequiel’s </a:t>
            </a:r>
            <a:r>
              <a:rPr lang="en-US" dirty="0">
                <a:solidFill>
                  <a:srgbClr val="000000"/>
                </a:solidFill>
              </a:rPr>
              <a:t>would occur.</a:t>
            </a:r>
          </a:p>
          <a:p>
            <a:pPr lvl="2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0.50(100) = 50%</a:t>
            </a:r>
          </a:p>
          <a:p>
            <a:pPr lvl="2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0.25(100) = 25%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It can be expected that a catch like Exequiel’s would occur from 25% </a:t>
            </a:r>
            <a:r>
              <a:rPr lang="en-US" dirty="0" smtClean="0">
                <a:solidFill>
                  <a:srgbClr val="000000"/>
                </a:solidFill>
              </a:rPr>
              <a:t>to 50</a:t>
            </a:r>
            <a:r>
              <a:rPr lang="en-US" dirty="0">
                <a:solidFill>
                  <a:srgbClr val="000000"/>
                </a:solidFill>
              </a:rPr>
              <a:t>% of the time—that is, between 25 and 50 times out of 100 </a:t>
            </a:r>
            <a:r>
              <a:rPr lang="en-US" dirty="0" smtClean="0">
                <a:solidFill>
                  <a:srgbClr val="000000"/>
                </a:solidFill>
              </a:rPr>
              <a:t>fishing expeditions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8415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Sigmund’s </a:t>
            </a:r>
            <a:r>
              <a:rPr lang="en-US" i="1" dirty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-value of 3.49805 at 1 degree of freedom has the </a:t>
            </a:r>
            <a:r>
              <a:rPr lang="en-US" dirty="0" smtClean="0">
                <a:solidFill>
                  <a:srgbClr val="000000"/>
                </a:solidFill>
              </a:rPr>
              <a:t>following range </a:t>
            </a:r>
            <a:r>
              <a:rPr lang="en-US" dirty="0">
                <a:solidFill>
                  <a:srgbClr val="000000"/>
                </a:solidFill>
              </a:rPr>
              <a:t>of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-values: 0.10 &gt; </a:t>
            </a:r>
            <a:r>
              <a:rPr lang="en-US" i="1" dirty="0">
                <a:solidFill>
                  <a:srgbClr val="000000"/>
                </a:solidFill>
              </a:rPr>
              <a:t>p </a:t>
            </a:r>
            <a:r>
              <a:rPr lang="en-US" dirty="0">
                <a:solidFill>
                  <a:srgbClr val="000000"/>
                </a:solidFill>
              </a:rPr>
              <a:t>&gt; 0.05.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Convert these values to </a:t>
            </a:r>
            <a:r>
              <a:rPr lang="en-US" dirty="0" err="1">
                <a:solidFill>
                  <a:srgbClr val="000000"/>
                </a:solidFill>
              </a:rPr>
              <a:t>percents</a:t>
            </a:r>
            <a:r>
              <a:rPr lang="en-US" dirty="0">
                <a:solidFill>
                  <a:srgbClr val="000000"/>
                </a:solidFill>
              </a:rPr>
              <a:t> to see how often a catch </a:t>
            </a:r>
            <a:r>
              <a:rPr lang="en-US" dirty="0" smtClean="0">
                <a:solidFill>
                  <a:srgbClr val="000000"/>
                </a:solidFill>
              </a:rPr>
              <a:t>like Sigmund’s </a:t>
            </a:r>
            <a:r>
              <a:rPr lang="en-US" dirty="0">
                <a:solidFill>
                  <a:srgbClr val="000000"/>
                </a:solidFill>
              </a:rPr>
              <a:t>would occur.</a:t>
            </a:r>
          </a:p>
          <a:p>
            <a:pPr lvl="2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0.10(100) = 10%</a:t>
            </a:r>
          </a:p>
          <a:p>
            <a:pPr lvl="2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0.05(100) = 5%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It can be expected that a catch like Sigmund’s would occur from 5% </a:t>
            </a:r>
            <a:r>
              <a:rPr lang="en-US" dirty="0" smtClean="0">
                <a:solidFill>
                  <a:srgbClr val="000000"/>
                </a:solidFill>
              </a:rPr>
              <a:t>to 10</a:t>
            </a:r>
            <a:r>
              <a:rPr lang="en-US" dirty="0">
                <a:solidFill>
                  <a:srgbClr val="000000"/>
                </a:solidFill>
              </a:rPr>
              <a:t>% of the time—that is, between 5 and 10 times out of 100 </a:t>
            </a:r>
            <a:r>
              <a:rPr lang="en-US" dirty="0" smtClean="0">
                <a:solidFill>
                  <a:srgbClr val="000000"/>
                </a:solidFill>
              </a:rPr>
              <a:t>fishing contests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8479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spcAft>
                <a:spcPts val="600"/>
              </a:spcAft>
              <a:buFont typeface="+mj-lt"/>
              <a:buAutoNum type="arabicPeriod" startAt="6"/>
            </a:pPr>
            <a:r>
              <a:rPr lang="en-US" sz="2800" b="1" dirty="0">
                <a:solidFill>
                  <a:srgbClr val="660066"/>
                </a:solidFill>
              </a:rPr>
              <a:t>Summarize your results.	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-values for each catch led to high </a:t>
            </a: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-values for Exequiel and </a:t>
            </a:r>
            <a:r>
              <a:rPr lang="en-US" dirty="0" smtClean="0">
                <a:solidFill>
                  <a:schemeClr val="tx1"/>
                </a:solidFill>
              </a:rPr>
              <a:t>very low </a:t>
            </a: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-values for Sigmund. The one-tailed values of </a:t>
            </a:r>
            <a:r>
              <a:rPr lang="en-US" i="1" dirty="0">
                <a:solidFill>
                  <a:schemeClr val="tx1"/>
                </a:solidFill>
              </a:rPr>
              <a:t>p </a:t>
            </a:r>
            <a:r>
              <a:rPr lang="en-US" dirty="0">
                <a:solidFill>
                  <a:schemeClr val="tx1"/>
                </a:solidFill>
              </a:rPr>
              <a:t>imply that we </a:t>
            </a:r>
            <a:r>
              <a:rPr lang="en-US" dirty="0" smtClean="0">
                <a:solidFill>
                  <a:schemeClr val="tx1"/>
                </a:solidFill>
              </a:rPr>
              <a:t>are looking </a:t>
            </a:r>
            <a:r>
              <a:rPr lang="en-US" dirty="0">
                <a:solidFill>
                  <a:schemeClr val="tx1"/>
                </a:solidFill>
              </a:rPr>
              <a:t>for significance among values greater than the mean.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The two-tailed value of </a:t>
            </a:r>
            <a:r>
              <a:rPr lang="en-US" i="1" dirty="0">
                <a:solidFill>
                  <a:schemeClr val="tx1"/>
                </a:solidFill>
              </a:rPr>
              <a:t>p </a:t>
            </a:r>
            <a:r>
              <a:rPr lang="en-US" dirty="0">
                <a:solidFill>
                  <a:schemeClr val="tx1"/>
                </a:solidFill>
              </a:rPr>
              <a:t>is always double that of the one-tailed</a:t>
            </a:r>
            <a:r>
              <a:rPr lang="en-US" dirty="0" smtClean="0">
                <a:solidFill>
                  <a:schemeClr val="tx1"/>
                </a:solidFill>
              </a:rPr>
              <a:t>, because </a:t>
            </a:r>
            <a:r>
              <a:rPr lang="en-US" dirty="0">
                <a:solidFill>
                  <a:schemeClr val="tx1"/>
                </a:solidFill>
              </a:rPr>
              <a:t>the distribution is symmetric about the mean.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7726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431062"/>
            <a:ext cx="7855776" cy="534902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Generally, the results of an experiment are considered to be statistically significant if the chance of a given outcome occurring randomly is less than 5%; that is, if the overall data has a 95% confidence </a:t>
            </a:r>
            <a:r>
              <a:rPr lang="en-US" dirty="0" smtClean="0"/>
              <a:t>level.</a:t>
            </a:r>
          </a:p>
          <a:p>
            <a:pPr marL="342900" indent="-342900">
              <a:lnSpc>
                <a:spcPct val="140000"/>
              </a:lnSpc>
              <a:buFont typeface="Arial"/>
              <a:buChar char="•"/>
            </a:pPr>
            <a:r>
              <a:rPr lang="en-US" dirty="0" smtClean="0"/>
              <a:t>For </a:t>
            </a:r>
            <a:r>
              <a:rPr lang="en-US" dirty="0"/>
              <a:t>example, if 100 trials of the same experiment are conducted, and fewer than 5 of </a:t>
            </a:r>
            <a:r>
              <a:rPr lang="en-US" dirty="0" smtClean="0"/>
              <a:t>those trials </a:t>
            </a:r>
            <a:r>
              <a:rPr lang="en-US" dirty="0"/>
              <a:t>result in data values that fall outside of a 95% confidence level, then the chance </a:t>
            </a:r>
            <a:r>
              <a:rPr lang="en-US" dirty="0" smtClean="0"/>
              <a:t>that these </a:t>
            </a:r>
            <a:r>
              <a:rPr lang="en-US" dirty="0"/>
              <a:t>data values occurred randomly (rather than as a result of the treatment), is </a:t>
            </a:r>
            <a:endParaRPr lang="en-US" dirty="0" smtClean="0"/>
          </a:p>
          <a:p>
            <a:pPr marL="347472">
              <a:spcBef>
                <a:spcPts val="1000"/>
              </a:spcBef>
              <a:spcAft>
                <a:spcPts val="1200"/>
              </a:spcAft>
            </a:pPr>
            <a:r>
              <a:rPr lang="en-US" dirty="0" smtClean="0"/>
              <a:t>only      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081198"/>
              </p:ext>
            </p:extLst>
          </p:nvPr>
        </p:nvGraphicFramePr>
        <p:xfrm>
          <a:off x="1742029" y="4992895"/>
          <a:ext cx="2374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4" name="Equation" r:id="rId3" imgW="2374900" imgH="800100" progId="Equation.DSMT4">
                  <p:embed/>
                </p:oleObj>
              </mc:Choice>
              <mc:Fallback>
                <p:oleObj name="Equation" r:id="rId3" imgW="23749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2029" y="4992895"/>
                        <a:ext cx="23749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93757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Therefore, in a two-tailed test, a catch like Exequiel’s would </a:t>
            </a:r>
            <a:r>
              <a:rPr lang="en-US" dirty="0" smtClean="0">
                <a:solidFill>
                  <a:srgbClr val="000000"/>
                </a:solidFill>
              </a:rPr>
              <a:t>occur between </a:t>
            </a:r>
            <a:r>
              <a:rPr lang="en-US" dirty="0">
                <a:solidFill>
                  <a:srgbClr val="000000"/>
                </a:solidFill>
              </a:rPr>
              <a:t>50 and 100 times out of 100, and a catch like </a:t>
            </a:r>
            <a:r>
              <a:rPr lang="en-US" dirty="0" smtClean="0">
                <a:solidFill>
                  <a:srgbClr val="000000"/>
                </a:solidFill>
              </a:rPr>
              <a:t>Sigmund’s would </a:t>
            </a:r>
            <a:r>
              <a:rPr lang="en-US" dirty="0">
                <a:solidFill>
                  <a:srgbClr val="000000"/>
                </a:solidFill>
              </a:rPr>
              <a:t>occur between 10 and 20 times out of 100.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When Exequiel sees these conclusions, he demands </a:t>
            </a:r>
            <a:r>
              <a:rPr lang="en-US" dirty="0" smtClean="0">
                <a:solidFill>
                  <a:srgbClr val="000000"/>
                </a:solidFill>
              </a:rPr>
              <a:t>a two</a:t>
            </a:r>
            <a:r>
              <a:rPr lang="en-US" dirty="0">
                <a:solidFill>
                  <a:srgbClr val="000000"/>
                </a:solidFill>
              </a:rPr>
              <a:t>-sample </a:t>
            </a:r>
            <a:r>
              <a:rPr lang="en-US" i="1" dirty="0">
                <a:solidFill>
                  <a:srgbClr val="000000"/>
                </a:solidFill>
              </a:rPr>
              <a:t>t-</a:t>
            </a:r>
            <a:r>
              <a:rPr lang="en-US" dirty="0">
                <a:solidFill>
                  <a:srgbClr val="000000"/>
                </a:solidFill>
              </a:rPr>
              <a:t>test be carried out on the data.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36345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989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009702" cy="49974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3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Looking at the data from Example 2, could these samples come from the same fish population? </a:t>
            </a:r>
            <a:r>
              <a:rPr lang="en-US" dirty="0" smtClean="0"/>
              <a:t>If so</a:t>
            </a:r>
            <a:r>
              <a:rPr lang="en-US" dirty="0"/>
              <a:t>, with what statistical significance? In other words, is Sigmund fishing out of the same </a:t>
            </a:r>
            <a:r>
              <a:rPr lang="en-US" dirty="0" smtClean="0"/>
              <a:t>known population </a:t>
            </a:r>
            <a:r>
              <a:rPr lang="en-US" dirty="0"/>
              <a:t>as Exequiel, or has he found a spot where the potential mean for a catch is higher than </a:t>
            </a:r>
            <a:r>
              <a:rPr lang="en-US" dirty="0" smtClean="0"/>
              <a:t>in the </a:t>
            </a:r>
            <a:r>
              <a:rPr lang="en-US" dirty="0"/>
              <a:t>rest of the pond? Could Sigmund have been manipulating data? Perform a two-sample </a:t>
            </a:r>
            <a:r>
              <a:rPr lang="en-US" i="1" dirty="0"/>
              <a:t>t</a:t>
            </a:r>
            <a:r>
              <a:rPr lang="en-US" dirty="0"/>
              <a:t>-test </a:t>
            </a:r>
            <a:r>
              <a:rPr lang="en-US" dirty="0" smtClean="0"/>
              <a:t>to determine </a:t>
            </a:r>
            <a:r>
              <a:rPr lang="en-US" dirty="0"/>
              <a:t>the probability that the catches of both fishermen came from the same population.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88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Determine the standard deviation and mean of each set of data.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marL="512064" lvl="1"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Recall that Exequiel caught 3 fish weighing 2.5, 3.0, and </a:t>
            </a:r>
            <a:r>
              <a:rPr lang="en-US" dirty="0" smtClean="0">
                <a:solidFill>
                  <a:schemeClr val="tx1"/>
                </a:solidFill>
              </a:rPr>
              <a:t>3.6 pounds, with a sample mean of approximately 3.0333 and a standard deviation of approximately 0.55076.</a:t>
            </a:r>
          </a:p>
          <a:p>
            <a:pPr marL="512064" lvl="1" algn="l"/>
            <a:r>
              <a:rPr lang="en-US" dirty="0" smtClean="0">
                <a:solidFill>
                  <a:schemeClr val="tx1"/>
                </a:solidFill>
              </a:rPr>
              <a:t>Sigmund caught 2 fish weighing 4.0 and 4.8 pounds, with a sample mean of approximately 4.40 and a standard deviation of approximately 0.56569.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062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562785"/>
            <a:ext cx="8095640" cy="5221249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Determine the </a:t>
            </a:r>
            <a:r>
              <a:rPr lang="en-US" sz="2800" b="1" i="1" dirty="0">
                <a:solidFill>
                  <a:srgbClr val="660066"/>
                </a:solidFill>
              </a:rPr>
              <a:t>t</a:t>
            </a:r>
            <a:r>
              <a:rPr lang="en-US" sz="2800" b="1" dirty="0">
                <a:solidFill>
                  <a:srgbClr val="660066"/>
                </a:solidFill>
              </a:rPr>
              <a:t>-value for the two catches.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>
              <a:lnSpc>
                <a:spcPct val="140000"/>
              </a:lnSpc>
              <a:spcBef>
                <a:spcPts val="0"/>
              </a:spcBef>
            </a:pPr>
            <a:r>
              <a:rPr lang="en-US" spc="-10" dirty="0">
                <a:solidFill>
                  <a:schemeClr val="tx1"/>
                </a:solidFill>
              </a:rPr>
              <a:t>Since we are comparing two samples with known means and </a:t>
            </a:r>
            <a:r>
              <a:rPr lang="en-US" spc="-10" dirty="0" smtClean="0">
                <a:solidFill>
                  <a:schemeClr val="tx1"/>
                </a:solidFill>
              </a:rPr>
              <a:t>standard deviations</a:t>
            </a:r>
            <a:r>
              <a:rPr lang="en-US" spc="-10" dirty="0">
                <a:solidFill>
                  <a:schemeClr val="tx1"/>
                </a:solidFill>
              </a:rPr>
              <a:t>, use the </a:t>
            </a:r>
            <a:r>
              <a:rPr lang="en-US" i="1" spc="-10" dirty="0">
                <a:solidFill>
                  <a:schemeClr val="tx1"/>
                </a:solidFill>
              </a:rPr>
              <a:t>t-</a:t>
            </a:r>
            <a:r>
              <a:rPr lang="en-US" spc="-10" dirty="0">
                <a:solidFill>
                  <a:schemeClr val="tx1"/>
                </a:solidFill>
              </a:rPr>
              <a:t>value </a:t>
            </a:r>
            <a:r>
              <a:rPr lang="en-US" spc="-10" dirty="0" smtClean="0">
                <a:solidFill>
                  <a:schemeClr val="tx1"/>
                </a:solidFill>
              </a:rPr>
              <a:t>formula				  where:</a:t>
            </a:r>
          </a:p>
          <a:p>
            <a:pPr lvl="1" algn="l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</a:rPr>
              <a:t>        </a:t>
            </a:r>
            <a:endParaRPr lang="en-US" spc="-10" dirty="0">
              <a:solidFill>
                <a:srgbClr val="000000"/>
              </a:solidFill>
            </a:endParaRPr>
          </a:p>
          <a:p>
            <a:pPr marL="1257300" lvl="2" indent="-342900" algn="l">
              <a:lnSpc>
                <a:spcPct val="110000"/>
              </a:lnSpc>
              <a:spcBef>
                <a:spcPts val="3000"/>
              </a:spcBef>
              <a:buFont typeface="Arial"/>
              <a:buChar char="•"/>
            </a:pP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the mean of the first set.</a:t>
            </a:r>
          </a:p>
          <a:p>
            <a:pPr marL="1257300" lvl="2" indent="-342900" algn="l">
              <a:lnSpc>
                <a:spcPct val="110000"/>
              </a:lnSpc>
              <a:buFont typeface="Arial"/>
              <a:buChar char="•"/>
            </a:pP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the mean of the second set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1371600" lvl="2" indent="-457200" algn="l">
              <a:lnSpc>
                <a:spcPct val="110000"/>
              </a:lnSpc>
              <a:buFont typeface="Arial"/>
              <a:buChar char="•"/>
            </a:pPr>
            <a:r>
              <a:rPr lang="en-US" i="1" dirty="0" smtClean="0">
                <a:solidFill>
                  <a:srgbClr val="000000"/>
                </a:solidFill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i="1" dirty="0" smtClean="0">
                <a:solidFill>
                  <a:srgbClr val="000000"/>
                </a:solidFill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are the squares of the standard </a:t>
            </a:r>
            <a:r>
              <a:rPr lang="en-US" dirty="0" smtClean="0">
                <a:solidFill>
                  <a:srgbClr val="000000"/>
                </a:solidFill>
              </a:rPr>
              <a:t>deviations of </a:t>
            </a:r>
            <a:r>
              <a:rPr lang="en-US" dirty="0">
                <a:solidFill>
                  <a:srgbClr val="000000"/>
                </a:solidFill>
              </a:rPr>
              <a:t>each respective set.</a:t>
            </a:r>
          </a:p>
          <a:p>
            <a:pPr marL="1371600" lvl="2" indent="-457200" algn="l">
              <a:lnSpc>
                <a:spcPct val="110000"/>
              </a:lnSpc>
              <a:buFont typeface="Arial"/>
              <a:buChar char="•"/>
            </a:pP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i="1" dirty="0">
                <a:solidFill>
                  <a:srgbClr val="000000"/>
                </a:solidFill>
              </a:rPr>
              <a:t>n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are the respective sample sizes</a:t>
            </a:r>
            <a:r>
              <a:rPr lang="en-US" i="1" dirty="0">
                <a:solidFill>
                  <a:srgbClr val="000000"/>
                </a:solidFill>
              </a:rPr>
              <a:t>.</a:t>
            </a:r>
            <a:endParaRPr lang="en-US" spc="-1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008233"/>
              </p:ext>
            </p:extLst>
          </p:nvPr>
        </p:nvGraphicFramePr>
        <p:xfrm>
          <a:off x="2323299" y="2266568"/>
          <a:ext cx="17018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5" name="Equation" r:id="rId3" imgW="1701800" imgH="1460500" progId="Equation.DSMT4">
                  <p:embed/>
                </p:oleObj>
              </mc:Choice>
              <mc:Fallback>
                <p:oleObj name="Equation" r:id="rId3" imgW="1701800" imgH="146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3299" y="2266568"/>
                        <a:ext cx="1701800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033207"/>
              </p:ext>
            </p:extLst>
          </p:nvPr>
        </p:nvGraphicFramePr>
        <p:xfrm>
          <a:off x="2081121" y="3701068"/>
          <a:ext cx="266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6" name="Equation" r:id="rId5" imgW="266700" imgH="444500" progId="Equation.DSMT4">
                  <p:embed/>
                </p:oleObj>
              </mc:Choice>
              <mc:Fallback>
                <p:oleObj name="Equation" r:id="rId5" imgW="2667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81121" y="3701068"/>
                        <a:ext cx="266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025176"/>
              </p:ext>
            </p:extLst>
          </p:nvPr>
        </p:nvGraphicFramePr>
        <p:xfrm>
          <a:off x="2081217" y="4145568"/>
          <a:ext cx="304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7" name="Equation" r:id="rId7" imgW="304800" imgH="444500" progId="Equation.DSMT4">
                  <p:embed/>
                </p:oleObj>
              </mc:Choice>
              <mc:Fallback>
                <p:oleObj name="Equation" r:id="rId7" imgW="3048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81217" y="4145568"/>
                        <a:ext cx="304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21649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8095640" cy="5221249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2" algn="l"/>
            <a:r>
              <a:rPr lang="en-US" dirty="0" smtClean="0">
                <a:solidFill>
                  <a:srgbClr val="000000"/>
                </a:solidFill>
              </a:rPr>
              <a:t>							     Formula </a:t>
            </a:r>
            <a:r>
              <a:rPr lang="en-US" dirty="0">
                <a:solidFill>
                  <a:srgbClr val="000000"/>
                </a:solidFill>
              </a:rPr>
              <a:t>for calculating a </a:t>
            </a:r>
            <a:r>
              <a:rPr lang="en-US" dirty="0" smtClean="0">
                <a:solidFill>
                  <a:srgbClr val="000000"/>
                </a:solidFill>
              </a:rPr>
              <a:t>							     </a:t>
            </a:r>
            <a:r>
              <a:rPr lang="en-US" i="1" dirty="0" smtClean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n-US" dirty="0" smtClean="0">
                <a:solidFill>
                  <a:srgbClr val="000000"/>
                </a:solidFill>
              </a:rPr>
              <a:t>value</a:t>
            </a:r>
          </a:p>
          <a:p>
            <a:pPr lvl="2" algn="l">
              <a:spcAft>
                <a:spcPts val="1200"/>
              </a:spcAft>
            </a:pPr>
            <a:endParaRPr lang="en-US" spc="-1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pc="-10" dirty="0" smtClean="0">
                <a:solidFill>
                  <a:srgbClr val="000000"/>
                </a:solidFill>
              </a:rPr>
              <a:t>									     </a:t>
            </a:r>
            <a:r>
              <a:rPr lang="en-US" dirty="0" smtClean="0"/>
              <a:t>Substitute </a:t>
            </a:r>
            <a:r>
              <a:rPr lang="en-US" dirty="0"/>
              <a:t>known </a:t>
            </a:r>
            <a:r>
              <a:rPr lang="en-US" dirty="0" smtClean="0"/>
              <a:t>values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									 </a:t>
            </a:r>
            <a:r>
              <a:rPr lang="en-US" dirty="0"/>
              <a:t>    </a:t>
            </a:r>
            <a:r>
              <a:rPr lang="en-US" dirty="0" smtClean="0"/>
              <a:t>for the means</a:t>
            </a:r>
            <a:r>
              <a:rPr lang="en-US" dirty="0"/>
              <a:t>, standard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	</a:t>
            </a:r>
            <a:r>
              <a:rPr lang="en-US" dirty="0" smtClean="0"/>
              <a:t>								     deviations</a:t>
            </a:r>
            <a:r>
              <a:rPr lang="en-US" dirty="0"/>
              <a:t>, </a:t>
            </a:r>
            <a:r>
              <a:rPr lang="en-US" dirty="0" smtClean="0"/>
              <a:t>and sample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	</a:t>
            </a:r>
            <a:r>
              <a:rPr lang="en-US" dirty="0" smtClean="0"/>
              <a:t>								     sizes </a:t>
            </a:r>
            <a:r>
              <a:rPr lang="en-US" dirty="0"/>
              <a:t>of each </a:t>
            </a:r>
            <a:r>
              <a:rPr lang="en-US" dirty="0" smtClean="0"/>
              <a:t>set.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     t </a:t>
            </a:r>
            <a:r>
              <a:rPr lang="en-US" dirty="0">
                <a:solidFill>
                  <a:srgbClr val="000000"/>
                </a:solidFill>
              </a:rPr>
              <a:t>≈ –</a:t>
            </a:r>
            <a:r>
              <a:rPr lang="en-US" dirty="0" smtClean="0">
                <a:solidFill>
                  <a:srgbClr val="000000"/>
                </a:solidFill>
              </a:rPr>
              <a:t>2.6745</a:t>
            </a:r>
            <a:endParaRPr lang="en-US" dirty="0">
              <a:solidFill>
                <a:srgbClr val="000000"/>
              </a:solidFill>
            </a:endParaRP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i="1" dirty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-value for the two sets is approximately –</a:t>
            </a:r>
            <a:r>
              <a:rPr lang="en-US" dirty="0" smtClean="0">
                <a:solidFill>
                  <a:srgbClr val="000000"/>
                </a:solidFill>
              </a:rPr>
              <a:t>2.6745.</a:t>
            </a:r>
          </a:p>
          <a:p>
            <a:endParaRPr lang="en-US" spc="-10" dirty="0">
              <a:solidFill>
                <a:srgbClr val="00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012809"/>
              </p:ext>
            </p:extLst>
          </p:nvPr>
        </p:nvGraphicFramePr>
        <p:xfrm>
          <a:off x="1231900" y="1082488"/>
          <a:ext cx="16256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6" name="Equation" r:id="rId3" imgW="1625600" imgH="1460500" progId="Equation.DSMT4">
                  <p:embed/>
                </p:oleObj>
              </mc:Choice>
              <mc:Fallback>
                <p:oleObj name="Equation" r:id="rId3" imgW="1625600" imgH="146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1900" y="1082488"/>
                        <a:ext cx="1625600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895760"/>
              </p:ext>
            </p:extLst>
          </p:nvPr>
        </p:nvGraphicFramePr>
        <p:xfrm>
          <a:off x="1231900" y="2711450"/>
          <a:ext cx="38227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7" name="Equation" r:id="rId5" imgW="3822700" imgH="1422400" progId="Equation.DSMT4">
                  <p:embed/>
                </p:oleObj>
              </mc:Choice>
              <mc:Fallback>
                <p:oleObj name="Equation" r:id="rId5" imgW="3822700" imgH="142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1900" y="2711450"/>
                        <a:ext cx="3822700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60969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33834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3"/>
            </a:pPr>
            <a:r>
              <a:rPr lang="en-US" sz="2800" b="1" dirty="0">
                <a:solidFill>
                  <a:srgbClr val="660066"/>
                </a:solidFill>
              </a:rPr>
              <a:t>Determine the degrees of freedom.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>
              <a:lnSpc>
                <a:spcPct val="150000"/>
              </a:lnSpc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With two sets of data, the degrees of freedom is the whole </a:t>
            </a:r>
            <a:r>
              <a:rPr lang="en-US" dirty="0" smtClean="0">
                <a:solidFill>
                  <a:schemeClr val="tx1"/>
                </a:solidFill>
              </a:rPr>
              <a:t>number part </a:t>
            </a:r>
            <a:r>
              <a:rPr lang="en-US" dirty="0">
                <a:solidFill>
                  <a:schemeClr val="tx1"/>
                </a:solidFill>
              </a:rPr>
              <a:t>of the average of each sample size minus 1. Symbolically</a:t>
            </a:r>
            <a:r>
              <a:rPr lang="en-US" dirty="0" smtClean="0">
                <a:solidFill>
                  <a:schemeClr val="tx1"/>
                </a:solidFill>
              </a:rPr>
              <a:t>,                            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413278"/>
              </p:ext>
            </p:extLst>
          </p:nvPr>
        </p:nvGraphicFramePr>
        <p:xfrm>
          <a:off x="4289395" y="2716512"/>
          <a:ext cx="2260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3" name="Equation" r:id="rId3" imgW="2260600" imgH="800100" progId="Equation.DSMT4">
                  <p:embed/>
                </p:oleObj>
              </mc:Choice>
              <mc:Fallback>
                <p:oleObj name="Equation" r:id="rId3" imgW="22606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9395" y="2716512"/>
                        <a:ext cx="22606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19802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33834" cy="499745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2" algn="l">
              <a:lnSpc>
                <a:spcPct val="140000"/>
              </a:lnSpc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</a:rPr>
              <a:t>						</a:t>
            </a:r>
            <a:r>
              <a:rPr lang="en-US" dirty="0">
                <a:solidFill>
                  <a:srgbClr val="000000"/>
                </a:solidFill>
              </a:rPr>
              <a:t>Formula for degrees of freedom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								</a:t>
            </a:r>
            <a:r>
              <a:rPr lang="en-US" dirty="0"/>
              <a:t>Substitute 3 for Exequiel’s 								sample size and 2 for 								Sigmund’s sample size.</a:t>
            </a:r>
            <a:endParaRPr lang="en-US" dirty="0">
              <a:solidFill>
                <a:srgbClr val="000000"/>
              </a:solidFill>
            </a:endParaRPr>
          </a:p>
          <a:p>
            <a:pPr lvl="2" algn="l">
              <a:spcAft>
                <a:spcPts val="1200"/>
              </a:spcAft>
            </a:pPr>
            <a:r>
              <a:rPr lang="en-US" i="1" dirty="0" err="1" smtClean="0">
                <a:solidFill>
                  <a:srgbClr val="000000"/>
                </a:solidFill>
              </a:rPr>
              <a:t>df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1.5 </a:t>
            </a:r>
            <a:r>
              <a:rPr lang="en-US" dirty="0" smtClean="0">
                <a:solidFill>
                  <a:srgbClr val="000000"/>
                </a:solidFill>
              </a:rPr>
              <a:t>				Simplify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Notice that the degrees of freedom is a decimal: 1.5. The whole </a:t>
            </a:r>
            <a:r>
              <a:rPr lang="en-US" dirty="0" smtClean="0">
                <a:solidFill>
                  <a:srgbClr val="000000"/>
                </a:solidFill>
              </a:rPr>
              <a:t>part of </a:t>
            </a:r>
            <a:r>
              <a:rPr lang="en-US" dirty="0">
                <a:solidFill>
                  <a:srgbClr val="000000"/>
                </a:solidFill>
              </a:rPr>
              <a:t>this average is 1; therefore, the degree of freedom is 1.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515421"/>
              </p:ext>
            </p:extLst>
          </p:nvPr>
        </p:nvGraphicFramePr>
        <p:xfrm>
          <a:off x="1636959" y="1212709"/>
          <a:ext cx="2260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4" name="Equation" r:id="rId3" imgW="2260600" imgH="800100" progId="Equation.DSMT4">
                  <p:embed/>
                </p:oleObj>
              </mc:Choice>
              <mc:Fallback>
                <p:oleObj name="Equation" r:id="rId3" imgW="22606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6959" y="1212709"/>
                        <a:ext cx="22606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35591"/>
              </p:ext>
            </p:extLst>
          </p:nvPr>
        </p:nvGraphicFramePr>
        <p:xfrm>
          <a:off x="1636959" y="2247516"/>
          <a:ext cx="2438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5" name="Equation" r:id="rId5" imgW="2438400" imgH="800100" progId="Equation.DSMT4">
                  <p:embed/>
                </p:oleObj>
              </mc:Choice>
              <mc:Fallback>
                <p:oleObj name="Equation" r:id="rId5" imgW="24384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36959" y="2247516"/>
                        <a:ext cx="24384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149883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4"/>
            </a:pPr>
            <a:r>
              <a:rPr lang="en-US" sz="2800" b="1" dirty="0">
                <a:solidFill>
                  <a:srgbClr val="660066"/>
                </a:solidFill>
              </a:rPr>
              <a:t>Determine the </a:t>
            </a:r>
            <a:r>
              <a:rPr lang="en-US" sz="2800" b="1" i="1" dirty="0">
                <a:solidFill>
                  <a:srgbClr val="660066"/>
                </a:solidFill>
              </a:rPr>
              <a:t>p</a:t>
            </a:r>
            <a:r>
              <a:rPr lang="en-US" sz="2800" b="1" dirty="0">
                <a:solidFill>
                  <a:srgbClr val="660066"/>
                </a:solidFill>
              </a:rPr>
              <a:t>-value.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To determine the value of </a:t>
            </a: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, evaluate the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-distribution table at </a:t>
            </a:r>
            <a:r>
              <a:rPr lang="en-US" dirty="0" smtClean="0">
                <a:solidFill>
                  <a:schemeClr val="tx1"/>
                </a:solidFill>
              </a:rPr>
              <a:t>the row </a:t>
            </a:r>
            <a:r>
              <a:rPr lang="en-US" dirty="0">
                <a:solidFill>
                  <a:schemeClr val="tx1"/>
                </a:solidFill>
              </a:rPr>
              <a:t>for 1 degree of freedom. Look along this row until you find </a:t>
            </a:r>
            <a:r>
              <a:rPr lang="en-US" dirty="0" smtClean="0">
                <a:solidFill>
                  <a:schemeClr val="tx1"/>
                </a:solidFill>
              </a:rPr>
              <a:t>the two </a:t>
            </a:r>
            <a:r>
              <a:rPr lang="en-US" dirty="0">
                <a:solidFill>
                  <a:schemeClr val="tx1"/>
                </a:solidFill>
              </a:rPr>
              <a:t>values within which </a:t>
            </a:r>
            <a:endParaRPr lang="en-US" dirty="0" smtClean="0">
              <a:solidFill>
                <a:schemeClr val="tx1"/>
              </a:solidFill>
            </a:endParaRPr>
          </a:p>
          <a:p>
            <a:pPr marL="512064" lvl="1" algn="l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–2.6745 </a:t>
            </a:r>
            <a:r>
              <a:rPr lang="en-US" dirty="0">
                <a:solidFill>
                  <a:schemeClr val="tx1"/>
                </a:solidFill>
              </a:rPr>
              <a:t>is located.</a:t>
            </a:r>
          </a:p>
          <a:p>
            <a:pPr marL="512064" lvl="1"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-value of </a:t>
            </a:r>
            <a:r>
              <a:rPr lang="en-US">
                <a:solidFill>
                  <a:schemeClr val="tx1"/>
                </a:solidFill>
              </a:rPr>
              <a:t>–</a:t>
            </a:r>
            <a:r>
              <a:rPr lang="en-US" smtClean="0">
                <a:solidFill>
                  <a:schemeClr val="tx1"/>
                </a:solidFill>
              </a:rPr>
              <a:t>2.6745 </a:t>
            </a:r>
            <a:r>
              <a:rPr lang="en-US" dirty="0">
                <a:solidFill>
                  <a:schemeClr val="tx1"/>
                </a:solidFill>
              </a:rPr>
              <a:t>at 1 degree of freedom has the following range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fi-FI" i="1" dirty="0" err="1" smtClean="0">
                <a:solidFill>
                  <a:schemeClr val="tx1"/>
                </a:solidFill>
              </a:rPr>
              <a:t>p</a:t>
            </a:r>
            <a:r>
              <a:rPr lang="fi-FI" dirty="0" err="1">
                <a:solidFill>
                  <a:schemeClr val="tx1"/>
                </a:solidFill>
              </a:rPr>
              <a:t>-values</a:t>
            </a:r>
            <a:r>
              <a:rPr lang="fi-FI" dirty="0">
                <a:solidFill>
                  <a:schemeClr val="tx1"/>
                </a:solidFill>
              </a:rPr>
              <a:t>: 0.15 &gt; </a:t>
            </a:r>
            <a:r>
              <a:rPr lang="fi-FI" i="1" dirty="0">
                <a:solidFill>
                  <a:schemeClr val="tx1"/>
                </a:solidFill>
              </a:rPr>
              <a:t>p </a:t>
            </a:r>
            <a:r>
              <a:rPr lang="fi-FI" dirty="0">
                <a:solidFill>
                  <a:schemeClr val="tx1"/>
                </a:solidFill>
              </a:rPr>
              <a:t>&gt; 0.10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150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Bef>
                <a:spcPts val="0"/>
              </a:spcBef>
              <a:spcAft>
                <a:spcPts val="600"/>
              </a:spcAft>
            </a:pPr>
            <a:r>
              <a:rPr lang="fi-FI" dirty="0" err="1">
                <a:solidFill>
                  <a:schemeClr val="tx1"/>
                </a:solidFill>
              </a:rPr>
              <a:t>Convert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these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values</a:t>
            </a:r>
            <a:r>
              <a:rPr lang="fi-FI" dirty="0">
                <a:solidFill>
                  <a:schemeClr val="tx1"/>
                </a:solidFill>
              </a:rPr>
              <a:t> to percents to </a:t>
            </a:r>
            <a:r>
              <a:rPr lang="fi-FI" dirty="0" err="1">
                <a:solidFill>
                  <a:schemeClr val="tx1"/>
                </a:solidFill>
              </a:rPr>
              <a:t>see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how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often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two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catches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like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these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would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occur</a:t>
            </a:r>
            <a:r>
              <a:rPr lang="fi-FI" dirty="0">
                <a:solidFill>
                  <a:schemeClr val="tx1"/>
                </a:solidFill>
              </a:rPr>
              <a:t>.</a:t>
            </a:r>
          </a:p>
          <a:p>
            <a:pPr lvl="2" algn="l"/>
            <a:r>
              <a:rPr lang="fi-FI" dirty="0">
                <a:solidFill>
                  <a:schemeClr val="tx1"/>
                </a:solidFill>
              </a:rPr>
              <a:t>0.15(100) = 15%</a:t>
            </a:r>
            <a:endParaRPr lang="en-US" dirty="0">
              <a:solidFill>
                <a:schemeClr val="tx1"/>
              </a:solidFill>
            </a:endParaRPr>
          </a:p>
          <a:p>
            <a:pPr lvl="2" algn="l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0.10</a:t>
            </a:r>
            <a:r>
              <a:rPr lang="en-US" dirty="0">
                <a:solidFill>
                  <a:srgbClr val="000000"/>
                </a:solidFill>
              </a:rPr>
              <a:t>(100) = 10%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It can be expected that these two catches would come from the </a:t>
            </a:r>
            <a:r>
              <a:rPr lang="en-US" dirty="0" smtClean="0">
                <a:solidFill>
                  <a:srgbClr val="000000"/>
                </a:solidFill>
              </a:rPr>
              <a:t>same population </a:t>
            </a:r>
            <a:r>
              <a:rPr lang="en-US" dirty="0">
                <a:solidFill>
                  <a:srgbClr val="000000"/>
                </a:solidFill>
              </a:rPr>
              <a:t>between 10% and 15% of the time—that is, from 10 </a:t>
            </a:r>
            <a:r>
              <a:rPr lang="en-US" dirty="0" smtClean="0">
                <a:solidFill>
                  <a:srgbClr val="000000"/>
                </a:solidFill>
              </a:rPr>
              <a:t>to 15 </a:t>
            </a:r>
            <a:r>
              <a:rPr lang="en-US" dirty="0">
                <a:solidFill>
                  <a:srgbClr val="000000"/>
                </a:solidFill>
              </a:rPr>
              <a:t>times out of 100 fishing contests.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3023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431063"/>
            <a:ext cx="7855776" cy="5261399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1200"/>
              </a:spcAft>
              <a:buFont typeface="Arial"/>
              <a:buNone/>
              <a:defRPr/>
            </a:pPr>
            <a:r>
              <a:rPr lang="en-US" sz="3000" b="1" dirty="0" smtClean="0">
                <a:ea typeface="+mn-ea"/>
              </a:rPr>
              <a:t>Key Concepts, </a:t>
            </a:r>
            <a:r>
              <a:rPr lang="en-US" sz="30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z="2600" dirty="0"/>
              <a:t>A high confidence level corresponds to a low level of significance; therefore, a lower level of significance indicates more precise results</a:t>
            </a:r>
            <a:r>
              <a:rPr lang="en-US" sz="2600" dirty="0" smtClean="0"/>
              <a:t>.</a:t>
            </a:r>
            <a:endParaRPr lang="en-US" sz="2600" dirty="0"/>
          </a:p>
          <a:p>
            <a:pPr marL="342900" indent="-342900">
              <a:lnSpc>
                <a:spcPct val="110000"/>
              </a:lnSpc>
              <a:spcAft>
                <a:spcPts val="300"/>
              </a:spcAft>
              <a:buFont typeface="Arial"/>
              <a:buChar char="•"/>
            </a:pPr>
            <a:r>
              <a:rPr lang="en-US" sz="2600" dirty="0" smtClean="0"/>
              <a:t>A </a:t>
            </a:r>
            <a:r>
              <a:rPr lang="en-US" sz="2600" b="1" i="1" dirty="0"/>
              <a:t>t</a:t>
            </a:r>
            <a:r>
              <a:rPr lang="en-US" sz="2600" b="1" dirty="0"/>
              <a:t>-test </a:t>
            </a:r>
            <a:r>
              <a:rPr lang="en-US" sz="2600" dirty="0"/>
              <a:t>is used to establish the statistical significance of a set of data. It uses the means </a:t>
            </a:r>
            <a:r>
              <a:rPr lang="en-US" sz="2600" dirty="0" smtClean="0"/>
              <a:t>and standard </a:t>
            </a:r>
            <a:r>
              <a:rPr lang="en-US" sz="2600" dirty="0"/>
              <a:t>deviations of samples and populations, as well as another parameter called </a:t>
            </a:r>
            <a:r>
              <a:rPr lang="en-US" sz="2600" dirty="0" smtClean="0"/>
              <a:t>degrees of </a:t>
            </a:r>
            <a:r>
              <a:rPr lang="en-US" sz="2600" dirty="0"/>
              <a:t>freedom.</a:t>
            </a:r>
          </a:p>
          <a:p>
            <a:pPr marL="342900" indent="-342900">
              <a:lnSpc>
                <a:spcPct val="110000"/>
              </a:lnSpc>
              <a:spcAft>
                <a:spcPts val="300"/>
              </a:spcAft>
              <a:buFont typeface="Arial"/>
              <a:buChar char="•"/>
            </a:pPr>
            <a:r>
              <a:rPr lang="en-US" sz="2600" dirty="0" smtClean="0"/>
              <a:t>In </a:t>
            </a:r>
            <a:r>
              <a:rPr lang="en-US" sz="2600" dirty="0"/>
              <a:t>a data set, the </a:t>
            </a:r>
            <a:r>
              <a:rPr lang="en-US" sz="2600" b="1" dirty="0"/>
              <a:t>degrees of freedom (</a:t>
            </a:r>
            <a:r>
              <a:rPr lang="en-US" sz="2600" b="1" i="1" dirty="0" err="1"/>
              <a:t>df</a:t>
            </a:r>
            <a:r>
              <a:rPr lang="en-US" sz="2600" b="1" dirty="0"/>
              <a:t>) </a:t>
            </a:r>
            <a:r>
              <a:rPr lang="en-US" sz="2600" dirty="0"/>
              <a:t>are the number of data values that are free to </a:t>
            </a:r>
            <a:r>
              <a:rPr lang="en-US" sz="2600" dirty="0" smtClean="0"/>
              <a:t>vary in </a:t>
            </a:r>
            <a:r>
              <a:rPr lang="en-US" sz="2600" dirty="0"/>
              <a:t>the final calculation of a statistic; that is, values that can change or move without </a:t>
            </a:r>
            <a:r>
              <a:rPr lang="en-US" sz="2600" dirty="0" smtClean="0"/>
              <a:t>violating the </a:t>
            </a:r>
            <a:r>
              <a:rPr lang="en-US" sz="2600" dirty="0"/>
              <a:t>constraints on the data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8828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5"/>
            </a:pPr>
            <a:r>
              <a:rPr lang="en-US" sz="2800" b="1" dirty="0">
                <a:solidFill>
                  <a:srgbClr val="660066"/>
                </a:solidFill>
              </a:rPr>
              <a:t>Summarize your results.	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Recall that, in a one-tailed test, it can be expected that a catch </a:t>
            </a:r>
            <a:r>
              <a:rPr lang="en-US" dirty="0" smtClean="0">
                <a:solidFill>
                  <a:schemeClr val="tx1"/>
                </a:solidFill>
              </a:rPr>
              <a:t>like Sigmund’s </a:t>
            </a:r>
            <a:r>
              <a:rPr lang="en-US" dirty="0">
                <a:solidFill>
                  <a:schemeClr val="tx1"/>
                </a:solidFill>
              </a:rPr>
              <a:t>would occur 5% to 10% of the time and a catch </a:t>
            </a:r>
            <a:r>
              <a:rPr lang="en-US" dirty="0" smtClean="0">
                <a:solidFill>
                  <a:schemeClr val="tx1"/>
                </a:solidFill>
              </a:rPr>
              <a:t>like Exequiel’s </a:t>
            </a:r>
            <a:r>
              <a:rPr lang="en-US" dirty="0">
                <a:solidFill>
                  <a:schemeClr val="tx1"/>
                </a:solidFill>
              </a:rPr>
              <a:t>would occur 25% to 50% of the time. Since these </a:t>
            </a:r>
            <a:r>
              <a:rPr lang="en-US" dirty="0" smtClean="0">
                <a:solidFill>
                  <a:schemeClr val="tx1"/>
                </a:solidFill>
              </a:rPr>
              <a:t>two catches </a:t>
            </a:r>
            <a:r>
              <a:rPr lang="en-US" dirty="0">
                <a:solidFill>
                  <a:schemeClr val="tx1"/>
                </a:solidFill>
              </a:rPr>
              <a:t>would come from the same population only 10 to 15 </a:t>
            </a:r>
            <a:r>
              <a:rPr lang="en-US" dirty="0" smtClean="0">
                <a:solidFill>
                  <a:schemeClr val="tx1"/>
                </a:solidFill>
              </a:rPr>
              <a:t>times out </a:t>
            </a:r>
            <a:r>
              <a:rPr lang="en-US" dirty="0">
                <a:solidFill>
                  <a:schemeClr val="tx1"/>
                </a:solidFill>
              </a:rPr>
              <a:t>of 100, Exequiel’s catch is fairly common. Uniqueness </a:t>
            </a:r>
            <a:r>
              <a:rPr lang="en-US" dirty="0" smtClean="0">
                <a:solidFill>
                  <a:schemeClr val="tx1"/>
                </a:solidFill>
              </a:rPr>
              <a:t>can only </a:t>
            </a:r>
            <a:r>
              <a:rPr lang="en-US" dirty="0">
                <a:solidFill>
                  <a:schemeClr val="tx1"/>
                </a:solidFill>
              </a:rPr>
              <a:t>be attributed to Sigmund.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09356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0278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457251"/>
            <a:ext cx="7855776" cy="5261399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600"/>
              </a:spcAft>
              <a:buFont typeface="Arial"/>
              <a:buNone/>
              <a:defRPr/>
            </a:pPr>
            <a:r>
              <a:rPr lang="en-US" sz="3000" b="1" dirty="0" smtClean="0">
                <a:ea typeface="+mn-ea"/>
              </a:rPr>
              <a:t>Key Concepts, </a:t>
            </a:r>
            <a:r>
              <a:rPr lang="en-US" sz="30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600" dirty="0" smtClean="0"/>
              <a:t>For </a:t>
            </a:r>
            <a:r>
              <a:rPr lang="en-US" sz="2600" dirty="0"/>
              <a:t>example, if a student wants to earn an average of 80 points on 4 given tests, there </a:t>
            </a:r>
            <a:r>
              <a:rPr lang="en-US" sz="2600" dirty="0" smtClean="0"/>
              <a:t>are 3 </a:t>
            </a:r>
            <a:r>
              <a:rPr lang="en-US" sz="2600" dirty="0"/>
              <a:t>degrees of freedom: the first 3 test grades. Once the first 3 test grades are determined, </a:t>
            </a:r>
            <a:r>
              <a:rPr lang="en-US" sz="2600" dirty="0" smtClean="0"/>
              <a:t>the student </a:t>
            </a:r>
            <a:r>
              <a:rPr lang="en-US" sz="2600" dirty="0"/>
              <a:t>is not “free,” or able, to set the fourth grade to any value other than the value </a:t>
            </a:r>
            <a:r>
              <a:rPr lang="en-US" sz="2600" dirty="0" smtClean="0"/>
              <a:t>needed to </a:t>
            </a:r>
            <a:r>
              <a:rPr lang="en-US" sz="2600" dirty="0"/>
              <a:t>maintain an average of 80 points</a:t>
            </a:r>
            <a:r>
              <a:rPr lang="en-US" sz="2600" dirty="0" smtClean="0"/>
              <a:t>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600" dirty="0"/>
              <a:t>Therefore, the number of degrees of freedom is a function of the sample size for the situation under study. The specific formula to find the degrees of freedom depends on the type of problem.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endParaRPr lang="en-US" sz="2600" dirty="0"/>
          </a:p>
          <a:p>
            <a:pPr>
              <a:lnSpc>
                <a:spcPct val="110000"/>
              </a:lnSpc>
            </a:pP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640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522721"/>
            <a:ext cx="7855776" cy="5261399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3000" b="1" dirty="0" smtClean="0">
                <a:ea typeface="+mn-ea"/>
              </a:rPr>
              <a:t>Key Concepts, </a:t>
            </a:r>
            <a:r>
              <a:rPr lang="en-US" sz="30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 dirty="0" smtClean="0"/>
              <a:t>Before </a:t>
            </a:r>
            <a:r>
              <a:rPr lang="en-US" sz="2600" dirty="0"/>
              <a:t>a </a:t>
            </a:r>
            <a:r>
              <a:rPr lang="en-US" sz="2600" i="1" dirty="0"/>
              <a:t>t</a:t>
            </a:r>
            <a:r>
              <a:rPr lang="en-US" sz="2600" dirty="0"/>
              <a:t>-test can be applied, the population must have a normal (bell-shaped) </a:t>
            </a:r>
            <a:r>
              <a:rPr lang="en-US" sz="2600" dirty="0" smtClean="0"/>
              <a:t>distribution. Recall </a:t>
            </a:r>
            <a:r>
              <a:rPr lang="en-US" sz="2600" dirty="0"/>
              <a:t>that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a </a:t>
            </a:r>
            <a:r>
              <a:rPr lang="en-US" sz="2600" dirty="0"/>
              <a:t>normal distribution tapers off on either side of the median, forming “tails.”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 dirty="0" smtClean="0"/>
              <a:t>There </a:t>
            </a:r>
            <a:r>
              <a:rPr lang="en-US" sz="2600" dirty="0"/>
              <a:t>are two types of </a:t>
            </a:r>
            <a:r>
              <a:rPr lang="en-US" sz="2600" i="1" dirty="0"/>
              <a:t>t</a:t>
            </a:r>
            <a:r>
              <a:rPr lang="en-US" sz="2600" dirty="0"/>
              <a:t>-tests: a one-tailed test and a two-tailed test</a:t>
            </a:r>
            <a:r>
              <a:rPr lang="en-US" sz="2600" dirty="0" smtClean="0"/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 dirty="0"/>
              <a:t>A </a:t>
            </a:r>
            <a:r>
              <a:rPr lang="en-US" sz="2600" b="1" dirty="0"/>
              <a:t>one-tailed test </a:t>
            </a:r>
            <a:r>
              <a:rPr lang="en-US" sz="2600" dirty="0"/>
              <a:t>is used if you are comparing the mean of a sample to values on only one side of the population mean. Values are chosen from either the right-hand side (tail) of the distribution or from the left-hand side of the distribution, but not from both sides.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9879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535815"/>
            <a:ext cx="7855776" cy="5261399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3000" b="1" dirty="0" smtClean="0">
                <a:ea typeface="+mn-ea"/>
              </a:rPr>
              <a:t>Key Concepts, </a:t>
            </a:r>
            <a:r>
              <a:rPr lang="en-US" sz="30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20000"/>
              </a:lnSpc>
              <a:spcAft>
                <a:spcPts val="300"/>
              </a:spcAft>
              <a:buFont typeface="Arial"/>
              <a:buChar char="•"/>
            </a:pPr>
            <a:r>
              <a:rPr lang="en-US" sz="2600" dirty="0" smtClean="0"/>
              <a:t>When </a:t>
            </a:r>
            <a:r>
              <a:rPr lang="en-US" sz="2600" dirty="0"/>
              <a:t>comparing the mean of the sample to values that are </a:t>
            </a:r>
            <a:r>
              <a:rPr lang="en-US" sz="2600" i="1" dirty="0"/>
              <a:t>greater </a:t>
            </a:r>
            <a:r>
              <a:rPr lang="en-US" sz="2600" dirty="0"/>
              <a:t>than the mean, focus on the tail of the distribution to the </a:t>
            </a:r>
            <a:r>
              <a:rPr lang="en-US" sz="2600" i="1" dirty="0"/>
              <a:t>right </a:t>
            </a:r>
            <a:r>
              <a:rPr lang="en-US" sz="2600" dirty="0"/>
              <a:t>of the mean</a:t>
            </a:r>
            <a:r>
              <a:rPr lang="en-US" sz="2600" dirty="0" smtClean="0"/>
              <a:t>.</a:t>
            </a:r>
          </a:p>
          <a:p>
            <a:pPr marL="342900" indent="-342900">
              <a:lnSpc>
                <a:spcPct val="120000"/>
              </a:lnSpc>
              <a:spcAft>
                <a:spcPts val="300"/>
              </a:spcAft>
              <a:buFont typeface="Arial"/>
              <a:buChar char="•"/>
            </a:pPr>
            <a:r>
              <a:rPr lang="en-US" sz="2600" dirty="0" smtClean="0"/>
              <a:t>When </a:t>
            </a:r>
            <a:r>
              <a:rPr lang="en-US" sz="2600" dirty="0"/>
              <a:t>comparing the mean of the sample to values that are </a:t>
            </a:r>
            <a:r>
              <a:rPr lang="en-US" sz="2600" i="1" dirty="0"/>
              <a:t>less </a:t>
            </a:r>
            <a:r>
              <a:rPr lang="en-US" sz="2600" dirty="0"/>
              <a:t>than the mean, focus on the tail of the distribution to the </a:t>
            </a:r>
            <a:r>
              <a:rPr lang="en-US" sz="2600" i="1" dirty="0"/>
              <a:t>left </a:t>
            </a:r>
            <a:r>
              <a:rPr lang="en-US" sz="2600" dirty="0"/>
              <a:t>of the mean. </a:t>
            </a:r>
            <a:endParaRPr lang="en-US" sz="2600" dirty="0" smtClean="0"/>
          </a:p>
          <a:p>
            <a:pPr marL="342900" indent="-342900">
              <a:lnSpc>
                <a:spcPct val="120000"/>
              </a:lnSpc>
              <a:spcAft>
                <a:spcPts val="300"/>
              </a:spcAft>
              <a:buFont typeface="Arial"/>
              <a:buChar char="•"/>
            </a:pPr>
            <a:r>
              <a:rPr lang="en-US" sz="2600" dirty="0"/>
              <a:t>A </a:t>
            </a:r>
            <a:r>
              <a:rPr lang="en-US" sz="2600" b="1" dirty="0"/>
              <a:t>two-tailed test </a:t>
            </a:r>
            <a:r>
              <a:rPr lang="en-US" sz="2600" dirty="0"/>
              <a:t>is used when comparing the mean of a sample to values on both sides of the population mean—that is, to values that are greater than the mean (on the right side of the distribution) </a:t>
            </a:r>
            <a:r>
              <a:rPr lang="en-US" sz="2600" i="1" dirty="0"/>
              <a:t>and </a:t>
            </a:r>
            <a:r>
              <a:rPr lang="en-US" sz="2600" dirty="0"/>
              <a:t>to values that are less than the mean (on the left side of the distribution)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981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535815"/>
            <a:ext cx="7855776" cy="526139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result of a </a:t>
            </a:r>
            <a:r>
              <a:rPr lang="en-US" i="1" dirty="0"/>
              <a:t>t</a:t>
            </a:r>
            <a:r>
              <a:rPr lang="en-US" dirty="0"/>
              <a:t>-test is called a </a:t>
            </a:r>
            <a:r>
              <a:rPr lang="en-US" b="1" i="1" dirty="0"/>
              <a:t>t</a:t>
            </a:r>
            <a:r>
              <a:rPr lang="en-US" b="1" dirty="0"/>
              <a:t>-value</a:t>
            </a:r>
            <a:r>
              <a:rPr lang="en-US" dirty="0"/>
              <a:t>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i="1" dirty="0"/>
              <a:t>t</a:t>
            </a:r>
            <a:r>
              <a:rPr lang="en-US" dirty="0"/>
              <a:t>-value and the degrees of freedom are entered into a </a:t>
            </a:r>
            <a:r>
              <a:rPr lang="en-US" i="1" dirty="0"/>
              <a:t>t</a:t>
            </a:r>
            <a:r>
              <a:rPr lang="en-US" dirty="0"/>
              <a:t>-distribution table, a </a:t>
            </a:r>
            <a:r>
              <a:rPr lang="en-US" i="1" dirty="0"/>
              <a:t>p</a:t>
            </a:r>
            <a:r>
              <a:rPr lang="en-US" dirty="0"/>
              <a:t>-</a:t>
            </a:r>
            <a:r>
              <a:rPr lang="en-US" dirty="0" smtClean="0"/>
              <a:t>value can </a:t>
            </a:r>
            <a:r>
              <a:rPr lang="en-US" dirty="0"/>
              <a:t>be determined. The sign of the value of </a:t>
            </a:r>
            <a:r>
              <a:rPr lang="en-US" i="1" dirty="0"/>
              <a:t>t </a:t>
            </a:r>
            <a:r>
              <a:rPr lang="en-US" dirty="0"/>
              <a:t>does not matter; a value of </a:t>
            </a:r>
            <a:r>
              <a:rPr lang="en-US" i="1" dirty="0"/>
              <a:t>t </a:t>
            </a:r>
            <a:r>
              <a:rPr lang="en-US" dirty="0"/>
              <a:t>= –1.2345 </a:t>
            </a:r>
            <a:r>
              <a:rPr lang="en-US" dirty="0" smtClean="0"/>
              <a:t>has exactly </a:t>
            </a:r>
            <a:r>
              <a:rPr lang="en-US" dirty="0"/>
              <a:t>the same location in the </a:t>
            </a:r>
            <a:r>
              <a:rPr lang="en-US" i="1" dirty="0"/>
              <a:t>t</a:t>
            </a:r>
            <a:r>
              <a:rPr lang="en-US" dirty="0"/>
              <a:t>-distribution table as a value of </a:t>
            </a:r>
            <a:r>
              <a:rPr lang="en-US" i="1" dirty="0"/>
              <a:t>t </a:t>
            </a:r>
            <a:r>
              <a:rPr lang="en-US" dirty="0"/>
              <a:t>= 1.2345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 </a:t>
            </a:r>
            <a:r>
              <a:rPr lang="en-US" b="1" i="1" dirty="0"/>
              <a:t>p</a:t>
            </a:r>
            <a:r>
              <a:rPr lang="en-US" b="1" dirty="0"/>
              <a:t>-value </a:t>
            </a:r>
            <a:r>
              <a:rPr lang="en-US" dirty="0"/>
              <a:t>is a number between 0 and 1, determined from the </a:t>
            </a:r>
            <a:r>
              <a:rPr lang="en-US" i="1" dirty="0"/>
              <a:t>t</a:t>
            </a:r>
            <a:r>
              <a:rPr lang="en-US" dirty="0"/>
              <a:t>-distribution table. The </a:t>
            </a:r>
            <a:r>
              <a:rPr lang="en-US" i="1" dirty="0"/>
              <a:t>p</a:t>
            </a:r>
            <a:r>
              <a:rPr lang="en-US" dirty="0"/>
              <a:t>-</a:t>
            </a:r>
            <a:r>
              <a:rPr lang="en-US" dirty="0" smtClean="0"/>
              <a:t>value is </a:t>
            </a:r>
            <a:r>
              <a:rPr lang="en-US" dirty="0"/>
              <a:t>used to accept or reject the null hypothesis.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1.5.1: Evaluating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0547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hanced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15591</TotalTime>
  <Words>3084</Words>
  <Application>Microsoft Macintosh PowerPoint</Application>
  <PresentationFormat>On-screen Show (4:3)</PresentationFormat>
  <Paragraphs>358</Paragraphs>
  <Slides>51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Enhanced Instruction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Walch Education</dc:creator>
  <cp:keywords/>
  <dc:description/>
  <cp:lastModifiedBy>Jason</cp:lastModifiedBy>
  <cp:revision>358</cp:revision>
  <dcterms:created xsi:type="dcterms:W3CDTF">2012-02-22T19:14:19Z</dcterms:created>
  <dcterms:modified xsi:type="dcterms:W3CDTF">2015-01-07T13:28:20Z</dcterms:modified>
  <cp:category/>
</cp:coreProperties>
</file>