
<file path=[Content_Types].xml><?xml version="1.0" encoding="utf-8"?>
<Types xmlns="http://schemas.openxmlformats.org/package/2006/content-types">
  <Default Extension="xml" ContentType="application/xml"/>
  <Default Extension="jp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embeddings/oleObject5.bin" ContentType="application/vnd.openxmlformats-officedocument.oleObject"/>
  <Override PartName="/ppt/embeddings/oleObject6.bin" ContentType="application/vnd.openxmlformats-officedocument.oleObject"/>
  <Override PartName="/ppt/embeddings/oleObject7.bin" ContentType="application/vnd.openxmlformats-officedocument.oleObject"/>
  <Override PartName="/ppt/embeddings/oleObject8.bin" ContentType="application/vnd.openxmlformats-officedocument.oleObject"/>
  <Override PartName="/ppt/embeddings/oleObject9.bin" ContentType="application/vnd.openxmlformats-officedocument.oleObject"/>
  <Override PartName="/ppt/embeddings/oleObject10.bin" ContentType="application/vnd.openxmlformats-officedocument.oleObject"/>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2"/>
  </p:notesMasterIdLst>
  <p:handoutMasterIdLst>
    <p:handoutMasterId r:id="rId33"/>
  </p:handoutMasterIdLst>
  <p:sldIdLst>
    <p:sldId id="256" r:id="rId2"/>
    <p:sldId id="482" r:id="rId3"/>
    <p:sldId id="496" r:id="rId4"/>
    <p:sldId id="258" r:id="rId5"/>
    <p:sldId id="434" r:id="rId6"/>
    <p:sldId id="483" r:id="rId7"/>
    <p:sldId id="484" r:id="rId8"/>
    <p:sldId id="485" r:id="rId9"/>
    <p:sldId id="486" r:id="rId10"/>
    <p:sldId id="487" r:id="rId11"/>
    <p:sldId id="497" r:id="rId12"/>
    <p:sldId id="290" r:id="rId13"/>
    <p:sldId id="294" r:id="rId14"/>
    <p:sldId id="488" r:id="rId15"/>
    <p:sldId id="295" r:id="rId16"/>
    <p:sldId id="296" r:id="rId17"/>
    <p:sldId id="467" r:id="rId18"/>
    <p:sldId id="462" r:id="rId19"/>
    <p:sldId id="475" r:id="rId20"/>
    <p:sldId id="476" r:id="rId21"/>
    <p:sldId id="489" r:id="rId22"/>
    <p:sldId id="490" r:id="rId23"/>
    <p:sldId id="477" r:id="rId24"/>
    <p:sldId id="492" r:id="rId25"/>
    <p:sldId id="493" r:id="rId26"/>
    <p:sldId id="499" r:id="rId27"/>
    <p:sldId id="494" r:id="rId28"/>
    <p:sldId id="478" r:id="rId29"/>
    <p:sldId id="495" r:id="rId30"/>
    <p:sldId id="481" r:id="rId31"/>
  </p:sldIdLst>
  <p:sldSz cx="9144000" cy="6858000" type="screen4x3"/>
  <p:notesSz cx="6858000" cy="9144000"/>
  <p:defaultTextStyle>
    <a:defPPr>
      <a:defRPr lang="en-US"/>
    </a:defPPr>
    <a:lvl1pPr algn="l" defTabSz="457200" rtl="0" fontAlgn="base">
      <a:spcBef>
        <a:spcPct val="0"/>
      </a:spcBef>
      <a:spcAft>
        <a:spcPct val="0"/>
      </a:spcAft>
      <a:defRPr sz="2400" kern="1200">
        <a:solidFill>
          <a:schemeClr val="tx1"/>
        </a:solidFill>
        <a:latin typeface="Calibri" charset="0"/>
        <a:ea typeface="ＭＳ Ｐゴシック" charset="0"/>
        <a:cs typeface="ＭＳ Ｐゴシック" charset="0"/>
      </a:defRPr>
    </a:lvl1pPr>
    <a:lvl2pPr marL="457200" algn="l" defTabSz="457200" rtl="0" fontAlgn="base">
      <a:spcBef>
        <a:spcPct val="0"/>
      </a:spcBef>
      <a:spcAft>
        <a:spcPct val="0"/>
      </a:spcAft>
      <a:defRPr sz="2400"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sz="2400"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sz="2400"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sz="2400" kern="1200">
        <a:solidFill>
          <a:schemeClr val="tx1"/>
        </a:solidFill>
        <a:latin typeface="Calibri" charset="0"/>
        <a:ea typeface="ＭＳ Ｐゴシック" charset="0"/>
        <a:cs typeface="ＭＳ Ｐゴシック" charset="0"/>
      </a:defRPr>
    </a:lvl5pPr>
    <a:lvl6pPr marL="2286000" algn="l" defTabSz="457200" rtl="0" eaLnBrk="1" latinLnBrk="0" hangingPunct="1">
      <a:defRPr sz="2400" kern="1200">
        <a:solidFill>
          <a:schemeClr val="tx1"/>
        </a:solidFill>
        <a:latin typeface="Calibri" charset="0"/>
        <a:ea typeface="ＭＳ Ｐゴシック" charset="0"/>
        <a:cs typeface="ＭＳ Ｐゴシック" charset="0"/>
      </a:defRPr>
    </a:lvl6pPr>
    <a:lvl7pPr marL="2743200" algn="l" defTabSz="457200" rtl="0" eaLnBrk="1" latinLnBrk="0" hangingPunct="1">
      <a:defRPr sz="2400" kern="1200">
        <a:solidFill>
          <a:schemeClr val="tx1"/>
        </a:solidFill>
        <a:latin typeface="Calibri" charset="0"/>
        <a:ea typeface="ＭＳ Ｐゴシック" charset="0"/>
        <a:cs typeface="ＭＳ Ｐゴシック" charset="0"/>
      </a:defRPr>
    </a:lvl7pPr>
    <a:lvl8pPr marL="3200400" algn="l" defTabSz="457200" rtl="0" eaLnBrk="1" latinLnBrk="0" hangingPunct="1">
      <a:defRPr sz="2400" kern="1200">
        <a:solidFill>
          <a:schemeClr val="tx1"/>
        </a:solidFill>
        <a:latin typeface="Calibri" charset="0"/>
        <a:ea typeface="ＭＳ Ｐゴシック" charset="0"/>
        <a:cs typeface="ＭＳ Ｐゴシック" charset="0"/>
      </a:defRPr>
    </a:lvl8pPr>
    <a:lvl9pPr marL="3657600" algn="l" defTabSz="457200" rtl="0" eaLnBrk="1" latinLnBrk="0" hangingPunct="1">
      <a:defRPr sz="2400" kern="1200">
        <a:solidFill>
          <a:schemeClr val="tx1"/>
        </a:solidFill>
        <a:latin typeface="Calibri"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215" autoAdjust="0"/>
    <p:restoredTop sz="91634" autoAdjust="0"/>
  </p:normalViewPr>
  <p:slideViewPr>
    <p:cSldViewPr snapToGrid="0" snapToObjects="1" showGuides="1">
      <p:cViewPr varScale="1">
        <p:scale>
          <a:sx n="135" d="100"/>
          <a:sy n="135" d="100"/>
        </p:scale>
        <p:origin x="-1504" y="-112"/>
      </p:cViewPr>
      <p:guideLst>
        <p:guide orient="horz" pos="1795"/>
        <p:guide pos="2881"/>
      </p:guideLst>
    </p:cSldViewPr>
  </p:slideViewPr>
  <p:outlineViewPr>
    <p:cViewPr>
      <p:scale>
        <a:sx n="33" d="100"/>
        <a:sy n="33" d="100"/>
      </p:scale>
      <p:origin x="0" y="1612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notesMaster" Target="notesMasters/notes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handoutMaster" Target="handoutMasters/handoutMaster1.xml"/><Relationship Id="rId34" Type="http://schemas.openxmlformats.org/officeDocument/2006/relationships/printerSettings" Target="printerSettings/printerSettings1.bin"/><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heme" Target="theme/theme1.xml"/><Relationship Id="rId38"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 Id="rId2" Type="http://schemas.openxmlformats.org/officeDocument/2006/relationships/image" Target="../media/image6.emf"/><Relationship Id="rId3" Type="http://schemas.openxmlformats.org/officeDocument/2006/relationships/image" Target="../media/image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Myriad Pro"/>
              </a:defRPr>
            </a:lvl1pPr>
          </a:lstStyle>
          <a:p>
            <a:pPr>
              <a:defRPr/>
            </a:pPr>
            <a:endParaRPr lang="en-US" dirty="0">
              <a:latin typeface="Arial"/>
              <a:ea typeface="Arial"/>
              <a:cs typeface="Arial"/>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atin typeface="Myriad Pro"/>
              </a:defRPr>
            </a:lvl1pPr>
          </a:lstStyle>
          <a:p>
            <a:pPr>
              <a:defRPr/>
            </a:pPr>
            <a:fld id="{D5EDD0BC-854B-5546-A8FF-AF6B249B6AF5}" type="datetimeFigureOut">
              <a:rPr lang="en-US">
                <a:latin typeface="Arial"/>
                <a:ea typeface="Arial"/>
                <a:cs typeface="Arial"/>
              </a:rPr>
              <a:pPr>
                <a:defRPr/>
              </a:pPr>
              <a:t>1/7/15</a:t>
            </a:fld>
            <a:endParaRPr lang="en-US" dirty="0">
              <a:latin typeface="Arial"/>
              <a:ea typeface="Arial"/>
              <a:cs typeface="Arial"/>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Myriad Pro"/>
              </a:defRPr>
            </a:lvl1pPr>
          </a:lstStyle>
          <a:p>
            <a:pPr>
              <a:defRPr/>
            </a:pPr>
            <a:endParaRPr lang="en-US" dirty="0">
              <a:latin typeface="Arial"/>
              <a:ea typeface="Arial"/>
              <a:cs typeface="Arial"/>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atin typeface="Myriad Pro"/>
              </a:defRPr>
            </a:lvl1pPr>
          </a:lstStyle>
          <a:p>
            <a:pPr>
              <a:defRPr/>
            </a:pPr>
            <a:fld id="{892397C2-5B49-104A-B1D7-DDE182C52C34}" type="slidenum">
              <a:rPr lang="en-US">
                <a:latin typeface="Arial"/>
                <a:ea typeface="Arial"/>
                <a:cs typeface="Arial"/>
              </a:rPr>
              <a:pPr>
                <a:defRPr/>
              </a:pPr>
              <a:t>‹#›</a:t>
            </a:fld>
            <a:endParaRPr lang="en-US" dirty="0">
              <a:latin typeface="Arial"/>
              <a:ea typeface="Arial"/>
              <a:cs typeface="Arial"/>
            </a:endParaRPr>
          </a:p>
        </p:txBody>
      </p:sp>
    </p:spTree>
    <p:extLst>
      <p:ext uri="{BB962C8B-B14F-4D97-AF65-F5344CB8AC3E}">
        <p14:creationId xmlns:p14="http://schemas.microsoft.com/office/powerpoint/2010/main" val="380746729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a:ea typeface="Arial"/>
                <a:cs typeface="Arial"/>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a:ea typeface="Arial"/>
                <a:cs typeface="Arial"/>
              </a:defRPr>
            </a:lvl1pPr>
          </a:lstStyle>
          <a:p>
            <a:pPr>
              <a:defRPr/>
            </a:pPr>
            <a:fld id="{B485999A-F397-D44F-A9CA-C8E36A937B72}" type="datetimeFigureOut">
              <a:rPr lang="en-US" smtClean="0"/>
              <a:pPr>
                <a:defRPr/>
              </a:pPr>
              <a:t>1/7/15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a:ea typeface="Arial"/>
                <a:cs typeface="Arial"/>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a:ea typeface="Arial"/>
                <a:cs typeface="Arial"/>
              </a:defRPr>
            </a:lvl1pPr>
          </a:lstStyle>
          <a:p>
            <a:pPr>
              <a:defRPr/>
            </a:pPr>
            <a:fld id="{7E2D0005-74DA-9042-BDA8-A6CFDFF9710F}" type="slidenum">
              <a:rPr lang="en-US" smtClean="0"/>
              <a:pPr>
                <a:defRPr/>
              </a:pPr>
              <a:t>‹#›</a:t>
            </a:fld>
            <a:endParaRPr lang="en-US" dirty="0"/>
          </a:p>
        </p:txBody>
      </p:sp>
    </p:spTree>
    <p:extLst>
      <p:ext uri="{BB962C8B-B14F-4D97-AF65-F5344CB8AC3E}">
        <p14:creationId xmlns:p14="http://schemas.microsoft.com/office/powerpoint/2010/main" val="1684264222"/>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Arial"/>
        <a:ea typeface="Arial"/>
        <a:cs typeface="Arial"/>
      </a:defRPr>
    </a:lvl1pPr>
    <a:lvl2pPr marL="457200" algn="l" defTabSz="457200" rtl="0" eaLnBrk="0" fontAlgn="base" hangingPunct="0">
      <a:spcBef>
        <a:spcPct val="30000"/>
      </a:spcBef>
      <a:spcAft>
        <a:spcPct val="0"/>
      </a:spcAft>
      <a:defRPr sz="1200" kern="1200">
        <a:solidFill>
          <a:schemeClr val="tx1"/>
        </a:solidFill>
        <a:latin typeface="Arial"/>
        <a:ea typeface="Arial"/>
        <a:cs typeface="+mn-cs"/>
      </a:defRPr>
    </a:lvl2pPr>
    <a:lvl3pPr marL="914400" algn="l" defTabSz="457200" rtl="0" eaLnBrk="0" fontAlgn="base" hangingPunct="0">
      <a:spcBef>
        <a:spcPct val="30000"/>
      </a:spcBef>
      <a:spcAft>
        <a:spcPct val="0"/>
      </a:spcAft>
      <a:defRPr sz="1200" kern="1200">
        <a:solidFill>
          <a:schemeClr val="tx1"/>
        </a:solidFill>
        <a:latin typeface="Arial"/>
        <a:ea typeface="Arial"/>
        <a:cs typeface="+mn-cs"/>
      </a:defRPr>
    </a:lvl3pPr>
    <a:lvl4pPr marL="1371600" algn="l" defTabSz="457200" rtl="0" eaLnBrk="0" fontAlgn="base" hangingPunct="0">
      <a:spcBef>
        <a:spcPct val="30000"/>
      </a:spcBef>
      <a:spcAft>
        <a:spcPct val="0"/>
      </a:spcAft>
      <a:defRPr sz="1200" kern="1200">
        <a:solidFill>
          <a:schemeClr val="tx1"/>
        </a:solidFill>
        <a:latin typeface="Arial"/>
        <a:ea typeface="Arial"/>
        <a:cs typeface="+mn-cs"/>
      </a:defRPr>
    </a:lvl4pPr>
    <a:lvl5pPr marL="1828800" algn="l" defTabSz="457200" rtl="0" eaLnBrk="0" fontAlgn="base" hangingPunct="0">
      <a:spcBef>
        <a:spcPct val="30000"/>
      </a:spcBef>
      <a:spcAft>
        <a:spcPct val="0"/>
      </a:spcAft>
      <a:defRPr sz="1200" kern="1200">
        <a:solidFill>
          <a:schemeClr val="tx1"/>
        </a:solidFill>
        <a:latin typeface="Arial"/>
        <a:ea typeface="Arial"/>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638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dirty="0"/>
          </a:p>
        </p:txBody>
      </p:sp>
      <p:sp>
        <p:nvSpPr>
          <p:cNvPr id="1638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D2D5D9F8-D567-244F-880C-4BB4785F1C4C}" type="slidenum">
              <a:rPr lang="en-US" sz="1200">
                <a:latin typeface="Arial"/>
                <a:ea typeface="Arial"/>
                <a:cs typeface="Arial"/>
              </a:rPr>
              <a:pPr eaLnBrk="1" hangingPunct="1"/>
              <a:t>1</a:t>
            </a:fld>
            <a:endParaRPr lang="en-US" sz="1200" dirty="0">
              <a:latin typeface="Arial"/>
              <a:ea typeface="Arial"/>
              <a:cs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638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dirty="0"/>
          </a:p>
        </p:txBody>
      </p:sp>
      <p:sp>
        <p:nvSpPr>
          <p:cNvPr id="1638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D2D5D9F8-D567-244F-880C-4BB4785F1C4C}" type="slidenum">
              <a:rPr lang="en-US" sz="1200">
                <a:latin typeface="Arial"/>
                <a:ea typeface="Arial"/>
                <a:cs typeface="Arial"/>
              </a:rPr>
              <a:pPr eaLnBrk="1" hangingPunct="1"/>
              <a:t>2</a:t>
            </a:fld>
            <a:endParaRPr lang="en-US" sz="1200" dirty="0">
              <a:latin typeface="Arial"/>
              <a:ea typeface="Arial"/>
              <a:cs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638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dirty="0"/>
          </a:p>
        </p:txBody>
      </p:sp>
      <p:sp>
        <p:nvSpPr>
          <p:cNvPr id="1638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D2D5D9F8-D567-244F-880C-4BB4785F1C4C}" type="slidenum">
              <a:rPr lang="en-US" sz="1200">
                <a:latin typeface="Arial"/>
                <a:ea typeface="Arial"/>
                <a:cs typeface="Arial"/>
              </a:rPr>
              <a:pPr eaLnBrk="1" hangingPunct="1"/>
              <a:t>3</a:t>
            </a:fld>
            <a:endParaRPr lang="en-US" sz="1200" dirty="0">
              <a:latin typeface="Arial"/>
              <a:ea typeface="Arial"/>
              <a:cs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sz="1200" b="0" i="0" u="none" strike="noStrike" kern="1200" dirty="0" smtClean="0">
                <a:solidFill>
                  <a:schemeClr val="tx1"/>
                </a:solidFill>
                <a:effectLst/>
                <a:latin typeface="Arial"/>
              </a:rPr>
              <a:t>http://www.walch.com/</a:t>
            </a:r>
            <a:r>
              <a:rPr lang="en-US" sz="1200" b="0" i="0" u="none" strike="noStrike" kern="1200" dirty="0" err="1" smtClean="0">
                <a:solidFill>
                  <a:schemeClr val="tx1"/>
                </a:solidFill>
                <a:effectLst/>
                <a:latin typeface="Arial"/>
              </a:rPr>
              <a:t>ei</a:t>
            </a:r>
            <a:r>
              <a:rPr lang="en-US" sz="1200" b="0" i="0" u="none" strike="noStrike" kern="1200" dirty="0" smtClean="0">
                <a:solidFill>
                  <a:schemeClr val="tx1"/>
                </a:solidFill>
                <a:effectLst/>
                <a:latin typeface="Arial"/>
              </a:rPr>
              <a:t>/00479</a:t>
            </a:r>
            <a:endParaRPr lang="en-US" dirty="0" smtClean="0"/>
          </a:p>
        </p:txBody>
      </p:sp>
      <p:sp>
        <p:nvSpPr>
          <p:cNvPr id="4" name="Slide Number Placeholder 3"/>
          <p:cNvSpPr>
            <a:spLocks noGrp="1"/>
          </p:cNvSpPr>
          <p:nvPr>
            <p:ph type="sldNum" sz="quarter" idx="10"/>
          </p:nvPr>
        </p:nvSpPr>
        <p:spPr/>
        <p:txBody>
          <a:bodyPr/>
          <a:lstStyle/>
          <a:p>
            <a:pPr>
              <a:defRPr/>
            </a:pPr>
            <a:fld id="{7E2D0005-74DA-9042-BDA8-A6CFDFF9710F}" type="slidenum">
              <a:rPr lang="en-US" smtClean="0"/>
              <a:pPr>
                <a:defRPr/>
              </a:pPr>
              <a:t>18</a:t>
            </a:fld>
            <a:endParaRPr lang="en-US" dirty="0"/>
          </a:p>
        </p:txBody>
      </p:sp>
    </p:spTree>
    <p:extLst>
      <p:ext uri="{BB962C8B-B14F-4D97-AF65-F5344CB8AC3E}">
        <p14:creationId xmlns:p14="http://schemas.microsoft.com/office/powerpoint/2010/main" val="38383696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sz="1200" b="0" i="0" u="none" strike="noStrike" kern="1200" dirty="0" smtClean="0">
                <a:solidFill>
                  <a:schemeClr val="tx1"/>
                </a:solidFill>
                <a:effectLst/>
                <a:latin typeface="Arial"/>
              </a:rPr>
              <a:t>http://www.walch.com/</a:t>
            </a:r>
            <a:r>
              <a:rPr lang="en-US" sz="1200" b="0" i="0" u="none" strike="noStrike" kern="1200" dirty="0" err="1" smtClean="0">
                <a:solidFill>
                  <a:schemeClr val="tx1"/>
                </a:solidFill>
                <a:effectLst/>
                <a:latin typeface="Arial"/>
              </a:rPr>
              <a:t>ei</a:t>
            </a:r>
            <a:r>
              <a:rPr lang="en-US" sz="1200" b="0" i="0" u="none" strike="noStrike" kern="1200" dirty="0" smtClean="0">
                <a:solidFill>
                  <a:schemeClr val="tx1"/>
                </a:solidFill>
                <a:effectLst/>
                <a:latin typeface="Arial"/>
              </a:rPr>
              <a:t>/00480</a:t>
            </a:r>
            <a:endParaRPr lang="en-US" dirty="0" smtClean="0"/>
          </a:p>
        </p:txBody>
      </p:sp>
      <p:sp>
        <p:nvSpPr>
          <p:cNvPr id="4" name="Slide Number Placeholder 3"/>
          <p:cNvSpPr>
            <a:spLocks noGrp="1"/>
          </p:cNvSpPr>
          <p:nvPr>
            <p:ph type="sldNum" sz="quarter" idx="10"/>
          </p:nvPr>
        </p:nvSpPr>
        <p:spPr/>
        <p:txBody>
          <a:bodyPr/>
          <a:lstStyle/>
          <a:p>
            <a:pPr>
              <a:defRPr/>
            </a:pPr>
            <a:fld id="{7E2D0005-74DA-9042-BDA8-A6CFDFF9710F}" type="slidenum">
              <a:rPr lang="en-US" smtClean="0"/>
              <a:pPr>
                <a:defRPr/>
              </a:pPr>
              <a:t>30</a:t>
            </a:fld>
            <a:endParaRPr lang="en-US" dirty="0"/>
          </a:p>
        </p:txBody>
      </p:sp>
    </p:spTree>
    <p:extLst>
      <p:ext uri="{BB962C8B-B14F-4D97-AF65-F5344CB8AC3E}">
        <p14:creationId xmlns:p14="http://schemas.microsoft.com/office/powerpoint/2010/main" val="3838369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descr="CCSS IPM3 PPT bgd Instruction WIM 72dpi.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1"/>
            <a:ext cx="9144000" cy="6650182"/>
          </a:xfrm>
          <a:prstGeom prst="rect">
            <a:avLst/>
          </a:prstGeom>
        </p:spPr>
      </p:pic>
      <p:sp>
        <p:nvSpPr>
          <p:cNvPr id="3" name="Subtitle 2"/>
          <p:cNvSpPr>
            <a:spLocks noGrp="1"/>
          </p:cNvSpPr>
          <p:nvPr>
            <p:ph type="subTitle" idx="1"/>
          </p:nvPr>
        </p:nvSpPr>
        <p:spPr>
          <a:xfrm>
            <a:off x="640600" y="640567"/>
            <a:ext cx="7855776" cy="4998233"/>
          </a:xfrm>
          <a:noFill/>
          <a:ln>
            <a:noFill/>
          </a:ln>
        </p:spPr>
        <p:txBody>
          <a:bodyPr>
            <a:normAutofit/>
          </a:bodyPr>
          <a:lstStyle>
            <a:lvl1pPr marL="0" indent="0" algn="l">
              <a:buNone/>
              <a:defRPr sz="2400">
                <a:solidFill>
                  <a:schemeClr val="tx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5" name="Slide Number Placeholder 8"/>
          <p:cNvSpPr>
            <a:spLocks noGrp="1"/>
          </p:cNvSpPr>
          <p:nvPr>
            <p:ph type="sldNum" sz="quarter" idx="11"/>
          </p:nvPr>
        </p:nvSpPr>
        <p:spPr>
          <a:xfrm>
            <a:off x="8297863" y="5497513"/>
            <a:ext cx="728662" cy="282575"/>
          </a:xfrm>
        </p:spPr>
        <p:txBody>
          <a:bodyPr/>
          <a:lstStyle>
            <a:lvl1pPr>
              <a:defRPr sz="1800" b="1" i="0">
                <a:solidFill>
                  <a:srgbClr val="000000"/>
                </a:solidFill>
                <a:latin typeface="Arial"/>
                <a:cs typeface="Arial"/>
              </a:defRPr>
            </a:lvl1pPr>
          </a:lstStyle>
          <a:p>
            <a:pPr>
              <a:defRPr/>
            </a:pPr>
            <a:fld id="{AA28DBB7-6366-7443-A6B3-31C63E357D05}" type="slidenum">
              <a:rPr lang="en-US" smtClean="0"/>
              <a:pPr>
                <a:defRPr/>
              </a:pPr>
              <a:t>‹#›</a:t>
            </a:fld>
            <a:endParaRPr lang="en-US" dirty="0"/>
          </a:p>
        </p:txBody>
      </p:sp>
      <p:sp>
        <p:nvSpPr>
          <p:cNvPr id="6" name="Footer Placeholder 5"/>
          <p:cNvSpPr>
            <a:spLocks noGrp="1"/>
          </p:cNvSpPr>
          <p:nvPr>
            <p:ph type="ftr" sz="quarter" idx="13"/>
          </p:nvPr>
        </p:nvSpPr>
        <p:spPr>
          <a:xfrm>
            <a:off x="976004" y="6246670"/>
            <a:ext cx="5741117" cy="264965"/>
          </a:xfrm>
        </p:spPr>
        <p:txBody>
          <a:bodyPr/>
          <a:lstStyle>
            <a:lvl1pPr algn="l">
              <a:defRPr sz="1500">
                <a:solidFill>
                  <a:srgbClr val="000090"/>
                </a:solidFill>
              </a:defRPr>
            </a:lvl1pPr>
          </a:lstStyle>
          <a:p>
            <a:pPr>
              <a:defRPr/>
            </a:pPr>
            <a:r>
              <a:rPr lang="en-US" dirty="0" smtClean="0"/>
              <a:t>1.1.3: Assessing Normality</a:t>
            </a:r>
            <a:endParaRPr lang="en-US" dirty="0"/>
          </a:p>
        </p:txBody>
      </p:sp>
    </p:spTree>
    <p:extLst>
      <p:ext uri="{BB962C8B-B14F-4D97-AF65-F5344CB8AC3E}">
        <p14:creationId xmlns:p14="http://schemas.microsoft.com/office/powerpoint/2010/main" val="2219862181"/>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a:t>
            </a:r>
            <a:r>
              <a:rPr lang="en-US" dirty="0" smtClean="0"/>
              <a:t>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Arial"/>
                <a:ea typeface="+mn-ea"/>
                <a:cs typeface="+mn-cs"/>
              </a:defRPr>
            </a:lvl1pPr>
          </a:lstStyle>
          <a:p>
            <a:pPr>
              <a:defRPr/>
            </a:pP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Arial"/>
                <a:ea typeface="+mn-ea"/>
                <a:cs typeface="+mn-cs"/>
              </a:defRPr>
            </a:lvl1pPr>
          </a:lstStyle>
          <a:p>
            <a:pPr>
              <a:defRPr/>
            </a:pPr>
            <a:r>
              <a:rPr lang="en-US" dirty="0" smtClean="0"/>
              <a:t>1.1.3: Assessing Normality</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Arial"/>
                <a:ea typeface="+mn-ea"/>
                <a:cs typeface="+mn-cs"/>
              </a:defRPr>
            </a:lvl1pPr>
          </a:lstStyle>
          <a:p>
            <a:pPr>
              <a:defRPr/>
            </a:pPr>
            <a:fld id="{1B293FF8-CD88-C24E-B901-491EE6C88A28}"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707" r:id="rId1"/>
  </p:sldLayoutIdLst>
  <p:transition xmlns:p14="http://schemas.microsoft.com/office/powerpoint/2010/main" spd="slow"/>
  <p:timing>
    <p:tnLst>
      <p:par>
        <p:cTn xmlns:p14="http://schemas.microsoft.com/office/powerpoint/2010/main" id="1" dur="indefinite" restart="never" nodeType="tmRoot"/>
      </p:par>
    </p:tnLst>
  </p:timing>
  <p:hf hdr="0" dt="0"/>
  <p:txStyles>
    <p:titleStyle>
      <a:lvl1pPr algn="ctr" defTabSz="457200" rtl="0" eaLnBrk="0" fontAlgn="base" hangingPunct="0">
        <a:spcBef>
          <a:spcPct val="0"/>
        </a:spcBef>
        <a:spcAft>
          <a:spcPct val="0"/>
        </a:spcAft>
        <a:defRPr sz="4400" kern="1200">
          <a:solidFill>
            <a:schemeClr val="tx1"/>
          </a:solidFill>
          <a:latin typeface="Arial"/>
          <a:ea typeface="Arial"/>
          <a:cs typeface="Arial"/>
        </a:defRPr>
      </a:lvl1pPr>
      <a:lvl2pPr algn="ctr" defTabSz="457200" rtl="0" eaLnBrk="0" fontAlgn="base" hangingPunct="0">
        <a:spcBef>
          <a:spcPct val="0"/>
        </a:spcBef>
        <a:spcAft>
          <a:spcPct val="0"/>
        </a:spcAft>
        <a:defRPr sz="4400">
          <a:solidFill>
            <a:schemeClr val="tx1"/>
          </a:solidFill>
          <a:latin typeface="Myriad Pro"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Myriad Pro"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Myriad Pro"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Myriad Pro"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charset="0"/>
        <a:buChar char="•"/>
        <a:defRPr sz="2400" kern="1200">
          <a:solidFill>
            <a:schemeClr val="tx1"/>
          </a:solidFill>
          <a:latin typeface="Arial"/>
          <a:ea typeface="Arial"/>
          <a:cs typeface="Arial"/>
        </a:defRPr>
      </a:lvl1pPr>
      <a:lvl2pPr marL="800100" indent="-342900" algn="l" defTabSz="457200" rtl="0" eaLnBrk="0" fontAlgn="base" hangingPunct="0">
        <a:spcBef>
          <a:spcPct val="20000"/>
        </a:spcBef>
        <a:spcAft>
          <a:spcPct val="0"/>
        </a:spcAft>
        <a:buFont typeface="Arial"/>
        <a:buChar char="•"/>
        <a:defRPr sz="2400" kern="1200">
          <a:solidFill>
            <a:schemeClr val="tx1"/>
          </a:solidFill>
          <a:latin typeface="Arial"/>
          <a:ea typeface="Arial"/>
          <a:cs typeface="Arial"/>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Arial"/>
          <a:ea typeface="Arial"/>
          <a:cs typeface="Arial"/>
        </a:defRPr>
      </a:lvl3pPr>
      <a:lvl4pPr marL="1600200" indent="-228600" algn="l" defTabSz="457200" rtl="0" eaLnBrk="0" fontAlgn="base" hangingPunct="0">
        <a:spcBef>
          <a:spcPct val="20000"/>
        </a:spcBef>
        <a:spcAft>
          <a:spcPct val="0"/>
        </a:spcAft>
        <a:buFont typeface="Arial" charset="0"/>
        <a:buChar char="–"/>
        <a:defRPr sz="2400" kern="1200">
          <a:solidFill>
            <a:schemeClr val="tx1"/>
          </a:solidFill>
          <a:latin typeface="Arial"/>
          <a:ea typeface="Arial"/>
          <a:cs typeface="Arial"/>
        </a:defRPr>
      </a:lvl4pPr>
      <a:lvl5pPr marL="2057400" indent="-228600" algn="l" defTabSz="457200" rtl="0" eaLnBrk="0" fontAlgn="base" hangingPunct="0">
        <a:spcBef>
          <a:spcPct val="20000"/>
        </a:spcBef>
        <a:spcAft>
          <a:spcPct val="0"/>
        </a:spcAft>
        <a:buFont typeface="Arial" charset="0"/>
        <a:buChar char="»"/>
        <a:defRPr sz="2400" kern="1200">
          <a:solidFill>
            <a:schemeClr val="tx1"/>
          </a:solidFill>
          <a:latin typeface="Arial"/>
          <a:ea typeface="Arial"/>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8.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www.walch.com/ei/00479" TargetMode="External"/><Relationship Id="rId4" Type="http://schemas.openxmlformats.org/officeDocument/2006/relationships/image" Target="../media/image9.png"/><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0.emf"/></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3" Type="http://schemas.openxmlformats.org/officeDocument/2006/relationships/hyperlink" Target="http://www.walch.com/ei/00480" TargetMode="External"/><Relationship Id="rId4" Type="http://schemas.openxmlformats.org/officeDocument/2006/relationships/image" Target="../media/image9.png"/><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2.emf"/><Relationship Id="rId5" Type="http://schemas.openxmlformats.org/officeDocument/2006/relationships/oleObject" Target="../embeddings/oleObject2.bin"/><Relationship Id="rId6" Type="http://schemas.openxmlformats.org/officeDocument/2006/relationships/oleObject" Target="../embeddings/oleObject3.bin"/><Relationship Id="rId7" Type="http://schemas.openxmlformats.org/officeDocument/2006/relationships/oleObject" Target="../embeddings/oleObject4.bin"/><Relationship Id="rId8" Type="http://schemas.openxmlformats.org/officeDocument/2006/relationships/oleObject" Target="../embeddings/oleObject5.bin"/><Relationship Id="rId9" Type="http://schemas.openxmlformats.org/officeDocument/2006/relationships/oleObject" Target="../embeddings/oleObject6.bin"/><Relationship Id="rId10" Type="http://schemas.openxmlformats.org/officeDocument/2006/relationships/oleObject" Target="../embeddings/oleObject7.bin"/><Relationship Id="rId1" Type="http://schemas.openxmlformats.org/officeDocument/2006/relationships/vmlDrawing" Target="../drawings/vmlDrawing1.vml"/><Relationship Id="rId2"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e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8.bin"/><Relationship Id="rId4" Type="http://schemas.openxmlformats.org/officeDocument/2006/relationships/image" Target="../media/image5.emf"/><Relationship Id="rId5" Type="http://schemas.openxmlformats.org/officeDocument/2006/relationships/oleObject" Target="../embeddings/oleObject9.bin"/><Relationship Id="rId6" Type="http://schemas.openxmlformats.org/officeDocument/2006/relationships/image" Target="../media/image6.emf"/><Relationship Id="rId7" Type="http://schemas.openxmlformats.org/officeDocument/2006/relationships/oleObject" Target="../embeddings/oleObject10.bin"/><Relationship Id="rId8" Type="http://schemas.openxmlformats.org/officeDocument/2006/relationships/image" Target="../media/image7.emf"/><Relationship Id="rId1" Type="http://schemas.openxmlformats.org/officeDocument/2006/relationships/vmlDrawing" Target="../drawings/vmlDrawing2.vml"/><Relationship Id="rId2"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40600" y="640567"/>
            <a:ext cx="7855776" cy="5477807"/>
          </a:xfrm>
        </p:spPr>
        <p:txBody>
          <a:bodyPr rtlCol="0"/>
          <a:lstStyle/>
          <a:p>
            <a:pPr eaLnBrk="1" fontAlgn="auto" hangingPunct="1">
              <a:spcAft>
                <a:spcPts val="0"/>
              </a:spcAft>
              <a:buFont typeface="Arial"/>
              <a:buNone/>
              <a:defRPr/>
            </a:pPr>
            <a:r>
              <a:rPr lang="en-US" sz="2800" b="1" dirty="0" smtClean="0">
                <a:ea typeface="+mn-ea"/>
              </a:rPr>
              <a:t>Introduction</a:t>
            </a:r>
            <a:endParaRPr lang="en-US" sz="2800" b="1" dirty="0">
              <a:ea typeface="+mn-ea"/>
            </a:endParaRPr>
          </a:p>
          <a:p>
            <a:pPr>
              <a:spcAft>
                <a:spcPts val="600"/>
              </a:spcAft>
            </a:pPr>
            <a:r>
              <a:rPr lang="en-US" dirty="0"/>
              <a:t>Previous lessons have demonstrated that the normal distribution provides a useful model for many situations in business and industry, as well as in the physical and social sciences</a:t>
            </a:r>
            <a:r>
              <a:rPr lang="en-US" dirty="0" smtClean="0"/>
              <a:t>.</a:t>
            </a:r>
            <a:r>
              <a:rPr lang="en-US" baseline="30000" dirty="0"/>
              <a:t> </a:t>
            </a:r>
            <a:r>
              <a:rPr lang="en-US" dirty="0"/>
              <a:t>Determining</a:t>
            </a:r>
            <a:r>
              <a:rPr lang="en-US" dirty="0" smtClean="0"/>
              <a:t> </a:t>
            </a:r>
            <a:r>
              <a:rPr lang="en-US" dirty="0"/>
              <a:t>whether or not it is appropriate to use normal distributions in calculating </a:t>
            </a:r>
            <a:r>
              <a:rPr lang="en-US" dirty="0" smtClean="0"/>
              <a:t>probabilities </a:t>
            </a:r>
            <a:r>
              <a:rPr lang="en-US" dirty="0"/>
              <a:t>is an important skill to learn, and one that will be discussed in this lesson</a:t>
            </a:r>
            <a:r>
              <a:rPr lang="en-US" dirty="0" smtClean="0"/>
              <a:t>.</a:t>
            </a:r>
          </a:p>
          <a:p>
            <a:pPr>
              <a:spcAft>
                <a:spcPts val="600"/>
              </a:spcAft>
            </a:pPr>
            <a:endParaRPr lang="en-US" dirty="0"/>
          </a:p>
        </p:txBody>
      </p:sp>
      <p:sp>
        <p:nvSpPr>
          <p:cNvPr id="2" name="Slide Number Placeholder 1"/>
          <p:cNvSpPr>
            <a:spLocks noGrp="1"/>
          </p:cNvSpPr>
          <p:nvPr>
            <p:ph type="sldNum" sz="quarter" idx="11"/>
          </p:nvPr>
        </p:nvSpPr>
        <p:spPr/>
        <p:txBody>
          <a:bodyPr/>
          <a:lstStyle/>
          <a:p>
            <a:pPr>
              <a:defRPr/>
            </a:pPr>
            <a:fld id="{8E0A64BF-F1FF-FE46-8566-4B9C9A787A73}" type="slidenum">
              <a:rPr lang="en-US" smtClean="0"/>
              <a:pPr>
                <a:defRPr/>
              </a:pPr>
              <a:t>1</a:t>
            </a:fld>
            <a:endParaRPr lang="en-US" dirty="0"/>
          </a:p>
        </p:txBody>
      </p:sp>
      <p:sp>
        <p:nvSpPr>
          <p:cNvPr id="4" name="Footer Placeholder 3"/>
          <p:cNvSpPr>
            <a:spLocks noGrp="1"/>
          </p:cNvSpPr>
          <p:nvPr>
            <p:ph type="ftr" sz="quarter" idx="13"/>
          </p:nvPr>
        </p:nvSpPr>
        <p:spPr>
          <a:xfrm>
            <a:off x="976003" y="6246670"/>
            <a:ext cx="5996807" cy="264965"/>
          </a:xfrm>
        </p:spPr>
        <p:txBody>
          <a:bodyPr/>
          <a:lstStyle/>
          <a:p>
            <a:pPr>
              <a:defRPr/>
            </a:pPr>
            <a:r>
              <a:rPr lang="en-US" dirty="0" smtClean="0"/>
              <a:t>1.1.3: Assessing Normality</a:t>
            </a:r>
            <a:endParaRPr lang="en-US" dirty="0"/>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640600" y="640567"/>
            <a:ext cx="7855776" cy="5236664"/>
          </a:xfrm>
        </p:spPr>
        <p:txBody>
          <a:bodyPr rtlCol="0">
            <a:normAutofit lnSpcReduction="10000"/>
          </a:bodyPr>
          <a:lstStyle/>
          <a:p>
            <a:pPr eaLnBrk="1" fontAlgn="auto" hangingPunct="1">
              <a:lnSpc>
                <a:spcPct val="110000"/>
              </a:lnSpc>
              <a:spcAft>
                <a:spcPts val="0"/>
              </a:spcAft>
              <a:buFont typeface="Arial"/>
              <a:buNone/>
              <a:defRPr/>
            </a:pPr>
            <a:r>
              <a:rPr lang="en-US" sz="2800" b="1" dirty="0" smtClean="0">
                <a:ea typeface="+mn-ea"/>
              </a:rPr>
              <a:t>Key Concepts, </a:t>
            </a:r>
            <a:r>
              <a:rPr lang="en-US" sz="2800" b="1" i="1" dirty="0" smtClean="0">
                <a:ea typeface="+mn-ea"/>
              </a:rPr>
              <a:t>continued</a:t>
            </a:r>
          </a:p>
          <a:p>
            <a:pPr marL="342900" indent="-342900">
              <a:lnSpc>
                <a:spcPct val="110000"/>
              </a:lnSpc>
              <a:spcAft>
                <a:spcPts val="0"/>
              </a:spcAft>
              <a:buFont typeface="Arial"/>
              <a:buChar char="•"/>
            </a:pPr>
            <a:r>
              <a:rPr lang="en-US" dirty="0" smtClean="0"/>
              <a:t>The </a:t>
            </a:r>
            <a:r>
              <a:rPr lang="en-US" dirty="0"/>
              <a:t>68–95–99.7 rule can also be used for a quick assessment of normality. For example, in a sample with less than 100 items, obtaining a </a:t>
            </a:r>
            <a:r>
              <a:rPr lang="en-US" i="1" dirty="0"/>
              <a:t>z</a:t>
            </a:r>
            <a:r>
              <a:rPr lang="en-US" dirty="0"/>
              <a:t>-score below </a:t>
            </a:r>
            <a:endParaRPr lang="en-US" dirty="0" smtClean="0"/>
          </a:p>
          <a:p>
            <a:pPr marL="347472">
              <a:lnSpc>
                <a:spcPct val="110000"/>
              </a:lnSpc>
              <a:spcBef>
                <a:spcPts val="0"/>
              </a:spcBef>
              <a:spcAft>
                <a:spcPts val="1200"/>
              </a:spcAft>
            </a:pPr>
            <a:r>
              <a:rPr lang="en-US" dirty="0" smtClean="0"/>
              <a:t>–</a:t>
            </a:r>
            <a:r>
              <a:rPr lang="en-US" dirty="0"/>
              <a:t>3.0 or above +3.0 indicates possible outliers or skew. </a:t>
            </a:r>
          </a:p>
          <a:p>
            <a:pPr marL="342900" indent="-342900">
              <a:lnSpc>
                <a:spcPct val="110000"/>
              </a:lnSpc>
              <a:spcAft>
                <a:spcPts val="1200"/>
              </a:spcAft>
              <a:buFont typeface="Arial"/>
              <a:buChar char="•"/>
            </a:pPr>
            <a:r>
              <a:rPr lang="en-US" dirty="0" smtClean="0"/>
              <a:t>Graphing </a:t>
            </a:r>
            <a:r>
              <a:rPr lang="en-US" dirty="0"/>
              <a:t>calculators and computers can be used to construct normal probability plots, which are a more advanced system for assessing normality. </a:t>
            </a:r>
          </a:p>
          <a:p>
            <a:pPr marL="342900" indent="-342900">
              <a:lnSpc>
                <a:spcPct val="110000"/>
              </a:lnSpc>
              <a:spcAft>
                <a:spcPts val="1200"/>
              </a:spcAft>
              <a:buFont typeface="Arial"/>
              <a:buChar char="•"/>
            </a:pPr>
            <a:r>
              <a:rPr lang="en-US" dirty="0" smtClean="0"/>
              <a:t>In </a:t>
            </a:r>
            <a:r>
              <a:rPr lang="en-US" dirty="0"/>
              <a:t>a normal probability plot, the </a:t>
            </a:r>
            <a:r>
              <a:rPr lang="en-US" i="1" dirty="0"/>
              <a:t>z</a:t>
            </a:r>
            <a:r>
              <a:rPr lang="en-US" dirty="0"/>
              <a:t>-scores in a data set are paired with their corresponding </a:t>
            </a:r>
            <a:r>
              <a:rPr lang="en-US" i="1" dirty="0"/>
              <a:t>x</a:t>
            </a:r>
            <a:r>
              <a:rPr lang="en-US" dirty="0"/>
              <a:t>-values. </a:t>
            </a:r>
          </a:p>
        </p:txBody>
      </p:sp>
      <p:sp>
        <p:nvSpPr>
          <p:cNvPr id="3" name="Slide Number Placeholder 2"/>
          <p:cNvSpPr>
            <a:spLocks noGrp="1"/>
          </p:cNvSpPr>
          <p:nvPr>
            <p:ph type="sldNum" sz="quarter" idx="11"/>
          </p:nvPr>
        </p:nvSpPr>
        <p:spPr/>
        <p:txBody>
          <a:bodyPr/>
          <a:lstStyle/>
          <a:p>
            <a:pPr>
              <a:defRPr/>
            </a:pPr>
            <a:fld id="{8E4519B1-7029-6247-A3CF-7DEB78894A92}" type="slidenum">
              <a:rPr lang="en-US" smtClean="0"/>
              <a:pPr>
                <a:defRPr/>
              </a:pPr>
              <a:t>10</a:t>
            </a:fld>
            <a:endParaRPr lang="en-US" dirty="0"/>
          </a:p>
        </p:txBody>
      </p:sp>
      <p:sp>
        <p:nvSpPr>
          <p:cNvPr id="4" name="Footer Placeholder 3"/>
          <p:cNvSpPr>
            <a:spLocks noGrp="1"/>
          </p:cNvSpPr>
          <p:nvPr>
            <p:ph type="ftr" sz="quarter" idx="13"/>
          </p:nvPr>
        </p:nvSpPr>
        <p:spPr/>
        <p:txBody>
          <a:bodyPr/>
          <a:lstStyle/>
          <a:p>
            <a:pPr>
              <a:defRPr/>
            </a:pPr>
            <a:r>
              <a:rPr lang="en-US" dirty="0" smtClean="0"/>
              <a:t>1.1.3: Assessing Normality</a:t>
            </a:r>
            <a:endParaRPr lang="en-US" dirty="0"/>
          </a:p>
        </p:txBody>
      </p:sp>
    </p:spTree>
    <p:extLst>
      <p:ext uri="{BB962C8B-B14F-4D97-AF65-F5344CB8AC3E}">
        <p14:creationId xmlns:p14="http://schemas.microsoft.com/office/powerpoint/2010/main" val="1889570167"/>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640600" y="640567"/>
            <a:ext cx="7855776" cy="5236664"/>
          </a:xfrm>
        </p:spPr>
        <p:txBody>
          <a:bodyPr rtlCol="0">
            <a:normAutofit lnSpcReduction="10000"/>
          </a:bodyPr>
          <a:lstStyle/>
          <a:p>
            <a:pPr eaLnBrk="1" fontAlgn="auto" hangingPunct="1">
              <a:lnSpc>
                <a:spcPct val="110000"/>
              </a:lnSpc>
              <a:spcAft>
                <a:spcPts val="0"/>
              </a:spcAft>
              <a:buFont typeface="Arial"/>
              <a:buNone/>
              <a:defRPr/>
            </a:pPr>
            <a:r>
              <a:rPr lang="en-US" sz="2800" b="1" dirty="0" smtClean="0">
                <a:ea typeface="+mn-ea"/>
              </a:rPr>
              <a:t>Key Concepts, </a:t>
            </a:r>
            <a:r>
              <a:rPr lang="en-US" sz="2800" b="1" i="1" dirty="0" smtClean="0">
                <a:ea typeface="+mn-ea"/>
              </a:rPr>
              <a:t>continued</a:t>
            </a:r>
          </a:p>
          <a:p>
            <a:pPr marL="342900" indent="-342900">
              <a:lnSpc>
                <a:spcPct val="110000"/>
              </a:lnSpc>
              <a:spcAft>
                <a:spcPts val="1200"/>
              </a:spcAft>
              <a:buFont typeface="Arial"/>
              <a:buChar char="•"/>
            </a:pPr>
            <a:r>
              <a:rPr lang="en-US" dirty="0" smtClean="0"/>
              <a:t>If </a:t>
            </a:r>
            <a:r>
              <a:rPr lang="en-US" dirty="0"/>
              <a:t>the points in the normal plot are approximately linear with no systematic pattern of values above and below the line of best fit, then it is reasonable to assume that the data set is normally distributed</a:t>
            </a:r>
            <a:r>
              <a:rPr lang="en-US" dirty="0" smtClean="0"/>
              <a:t>.</a:t>
            </a:r>
            <a:endParaRPr lang="en-US" dirty="0"/>
          </a:p>
        </p:txBody>
      </p:sp>
      <p:sp>
        <p:nvSpPr>
          <p:cNvPr id="3" name="Slide Number Placeholder 2"/>
          <p:cNvSpPr>
            <a:spLocks noGrp="1"/>
          </p:cNvSpPr>
          <p:nvPr>
            <p:ph type="sldNum" sz="quarter" idx="11"/>
          </p:nvPr>
        </p:nvSpPr>
        <p:spPr/>
        <p:txBody>
          <a:bodyPr/>
          <a:lstStyle/>
          <a:p>
            <a:pPr>
              <a:defRPr/>
            </a:pPr>
            <a:fld id="{8E4519B1-7029-6247-A3CF-7DEB78894A92}" type="slidenum">
              <a:rPr lang="en-US" smtClean="0"/>
              <a:pPr>
                <a:defRPr/>
              </a:pPr>
              <a:t>11</a:t>
            </a:fld>
            <a:endParaRPr lang="en-US" dirty="0"/>
          </a:p>
        </p:txBody>
      </p:sp>
      <p:sp>
        <p:nvSpPr>
          <p:cNvPr id="4" name="Footer Placeholder 3"/>
          <p:cNvSpPr>
            <a:spLocks noGrp="1"/>
          </p:cNvSpPr>
          <p:nvPr>
            <p:ph type="ftr" sz="quarter" idx="13"/>
          </p:nvPr>
        </p:nvSpPr>
        <p:spPr/>
        <p:txBody>
          <a:bodyPr/>
          <a:lstStyle/>
          <a:p>
            <a:pPr>
              <a:defRPr/>
            </a:pPr>
            <a:r>
              <a:rPr lang="en-US" dirty="0" smtClean="0"/>
              <a:t>1.1.3: Assessing Normality</a:t>
            </a:r>
            <a:endParaRPr lang="en-US" dirty="0"/>
          </a:p>
        </p:txBody>
      </p:sp>
    </p:spTree>
    <p:extLst>
      <p:ext uri="{BB962C8B-B14F-4D97-AF65-F5344CB8AC3E}">
        <p14:creationId xmlns:p14="http://schemas.microsoft.com/office/powerpoint/2010/main" val="3927410559"/>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640599" y="640567"/>
            <a:ext cx="8063785" cy="4998233"/>
          </a:xfrm>
        </p:spPr>
        <p:txBody>
          <a:bodyPr rtlCol="0"/>
          <a:lstStyle/>
          <a:p>
            <a:pPr eaLnBrk="1" fontAlgn="auto" hangingPunct="1">
              <a:spcAft>
                <a:spcPts val="0"/>
              </a:spcAft>
              <a:buFont typeface="Arial"/>
              <a:buNone/>
              <a:defRPr/>
            </a:pPr>
            <a:r>
              <a:rPr lang="en-US" sz="2800" b="1" dirty="0" smtClean="0">
                <a:ea typeface="+mn-ea"/>
              </a:rPr>
              <a:t>Common Errors/Misconceptions</a:t>
            </a:r>
            <a:endParaRPr lang="en-US" sz="2000" dirty="0" smtClean="0">
              <a:ea typeface="+mn-ea"/>
            </a:endParaRPr>
          </a:p>
          <a:p>
            <a:pPr marL="342900" indent="-342900">
              <a:buFont typeface="Arial"/>
              <a:buChar char="•"/>
            </a:pPr>
            <a:r>
              <a:rPr lang="en-US" dirty="0" smtClean="0"/>
              <a:t>treating </a:t>
            </a:r>
            <a:r>
              <a:rPr lang="en-US" dirty="0"/>
              <a:t>a data set that has outliers as if it were a normal distribution </a:t>
            </a:r>
          </a:p>
          <a:p>
            <a:pPr marL="342900" indent="-342900">
              <a:buFont typeface="Arial"/>
              <a:buChar char="•"/>
            </a:pPr>
            <a:r>
              <a:rPr lang="en-US" dirty="0" smtClean="0"/>
              <a:t>removing </a:t>
            </a:r>
            <a:r>
              <a:rPr lang="en-US" dirty="0"/>
              <a:t>outliers without justification </a:t>
            </a:r>
          </a:p>
          <a:p>
            <a:pPr marL="342900" indent="-342900">
              <a:buFont typeface="Arial"/>
              <a:buChar char="•"/>
            </a:pPr>
            <a:r>
              <a:rPr lang="en-US" dirty="0" smtClean="0"/>
              <a:t>adhering </a:t>
            </a:r>
            <a:r>
              <a:rPr lang="en-US" dirty="0"/>
              <a:t>too strictly to the rules of thumb for assessing normality </a:t>
            </a:r>
          </a:p>
          <a:p>
            <a:pPr marL="342900" indent="-342900">
              <a:buFont typeface="Arial"/>
              <a:buChar char="•"/>
            </a:pPr>
            <a:r>
              <a:rPr lang="en-US" dirty="0" smtClean="0"/>
              <a:t>deeming </a:t>
            </a:r>
            <a:r>
              <a:rPr lang="en-US" dirty="0"/>
              <a:t>a distribution as normal when it is actually skewed left or </a:t>
            </a:r>
            <a:r>
              <a:rPr lang="en-US" dirty="0" smtClean="0"/>
              <a:t>right </a:t>
            </a:r>
            <a:endParaRPr lang="en-US" dirty="0"/>
          </a:p>
          <a:p>
            <a:pPr marL="342900" indent="-342900">
              <a:lnSpc>
                <a:spcPct val="110000"/>
              </a:lnSpc>
              <a:buFont typeface="Arial"/>
              <a:buChar char="•"/>
            </a:pPr>
            <a:endParaRPr lang="en-US" dirty="0"/>
          </a:p>
        </p:txBody>
      </p:sp>
      <p:sp>
        <p:nvSpPr>
          <p:cNvPr id="21507"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fontAlgn="base" hangingPunct="1">
              <a:spcBef>
                <a:spcPct val="0"/>
              </a:spcBef>
              <a:spcAft>
                <a:spcPct val="0"/>
              </a:spcAft>
            </a:pPr>
            <a:fld id="{261CA2CB-5E55-4944-A924-36ED15748A88}" type="slidenum">
              <a:rPr lang="en-US" sz="1800">
                <a:solidFill>
                  <a:srgbClr val="000000"/>
                </a:solidFill>
                <a:latin typeface="Arial"/>
                <a:ea typeface="Arial"/>
                <a:cs typeface="Arial"/>
              </a:rPr>
              <a:pPr eaLnBrk="1" fontAlgn="base" hangingPunct="1">
                <a:spcBef>
                  <a:spcPct val="0"/>
                </a:spcBef>
                <a:spcAft>
                  <a:spcPct val="0"/>
                </a:spcAft>
              </a:pPr>
              <a:t>12</a:t>
            </a:fld>
            <a:endParaRPr lang="en-US" sz="1800" dirty="0">
              <a:solidFill>
                <a:srgbClr val="000000"/>
              </a:solidFill>
              <a:latin typeface="Arial"/>
              <a:ea typeface="Arial"/>
              <a:cs typeface="Arial"/>
            </a:endParaRPr>
          </a:p>
        </p:txBody>
      </p:sp>
      <p:sp>
        <p:nvSpPr>
          <p:cNvPr id="3" name="Footer Placeholder 2"/>
          <p:cNvSpPr>
            <a:spLocks noGrp="1"/>
          </p:cNvSpPr>
          <p:nvPr>
            <p:ph type="ftr" sz="quarter" idx="13"/>
          </p:nvPr>
        </p:nvSpPr>
        <p:spPr/>
        <p:txBody>
          <a:bodyPr/>
          <a:lstStyle/>
          <a:p>
            <a:pPr>
              <a:defRPr/>
            </a:pPr>
            <a:r>
              <a:rPr lang="en-US" dirty="0" smtClean="0"/>
              <a:t>1.1.3: Assessing Normality</a:t>
            </a:r>
            <a:endParaRPr lang="en-US" dirty="0"/>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ubtitle 1"/>
          <p:cNvSpPr>
            <a:spLocks noGrp="1"/>
          </p:cNvSpPr>
          <p:nvPr>
            <p:ph type="subTitle" idx="1"/>
          </p:nvPr>
        </p:nvSpPr>
        <p:spPr>
          <a:xfrm>
            <a:off x="641350" y="641350"/>
            <a:ext cx="7829984" cy="4997450"/>
          </a:xfrm>
        </p:spPr>
        <p:txBody>
          <a:bodyPr/>
          <a:lstStyle/>
          <a:p>
            <a:pPr eaLnBrk="1" hangingPunct="1"/>
            <a:r>
              <a:rPr lang="en-US" sz="2800" b="1" dirty="0"/>
              <a:t>Guided </a:t>
            </a:r>
            <a:r>
              <a:rPr lang="en-US" sz="2800" b="1" dirty="0" smtClean="0"/>
              <a:t>Practice</a:t>
            </a:r>
            <a:endParaRPr lang="en-US" sz="2000" b="1" dirty="0"/>
          </a:p>
          <a:p>
            <a:pPr eaLnBrk="1" hangingPunct="1"/>
            <a:r>
              <a:rPr lang="en-US" sz="2800" b="1" dirty="0" smtClean="0">
                <a:solidFill>
                  <a:srgbClr val="000090"/>
                </a:solidFill>
              </a:rPr>
              <a:t>Example 2</a:t>
            </a:r>
            <a:endParaRPr lang="en-US" sz="1100" b="1" dirty="0">
              <a:solidFill>
                <a:srgbClr val="558ED5"/>
              </a:solidFill>
            </a:endParaRPr>
          </a:p>
          <a:p>
            <a:r>
              <a:rPr lang="en-US" dirty="0"/>
              <a:t>In order to constantly improve instruction, Mr. </a:t>
            </a:r>
            <a:r>
              <a:rPr lang="en-US" dirty="0" err="1"/>
              <a:t>Hoople</a:t>
            </a:r>
            <a:r>
              <a:rPr lang="en-US" dirty="0"/>
              <a:t> keeps careful records on how his students perform on exams. The histogram </a:t>
            </a:r>
            <a:r>
              <a:rPr lang="en-US" dirty="0" smtClean="0"/>
              <a:t>on the next slide displays </a:t>
            </a:r>
            <a:r>
              <a:rPr lang="en-US" dirty="0"/>
              <a:t>the grades of 40 students on a recent United States history test. The table next to it summarizes some of the characteristics of the data. Use the properties of a normal distribution to determine if a normal distribution is an appropriate model for the grades on this test</a:t>
            </a:r>
            <a:r>
              <a:rPr lang="en-US" dirty="0" smtClean="0"/>
              <a:t>.</a:t>
            </a:r>
            <a:endParaRPr lang="en-US" spc="-20" dirty="0"/>
          </a:p>
        </p:txBody>
      </p:sp>
      <p:sp>
        <p:nvSpPr>
          <p:cNvPr id="2" name="Slide Number Placeholder 1"/>
          <p:cNvSpPr>
            <a:spLocks noGrp="1"/>
          </p:cNvSpPr>
          <p:nvPr>
            <p:ph type="sldNum" sz="quarter" idx="11"/>
          </p:nvPr>
        </p:nvSpPr>
        <p:spPr/>
        <p:txBody>
          <a:bodyPr/>
          <a:lstStyle/>
          <a:p>
            <a:pPr>
              <a:defRPr/>
            </a:pPr>
            <a:fld id="{9498F616-E243-784C-ADDB-FC1FAF542744}" type="slidenum">
              <a:rPr lang="en-US" smtClean="0"/>
              <a:pPr>
                <a:defRPr/>
              </a:pPr>
              <a:t>13</a:t>
            </a:fld>
            <a:endParaRPr lang="en-US" dirty="0"/>
          </a:p>
        </p:txBody>
      </p:sp>
      <p:sp>
        <p:nvSpPr>
          <p:cNvPr id="3" name="Footer Placeholder 2"/>
          <p:cNvSpPr>
            <a:spLocks noGrp="1"/>
          </p:cNvSpPr>
          <p:nvPr>
            <p:ph type="ftr" sz="quarter" idx="13"/>
          </p:nvPr>
        </p:nvSpPr>
        <p:spPr/>
        <p:txBody>
          <a:bodyPr/>
          <a:lstStyle/>
          <a:p>
            <a:pPr>
              <a:defRPr/>
            </a:pPr>
            <a:r>
              <a:rPr lang="en-US" dirty="0" smtClean="0"/>
              <a:t>1.1.3: Assessing Normality</a:t>
            </a:r>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pPr>
              <a:defRPr/>
            </a:pPr>
            <a:fld id="{9498F616-E243-784C-ADDB-FC1FAF542744}" type="slidenum">
              <a:rPr lang="en-US" smtClean="0"/>
              <a:pPr>
                <a:defRPr/>
              </a:pPr>
              <a:t>14</a:t>
            </a:fld>
            <a:endParaRPr lang="en-US" dirty="0"/>
          </a:p>
        </p:txBody>
      </p:sp>
      <p:sp>
        <p:nvSpPr>
          <p:cNvPr id="3" name="Footer Placeholder 2"/>
          <p:cNvSpPr>
            <a:spLocks noGrp="1"/>
          </p:cNvSpPr>
          <p:nvPr>
            <p:ph type="ftr" sz="quarter" idx="13"/>
          </p:nvPr>
        </p:nvSpPr>
        <p:spPr/>
        <p:txBody>
          <a:bodyPr/>
          <a:lstStyle/>
          <a:p>
            <a:pPr>
              <a:defRPr/>
            </a:pPr>
            <a:r>
              <a:rPr lang="en-US" dirty="0" smtClean="0"/>
              <a:t>1.1.3: Assessing Normality</a:t>
            </a:r>
            <a:endParaRPr lang="en-US" dirty="0"/>
          </a:p>
        </p:txBody>
      </p:sp>
      <p:pic>
        <p:nvPicPr>
          <p:cNvPr id="4" name="Picture 3" descr="MIII_U1L1_010.eps"/>
          <p:cNvPicPr>
            <a:picLocks noChangeAspect="1"/>
          </p:cNvPicPr>
          <p:nvPr/>
        </p:nvPicPr>
        <p:blipFill rotWithShape="1">
          <a:blip r:embed="rId2">
            <a:extLst>
              <a:ext uri="{28A0092B-C50C-407E-A947-70E740481C1C}">
                <a14:useLocalDpi xmlns:a14="http://schemas.microsoft.com/office/drawing/2010/main" val="0"/>
              </a:ext>
            </a:extLst>
          </a:blip>
          <a:srcRect l="4180" b="7037"/>
          <a:stretch/>
        </p:blipFill>
        <p:spPr>
          <a:xfrm>
            <a:off x="871598" y="1155234"/>
            <a:ext cx="5278364" cy="3290170"/>
          </a:xfrm>
          <a:prstGeom prst="rect">
            <a:avLst/>
          </a:prstGeom>
          <a:noFill/>
        </p:spPr>
      </p:pic>
      <p:graphicFrame>
        <p:nvGraphicFramePr>
          <p:cNvPr id="5" name="Table 4"/>
          <p:cNvGraphicFramePr>
            <a:graphicFrameLocks noGrp="1"/>
          </p:cNvGraphicFramePr>
          <p:nvPr>
            <p:extLst>
              <p:ext uri="{D42A27DB-BD31-4B8C-83A1-F6EECF244321}">
                <p14:modId xmlns:p14="http://schemas.microsoft.com/office/powerpoint/2010/main" val="1826839548"/>
              </p:ext>
            </p:extLst>
          </p:nvPr>
        </p:nvGraphicFramePr>
        <p:xfrm>
          <a:off x="6245450" y="756054"/>
          <a:ext cx="2450858" cy="2926080"/>
        </p:xfrm>
        <a:graphic>
          <a:graphicData uri="http://schemas.openxmlformats.org/drawingml/2006/table">
            <a:tbl>
              <a:tblPr firstRow="1" bandRow="1">
                <a:tableStyleId>{8EC20E35-A176-4012-BC5E-935CFFF8708E}</a:tableStyleId>
              </a:tblPr>
              <a:tblGrid>
                <a:gridCol w="1225429"/>
                <a:gridCol w="1225429"/>
              </a:tblGrid>
              <a:tr h="370840">
                <a:tc gridSpan="2">
                  <a:txBody>
                    <a:bodyPr/>
                    <a:lstStyle/>
                    <a:p>
                      <a:pPr algn="ctr"/>
                      <a:r>
                        <a:rPr lang="en-US" sz="2000" b="1" i="0" u="none" strike="noStrike" dirty="0" smtClean="0">
                          <a:solidFill>
                            <a:srgbClr val="000000"/>
                          </a:solidFill>
                          <a:effectLst/>
                          <a:latin typeface="Arial"/>
                          <a:cs typeface="Arial"/>
                        </a:rPr>
                        <a:t>Summary statistics</a:t>
                      </a:r>
                      <a:endParaRPr lang="en-US" sz="2000" b="1" dirty="0">
                        <a:latin typeface="Arial"/>
                        <a:cs typeface="Arial"/>
                      </a:endParaRPr>
                    </a:p>
                  </a:txBody>
                  <a:tcPr>
                    <a:lnL w="6350" cap="flat" cmpd="sng" algn="ctr">
                      <a:solidFill>
                        <a:prstClr val="black"/>
                      </a:solidFill>
                      <a:prstDash val="solid"/>
                      <a:round/>
                      <a:headEnd type="none" w="med" len="med"/>
                      <a:tailEnd type="none" w="med" len="med"/>
                    </a:lnL>
                    <a:lnR w="6350" cap="flat" cmpd="sng" algn="ctr">
                      <a:solidFill>
                        <a:prstClr val="black"/>
                      </a:solidFill>
                      <a:prstDash val="solid"/>
                      <a:round/>
                      <a:headEnd type="none" w="med" len="med"/>
                      <a:tailEnd type="none" w="med" len="med"/>
                    </a:lnR>
                    <a:lnT w="6350" cap="flat" cmpd="sng" algn="ctr">
                      <a:solidFill>
                        <a:prstClr val="black"/>
                      </a:solidFill>
                      <a:prstDash val="solid"/>
                      <a:round/>
                      <a:headEnd type="none" w="med" len="med"/>
                      <a:tailEnd type="none" w="med" len="med"/>
                    </a:lnT>
                    <a:lnB w="6350" cap="flat" cmpd="sng" algn="ctr">
                      <a:solidFill>
                        <a:prstClr val="black"/>
                      </a:solidFill>
                      <a:prstDash val="solid"/>
                      <a:round/>
                      <a:headEnd type="none" w="med" len="med"/>
                      <a:tailEnd type="none" w="med" len="med"/>
                    </a:lnB>
                    <a:solidFill>
                      <a:schemeClr val="bg1">
                        <a:lumMod val="85000"/>
                      </a:schemeClr>
                    </a:solidFill>
                  </a:tcPr>
                </a:tc>
                <a:tc hMerge="1">
                  <a:txBody>
                    <a:bodyPr/>
                    <a:lstStyle/>
                    <a:p>
                      <a:endParaRPr lang="en-US" dirty="0"/>
                    </a:p>
                  </a:txBody>
                  <a:tcPr>
                    <a:lnL w="6350" cap="flat" cmpd="sng" algn="ctr">
                      <a:solidFill>
                        <a:prstClr val="black"/>
                      </a:solidFill>
                      <a:prstDash val="solid"/>
                      <a:round/>
                      <a:headEnd type="none" w="med" len="med"/>
                      <a:tailEnd type="none" w="med" len="med"/>
                    </a:lnL>
                    <a:lnR w="6350" cap="flat" cmpd="sng" algn="ctr">
                      <a:solidFill>
                        <a:prstClr val="black"/>
                      </a:solidFill>
                      <a:prstDash val="solid"/>
                      <a:round/>
                      <a:headEnd type="none" w="med" len="med"/>
                      <a:tailEnd type="none" w="med" len="med"/>
                    </a:lnR>
                    <a:lnT w="6350" cap="flat" cmpd="sng" algn="ctr">
                      <a:solidFill>
                        <a:prstClr val="black"/>
                      </a:solidFill>
                      <a:prstDash val="solid"/>
                      <a:round/>
                      <a:headEnd type="none" w="med" len="med"/>
                      <a:tailEnd type="none" w="med" len="med"/>
                    </a:lnT>
                    <a:lnB w="6350" cap="flat" cmpd="sng" algn="ctr">
                      <a:solidFill>
                        <a:prstClr val="black"/>
                      </a:solidFill>
                      <a:prstDash val="solid"/>
                      <a:round/>
                      <a:headEnd type="none" w="med" len="med"/>
                      <a:tailEnd type="none" w="med" len="med"/>
                    </a:lnB>
                    <a:solidFill>
                      <a:schemeClr val="bg1">
                        <a:lumMod val="85000"/>
                      </a:schemeClr>
                    </a:solidFill>
                  </a:tcPr>
                </a:tc>
              </a:tr>
              <a:tr h="370840">
                <a:tc>
                  <a:txBody>
                    <a:bodyPr/>
                    <a:lstStyle/>
                    <a:p>
                      <a:pPr algn="ctr" fontAlgn="b"/>
                      <a:r>
                        <a:rPr lang="en-US" sz="2000" b="0" i="1" u="none" strike="noStrike" dirty="0">
                          <a:solidFill>
                            <a:srgbClr val="000000"/>
                          </a:solidFill>
                          <a:effectLst/>
                          <a:latin typeface="Arial"/>
                          <a:cs typeface="Arial"/>
                        </a:rPr>
                        <a:t>n</a:t>
                      </a:r>
                    </a:p>
                  </a:txBody>
                  <a:tcPr marL="12700" marR="12700" marT="12700" marB="0">
                    <a:lnL w="6350" cap="flat" cmpd="sng" algn="ctr">
                      <a:solidFill>
                        <a:prstClr val="black"/>
                      </a:solidFill>
                      <a:prstDash val="solid"/>
                      <a:round/>
                      <a:headEnd type="none" w="med" len="med"/>
                      <a:tailEnd type="none" w="med" len="med"/>
                    </a:lnL>
                    <a:lnR w="6350" cap="flat" cmpd="sng" algn="ctr">
                      <a:solidFill>
                        <a:prstClr val="black"/>
                      </a:solidFill>
                      <a:prstDash val="solid"/>
                      <a:round/>
                      <a:headEnd type="none" w="med" len="med"/>
                      <a:tailEnd type="none" w="med" len="med"/>
                    </a:lnR>
                    <a:lnT w="6350" cap="flat" cmpd="sng" algn="ctr">
                      <a:solidFill>
                        <a:prstClr val="black"/>
                      </a:solidFill>
                      <a:prstDash val="solid"/>
                      <a:round/>
                      <a:headEnd type="none" w="med" len="med"/>
                      <a:tailEnd type="none" w="med" len="med"/>
                    </a:lnT>
                    <a:lnB w="6350" cap="flat" cmpd="sng" algn="ctr">
                      <a:solidFill>
                        <a:prstClr val="black"/>
                      </a:solidFill>
                      <a:prstDash val="solid"/>
                      <a:round/>
                      <a:headEnd type="none" w="med" len="med"/>
                      <a:tailEnd type="none" w="med" len="med"/>
                    </a:lnB>
                    <a:solidFill>
                      <a:srgbClr val="FFFFFF"/>
                    </a:solidFill>
                  </a:tcPr>
                </a:tc>
                <a:tc>
                  <a:txBody>
                    <a:bodyPr/>
                    <a:lstStyle/>
                    <a:p>
                      <a:pPr algn="ctr" fontAlgn="b"/>
                      <a:r>
                        <a:rPr lang="en-US" sz="2000" b="0" i="0" u="none" strike="noStrike" dirty="0">
                          <a:solidFill>
                            <a:srgbClr val="000000"/>
                          </a:solidFill>
                          <a:effectLst/>
                          <a:latin typeface="Arial"/>
                          <a:cs typeface="Arial"/>
                        </a:rPr>
                        <a:t>40</a:t>
                      </a:r>
                    </a:p>
                  </a:txBody>
                  <a:tcPr marL="12700" marR="12700" marT="12700" marB="0">
                    <a:lnL w="6350" cap="flat" cmpd="sng" algn="ctr">
                      <a:solidFill>
                        <a:prstClr val="black"/>
                      </a:solidFill>
                      <a:prstDash val="solid"/>
                      <a:round/>
                      <a:headEnd type="none" w="med" len="med"/>
                      <a:tailEnd type="none" w="med" len="med"/>
                    </a:lnL>
                    <a:lnR w="6350" cap="flat" cmpd="sng" algn="ctr">
                      <a:solidFill>
                        <a:prstClr val="black"/>
                      </a:solidFill>
                      <a:prstDash val="solid"/>
                      <a:round/>
                      <a:headEnd type="none" w="med" len="med"/>
                      <a:tailEnd type="none" w="med" len="med"/>
                    </a:lnR>
                    <a:lnT w="6350" cap="flat" cmpd="sng" algn="ctr">
                      <a:solidFill>
                        <a:prstClr val="black"/>
                      </a:solidFill>
                      <a:prstDash val="solid"/>
                      <a:round/>
                      <a:headEnd type="none" w="med" len="med"/>
                      <a:tailEnd type="none" w="med" len="med"/>
                    </a:lnT>
                    <a:lnB w="6350" cap="flat" cmpd="sng" algn="ctr">
                      <a:solidFill>
                        <a:prstClr val="black"/>
                      </a:solidFill>
                      <a:prstDash val="solid"/>
                      <a:round/>
                      <a:headEnd type="none" w="med" len="med"/>
                      <a:tailEnd type="none" w="med" len="med"/>
                    </a:lnB>
                    <a:solidFill>
                      <a:srgbClr val="FFFFFF"/>
                    </a:solidFill>
                  </a:tcPr>
                </a:tc>
              </a:tr>
              <a:tr h="370840">
                <a:tc>
                  <a:txBody>
                    <a:bodyPr/>
                    <a:lstStyle/>
                    <a:p>
                      <a:pPr algn="ctr" fontAlgn="b"/>
                      <a:r>
                        <a:rPr lang="en-US" sz="2000" i="1" dirty="0" smtClean="0"/>
                        <a:t>μ</a:t>
                      </a:r>
                      <a:endParaRPr lang="en-US" sz="2000" b="0" i="0" u="none" strike="noStrike" dirty="0">
                        <a:solidFill>
                          <a:srgbClr val="000000"/>
                        </a:solidFill>
                        <a:effectLst/>
                        <a:latin typeface="Calibri"/>
                      </a:endParaRPr>
                    </a:p>
                  </a:txBody>
                  <a:tcPr marL="12700" marR="12700" marT="12700" marB="0">
                    <a:lnL w="6350" cap="flat" cmpd="sng" algn="ctr">
                      <a:solidFill>
                        <a:prstClr val="black"/>
                      </a:solidFill>
                      <a:prstDash val="solid"/>
                      <a:round/>
                      <a:headEnd type="none" w="med" len="med"/>
                      <a:tailEnd type="none" w="med" len="med"/>
                    </a:lnL>
                    <a:lnR w="6350" cap="flat" cmpd="sng" algn="ctr">
                      <a:solidFill>
                        <a:prstClr val="black"/>
                      </a:solidFill>
                      <a:prstDash val="solid"/>
                      <a:round/>
                      <a:headEnd type="none" w="med" len="med"/>
                      <a:tailEnd type="none" w="med" len="med"/>
                    </a:lnR>
                    <a:lnT w="6350" cap="flat" cmpd="sng" algn="ctr">
                      <a:solidFill>
                        <a:prstClr val="black"/>
                      </a:solidFill>
                      <a:prstDash val="solid"/>
                      <a:round/>
                      <a:headEnd type="none" w="med" len="med"/>
                      <a:tailEnd type="none" w="med" len="med"/>
                    </a:lnT>
                    <a:lnB w="6350" cap="flat" cmpd="sng" algn="ctr">
                      <a:solidFill>
                        <a:prstClr val="black"/>
                      </a:solidFill>
                      <a:prstDash val="solid"/>
                      <a:round/>
                      <a:headEnd type="none" w="med" len="med"/>
                      <a:tailEnd type="none" w="med" len="med"/>
                    </a:lnB>
                    <a:solidFill>
                      <a:srgbClr val="FFFFFF"/>
                    </a:solidFill>
                  </a:tcPr>
                </a:tc>
                <a:tc>
                  <a:txBody>
                    <a:bodyPr/>
                    <a:lstStyle/>
                    <a:p>
                      <a:pPr algn="ctr" fontAlgn="b"/>
                      <a:r>
                        <a:rPr lang="en-US" sz="2000" b="0" i="0" u="none" strike="noStrike" dirty="0">
                          <a:solidFill>
                            <a:srgbClr val="000000"/>
                          </a:solidFill>
                          <a:effectLst/>
                          <a:latin typeface="Arial"/>
                          <a:cs typeface="Arial"/>
                        </a:rPr>
                        <a:t>80.5</a:t>
                      </a:r>
                    </a:p>
                  </a:txBody>
                  <a:tcPr marL="12700" marR="12700" marT="12700" marB="0">
                    <a:lnL w="6350" cap="flat" cmpd="sng" algn="ctr">
                      <a:solidFill>
                        <a:prstClr val="black"/>
                      </a:solidFill>
                      <a:prstDash val="solid"/>
                      <a:round/>
                      <a:headEnd type="none" w="med" len="med"/>
                      <a:tailEnd type="none" w="med" len="med"/>
                    </a:lnL>
                    <a:lnR w="6350" cap="flat" cmpd="sng" algn="ctr">
                      <a:solidFill>
                        <a:prstClr val="black"/>
                      </a:solidFill>
                      <a:prstDash val="solid"/>
                      <a:round/>
                      <a:headEnd type="none" w="med" len="med"/>
                      <a:tailEnd type="none" w="med" len="med"/>
                    </a:lnR>
                    <a:lnT w="6350" cap="flat" cmpd="sng" algn="ctr">
                      <a:solidFill>
                        <a:prstClr val="black"/>
                      </a:solidFill>
                      <a:prstDash val="solid"/>
                      <a:round/>
                      <a:headEnd type="none" w="med" len="med"/>
                      <a:tailEnd type="none" w="med" len="med"/>
                    </a:lnT>
                    <a:lnB w="6350" cap="flat" cmpd="sng" algn="ctr">
                      <a:solidFill>
                        <a:prstClr val="black"/>
                      </a:solidFill>
                      <a:prstDash val="solid"/>
                      <a:round/>
                      <a:headEnd type="none" w="med" len="med"/>
                      <a:tailEnd type="none" w="med" len="med"/>
                    </a:lnB>
                    <a:solidFill>
                      <a:srgbClr val="FFFFFF"/>
                    </a:solidFill>
                  </a:tcPr>
                </a:tc>
              </a:tr>
              <a:tr h="370840">
                <a:tc>
                  <a:txBody>
                    <a:bodyPr/>
                    <a:lstStyle/>
                    <a:p>
                      <a:pPr algn="ctr" fontAlgn="b"/>
                      <a:r>
                        <a:rPr lang="en-US" sz="2000" b="0" i="0" u="none" strike="noStrike" dirty="0">
                          <a:solidFill>
                            <a:srgbClr val="000000"/>
                          </a:solidFill>
                          <a:effectLst/>
                          <a:latin typeface="Arial"/>
                          <a:cs typeface="Arial"/>
                        </a:rPr>
                        <a:t>Median</a:t>
                      </a:r>
                    </a:p>
                  </a:txBody>
                  <a:tcPr marL="12700" marR="12700" marT="12700" marB="0">
                    <a:lnL w="6350" cap="flat" cmpd="sng" algn="ctr">
                      <a:solidFill>
                        <a:prstClr val="black"/>
                      </a:solidFill>
                      <a:prstDash val="solid"/>
                      <a:round/>
                      <a:headEnd type="none" w="med" len="med"/>
                      <a:tailEnd type="none" w="med" len="med"/>
                    </a:lnL>
                    <a:lnR w="6350" cap="flat" cmpd="sng" algn="ctr">
                      <a:solidFill>
                        <a:prstClr val="black"/>
                      </a:solidFill>
                      <a:prstDash val="solid"/>
                      <a:round/>
                      <a:headEnd type="none" w="med" len="med"/>
                      <a:tailEnd type="none" w="med" len="med"/>
                    </a:lnR>
                    <a:lnT w="6350" cap="flat" cmpd="sng" algn="ctr">
                      <a:solidFill>
                        <a:prstClr val="black"/>
                      </a:solidFill>
                      <a:prstDash val="solid"/>
                      <a:round/>
                      <a:headEnd type="none" w="med" len="med"/>
                      <a:tailEnd type="none" w="med" len="med"/>
                    </a:lnT>
                    <a:lnB w="6350" cap="flat" cmpd="sng" algn="ctr">
                      <a:solidFill>
                        <a:prstClr val="black"/>
                      </a:solidFill>
                      <a:prstDash val="solid"/>
                      <a:round/>
                      <a:headEnd type="none" w="med" len="med"/>
                      <a:tailEnd type="none" w="med" len="med"/>
                    </a:lnB>
                    <a:solidFill>
                      <a:srgbClr val="FFFFFF"/>
                    </a:solidFill>
                  </a:tcPr>
                </a:tc>
                <a:tc>
                  <a:txBody>
                    <a:bodyPr/>
                    <a:lstStyle/>
                    <a:p>
                      <a:pPr algn="ctr" fontAlgn="b"/>
                      <a:r>
                        <a:rPr lang="en-US" sz="2000" b="0" i="0" u="none" strike="noStrike" dirty="0">
                          <a:solidFill>
                            <a:srgbClr val="000000"/>
                          </a:solidFill>
                          <a:effectLst/>
                          <a:latin typeface="Arial"/>
                          <a:cs typeface="Arial"/>
                        </a:rPr>
                        <a:t>85</a:t>
                      </a:r>
                    </a:p>
                  </a:txBody>
                  <a:tcPr marL="12700" marR="12700" marT="12700" marB="0">
                    <a:lnL w="6350" cap="flat" cmpd="sng" algn="ctr">
                      <a:solidFill>
                        <a:prstClr val="black"/>
                      </a:solidFill>
                      <a:prstDash val="solid"/>
                      <a:round/>
                      <a:headEnd type="none" w="med" len="med"/>
                      <a:tailEnd type="none" w="med" len="med"/>
                    </a:lnL>
                    <a:lnR w="6350" cap="flat" cmpd="sng" algn="ctr">
                      <a:solidFill>
                        <a:prstClr val="black"/>
                      </a:solidFill>
                      <a:prstDash val="solid"/>
                      <a:round/>
                      <a:headEnd type="none" w="med" len="med"/>
                      <a:tailEnd type="none" w="med" len="med"/>
                    </a:lnR>
                    <a:lnT w="6350" cap="flat" cmpd="sng" algn="ctr">
                      <a:solidFill>
                        <a:prstClr val="black"/>
                      </a:solidFill>
                      <a:prstDash val="solid"/>
                      <a:round/>
                      <a:headEnd type="none" w="med" len="med"/>
                      <a:tailEnd type="none" w="med" len="med"/>
                    </a:lnT>
                    <a:lnB w="6350" cap="flat" cmpd="sng" algn="ctr">
                      <a:solidFill>
                        <a:prstClr val="black"/>
                      </a:solidFill>
                      <a:prstDash val="solid"/>
                      <a:round/>
                      <a:headEnd type="none" w="med" len="med"/>
                      <a:tailEnd type="none" w="med" len="med"/>
                    </a:lnB>
                    <a:solidFill>
                      <a:srgbClr val="FFFFFF"/>
                    </a:solidFill>
                  </a:tcPr>
                </a:tc>
              </a:tr>
              <a:tr h="370840">
                <a:tc>
                  <a:txBody>
                    <a:bodyPr/>
                    <a:lstStyle/>
                    <a:p>
                      <a:pPr algn="ctr" fontAlgn="b"/>
                      <a:r>
                        <a:rPr lang="nl-NL" sz="2000" i="1" dirty="0" err="1" smtClean="0">
                          <a:solidFill>
                            <a:schemeClr val="tx1"/>
                          </a:solidFill>
                        </a:rPr>
                        <a:t>σ</a:t>
                      </a:r>
                      <a:endParaRPr lang="en-US" sz="2000" b="0" i="0" u="none" strike="noStrike" dirty="0">
                        <a:solidFill>
                          <a:schemeClr val="tx1"/>
                        </a:solidFill>
                        <a:effectLst/>
                        <a:latin typeface="Calibri"/>
                      </a:endParaRPr>
                    </a:p>
                  </a:txBody>
                  <a:tcPr marL="12700" marR="12700" marT="12700" marB="0">
                    <a:lnL w="6350" cap="flat" cmpd="sng" algn="ctr">
                      <a:solidFill>
                        <a:prstClr val="black"/>
                      </a:solidFill>
                      <a:prstDash val="solid"/>
                      <a:round/>
                      <a:headEnd type="none" w="med" len="med"/>
                      <a:tailEnd type="none" w="med" len="med"/>
                    </a:lnL>
                    <a:lnR w="6350" cap="flat" cmpd="sng" algn="ctr">
                      <a:solidFill>
                        <a:prstClr val="black"/>
                      </a:solidFill>
                      <a:prstDash val="solid"/>
                      <a:round/>
                      <a:headEnd type="none" w="med" len="med"/>
                      <a:tailEnd type="none" w="med" len="med"/>
                    </a:lnR>
                    <a:lnT w="6350" cap="flat" cmpd="sng" algn="ctr">
                      <a:solidFill>
                        <a:prstClr val="black"/>
                      </a:solidFill>
                      <a:prstDash val="solid"/>
                      <a:round/>
                      <a:headEnd type="none" w="med" len="med"/>
                      <a:tailEnd type="none" w="med" len="med"/>
                    </a:lnT>
                    <a:lnB w="6350" cap="flat" cmpd="sng" algn="ctr">
                      <a:solidFill>
                        <a:prstClr val="black"/>
                      </a:solidFill>
                      <a:prstDash val="solid"/>
                      <a:round/>
                      <a:headEnd type="none" w="med" len="med"/>
                      <a:tailEnd type="none" w="med" len="med"/>
                    </a:lnB>
                    <a:solidFill>
                      <a:srgbClr val="FFFFFF"/>
                    </a:solidFill>
                  </a:tcPr>
                </a:tc>
                <a:tc>
                  <a:txBody>
                    <a:bodyPr/>
                    <a:lstStyle/>
                    <a:p>
                      <a:pPr algn="ctr" fontAlgn="b"/>
                      <a:r>
                        <a:rPr lang="en-US" sz="2000" b="0" i="0" u="none" strike="noStrike" dirty="0">
                          <a:solidFill>
                            <a:srgbClr val="000000"/>
                          </a:solidFill>
                          <a:effectLst/>
                          <a:latin typeface="Arial"/>
                          <a:cs typeface="Arial"/>
                        </a:rPr>
                        <a:t>18.1</a:t>
                      </a:r>
                    </a:p>
                  </a:txBody>
                  <a:tcPr marL="12700" marR="12700" marT="12700" marB="0">
                    <a:lnL w="6350" cap="flat" cmpd="sng" algn="ctr">
                      <a:solidFill>
                        <a:prstClr val="black"/>
                      </a:solidFill>
                      <a:prstDash val="solid"/>
                      <a:round/>
                      <a:headEnd type="none" w="med" len="med"/>
                      <a:tailEnd type="none" w="med" len="med"/>
                    </a:lnL>
                    <a:lnR w="6350" cap="flat" cmpd="sng" algn="ctr">
                      <a:solidFill>
                        <a:prstClr val="black"/>
                      </a:solidFill>
                      <a:prstDash val="solid"/>
                      <a:round/>
                      <a:headEnd type="none" w="med" len="med"/>
                      <a:tailEnd type="none" w="med" len="med"/>
                    </a:lnR>
                    <a:lnT w="6350" cap="flat" cmpd="sng" algn="ctr">
                      <a:solidFill>
                        <a:prstClr val="black"/>
                      </a:solidFill>
                      <a:prstDash val="solid"/>
                      <a:round/>
                      <a:headEnd type="none" w="med" len="med"/>
                      <a:tailEnd type="none" w="med" len="med"/>
                    </a:lnT>
                    <a:lnB w="6350" cap="flat" cmpd="sng" algn="ctr">
                      <a:solidFill>
                        <a:prstClr val="black"/>
                      </a:solidFill>
                      <a:prstDash val="solid"/>
                      <a:round/>
                      <a:headEnd type="none" w="med" len="med"/>
                      <a:tailEnd type="none" w="med" len="med"/>
                    </a:lnB>
                    <a:solidFill>
                      <a:srgbClr val="FFFFFF"/>
                    </a:solidFill>
                  </a:tcPr>
                </a:tc>
              </a:tr>
              <a:tr h="370840">
                <a:tc>
                  <a:txBody>
                    <a:bodyPr/>
                    <a:lstStyle/>
                    <a:p>
                      <a:pPr algn="ctr" fontAlgn="b"/>
                      <a:r>
                        <a:rPr lang="en-US" sz="2000" b="0" i="0" u="none" strike="noStrike" dirty="0">
                          <a:solidFill>
                            <a:srgbClr val="000000"/>
                          </a:solidFill>
                          <a:effectLst/>
                          <a:latin typeface="Arial"/>
                          <a:cs typeface="Arial"/>
                        </a:rPr>
                        <a:t>Minimum</a:t>
                      </a:r>
                    </a:p>
                  </a:txBody>
                  <a:tcPr marL="12700" marR="12700" marT="12700" marB="0">
                    <a:lnL w="6350" cap="flat" cmpd="sng" algn="ctr">
                      <a:solidFill>
                        <a:prstClr val="black"/>
                      </a:solidFill>
                      <a:prstDash val="solid"/>
                      <a:round/>
                      <a:headEnd type="none" w="med" len="med"/>
                      <a:tailEnd type="none" w="med" len="med"/>
                    </a:lnL>
                    <a:lnR w="6350" cap="flat" cmpd="sng" algn="ctr">
                      <a:solidFill>
                        <a:prstClr val="black"/>
                      </a:solidFill>
                      <a:prstDash val="solid"/>
                      <a:round/>
                      <a:headEnd type="none" w="med" len="med"/>
                      <a:tailEnd type="none" w="med" len="med"/>
                    </a:lnR>
                    <a:lnT w="6350" cap="flat" cmpd="sng" algn="ctr">
                      <a:solidFill>
                        <a:prstClr val="black"/>
                      </a:solidFill>
                      <a:prstDash val="solid"/>
                      <a:round/>
                      <a:headEnd type="none" w="med" len="med"/>
                      <a:tailEnd type="none" w="med" len="med"/>
                    </a:lnT>
                    <a:lnB w="6350" cap="flat" cmpd="sng" algn="ctr">
                      <a:solidFill>
                        <a:prstClr val="black"/>
                      </a:solidFill>
                      <a:prstDash val="solid"/>
                      <a:round/>
                      <a:headEnd type="none" w="med" len="med"/>
                      <a:tailEnd type="none" w="med" len="med"/>
                    </a:lnB>
                    <a:solidFill>
                      <a:srgbClr val="FFFFFF"/>
                    </a:solidFill>
                  </a:tcPr>
                </a:tc>
                <a:tc>
                  <a:txBody>
                    <a:bodyPr/>
                    <a:lstStyle/>
                    <a:p>
                      <a:pPr algn="ctr" fontAlgn="b"/>
                      <a:r>
                        <a:rPr lang="en-US" sz="2000" b="0" i="0" u="none" strike="noStrike" dirty="0">
                          <a:solidFill>
                            <a:srgbClr val="000000"/>
                          </a:solidFill>
                          <a:effectLst/>
                          <a:latin typeface="Arial"/>
                          <a:cs typeface="Arial"/>
                        </a:rPr>
                        <a:t>0</a:t>
                      </a:r>
                    </a:p>
                  </a:txBody>
                  <a:tcPr marL="12700" marR="12700" marT="12700" marB="0">
                    <a:lnL w="6350" cap="flat" cmpd="sng" algn="ctr">
                      <a:solidFill>
                        <a:prstClr val="black"/>
                      </a:solidFill>
                      <a:prstDash val="solid"/>
                      <a:round/>
                      <a:headEnd type="none" w="med" len="med"/>
                      <a:tailEnd type="none" w="med" len="med"/>
                    </a:lnL>
                    <a:lnR w="6350" cap="flat" cmpd="sng" algn="ctr">
                      <a:solidFill>
                        <a:prstClr val="black"/>
                      </a:solidFill>
                      <a:prstDash val="solid"/>
                      <a:round/>
                      <a:headEnd type="none" w="med" len="med"/>
                      <a:tailEnd type="none" w="med" len="med"/>
                    </a:lnR>
                    <a:lnT w="6350" cap="flat" cmpd="sng" algn="ctr">
                      <a:solidFill>
                        <a:prstClr val="black"/>
                      </a:solidFill>
                      <a:prstDash val="solid"/>
                      <a:round/>
                      <a:headEnd type="none" w="med" len="med"/>
                      <a:tailEnd type="none" w="med" len="med"/>
                    </a:lnT>
                    <a:lnB w="6350" cap="flat" cmpd="sng" algn="ctr">
                      <a:solidFill>
                        <a:prstClr val="black"/>
                      </a:solidFill>
                      <a:prstDash val="solid"/>
                      <a:round/>
                      <a:headEnd type="none" w="med" len="med"/>
                      <a:tailEnd type="none" w="med" len="med"/>
                    </a:lnB>
                    <a:solidFill>
                      <a:srgbClr val="FFFFFF"/>
                    </a:solidFill>
                  </a:tcPr>
                </a:tc>
              </a:tr>
              <a:tr h="370840">
                <a:tc>
                  <a:txBody>
                    <a:bodyPr/>
                    <a:lstStyle/>
                    <a:p>
                      <a:pPr algn="ctr" fontAlgn="b"/>
                      <a:r>
                        <a:rPr lang="en-US" sz="2000" b="0" i="0" u="none" strike="noStrike" dirty="0">
                          <a:solidFill>
                            <a:srgbClr val="000000"/>
                          </a:solidFill>
                          <a:effectLst/>
                          <a:latin typeface="Arial"/>
                          <a:cs typeface="Arial"/>
                        </a:rPr>
                        <a:t>Maximum</a:t>
                      </a:r>
                    </a:p>
                  </a:txBody>
                  <a:tcPr marL="12700" marR="12700" marT="12700" marB="0">
                    <a:lnL w="6350" cap="flat" cmpd="sng" algn="ctr">
                      <a:solidFill>
                        <a:prstClr val="black"/>
                      </a:solidFill>
                      <a:prstDash val="solid"/>
                      <a:round/>
                      <a:headEnd type="none" w="med" len="med"/>
                      <a:tailEnd type="none" w="med" len="med"/>
                    </a:lnL>
                    <a:lnR w="6350" cap="flat" cmpd="sng" algn="ctr">
                      <a:solidFill>
                        <a:prstClr val="black"/>
                      </a:solidFill>
                      <a:prstDash val="solid"/>
                      <a:round/>
                      <a:headEnd type="none" w="med" len="med"/>
                      <a:tailEnd type="none" w="med" len="med"/>
                    </a:lnR>
                    <a:lnT w="6350" cap="flat" cmpd="sng" algn="ctr">
                      <a:solidFill>
                        <a:prstClr val="black"/>
                      </a:solidFill>
                      <a:prstDash val="solid"/>
                      <a:round/>
                      <a:headEnd type="none" w="med" len="med"/>
                      <a:tailEnd type="none" w="med" len="med"/>
                    </a:lnT>
                    <a:lnB w="6350" cap="flat" cmpd="sng" algn="ctr">
                      <a:solidFill>
                        <a:prstClr val="black"/>
                      </a:solidFill>
                      <a:prstDash val="solid"/>
                      <a:round/>
                      <a:headEnd type="none" w="med" len="med"/>
                      <a:tailEnd type="none" w="med" len="med"/>
                    </a:lnB>
                    <a:solidFill>
                      <a:srgbClr val="FFFFFF"/>
                    </a:solidFill>
                  </a:tcPr>
                </a:tc>
                <a:tc>
                  <a:txBody>
                    <a:bodyPr/>
                    <a:lstStyle/>
                    <a:p>
                      <a:pPr algn="ctr" fontAlgn="b"/>
                      <a:r>
                        <a:rPr lang="en-US" sz="2000" b="0" i="0" u="none" strike="noStrike" dirty="0">
                          <a:solidFill>
                            <a:srgbClr val="000000"/>
                          </a:solidFill>
                          <a:effectLst/>
                          <a:latin typeface="Arial"/>
                          <a:cs typeface="Arial"/>
                        </a:rPr>
                        <a:t>98</a:t>
                      </a:r>
                    </a:p>
                  </a:txBody>
                  <a:tcPr marL="12700" marR="12700" marT="12700" marB="0">
                    <a:lnL w="6350" cap="flat" cmpd="sng" algn="ctr">
                      <a:solidFill>
                        <a:prstClr val="black"/>
                      </a:solidFill>
                      <a:prstDash val="solid"/>
                      <a:round/>
                      <a:headEnd type="none" w="med" len="med"/>
                      <a:tailEnd type="none" w="med" len="med"/>
                    </a:lnL>
                    <a:lnR w="6350" cap="flat" cmpd="sng" algn="ctr">
                      <a:solidFill>
                        <a:prstClr val="black"/>
                      </a:solidFill>
                      <a:prstDash val="solid"/>
                      <a:round/>
                      <a:headEnd type="none" w="med" len="med"/>
                      <a:tailEnd type="none" w="med" len="med"/>
                    </a:lnR>
                    <a:lnT w="6350" cap="flat" cmpd="sng" algn="ctr">
                      <a:solidFill>
                        <a:prstClr val="black"/>
                      </a:solidFill>
                      <a:prstDash val="solid"/>
                      <a:round/>
                      <a:headEnd type="none" w="med" len="med"/>
                      <a:tailEnd type="none" w="med" len="med"/>
                    </a:lnT>
                    <a:lnB w="6350" cap="flat" cmpd="sng" algn="ctr">
                      <a:solidFill>
                        <a:prstClr val="black"/>
                      </a:solidFill>
                      <a:prstDash val="solid"/>
                      <a:round/>
                      <a:headEnd type="none" w="med" len="med"/>
                      <a:tailEnd type="none" w="med" len="med"/>
                    </a:lnB>
                    <a:solidFill>
                      <a:srgbClr val="FFFFFF"/>
                    </a:solidFill>
                  </a:tcPr>
                </a:tc>
              </a:tr>
            </a:tbl>
          </a:graphicData>
        </a:graphic>
      </p:graphicFrame>
      <p:sp>
        <p:nvSpPr>
          <p:cNvPr id="6" name="TextBox 5"/>
          <p:cNvSpPr txBox="1"/>
          <p:nvPr/>
        </p:nvSpPr>
        <p:spPr>
          <a:xfrm>
            <a:off x="747084" y="659988"/>
            <a:ext cx="5402877" cy="400110"/>
          </a:xfrm>
          <a:prstGeom prst="rect">
            <a:avLst/>
          </a:prstGeom>
          <a:noFill/>
        </p:spPr>
        <p:txBody>
          <a:bodyPr wrap="square" rtlCol="0">
            <a:spAutoFit/>
          </a:bodyPr>
          <a:lstStyle/>
          <a:p>
            <a:pPr algn="ctr"/>
            <a:r>
              <a:rPr lang="en-US" sz="2000" b="1" dirty="0">
                <a:latin typeface="Arial"/>
                <a:cs typeface="Arial"/>
              </a:rPr>
              <a:t>Recent U.S. History Test Scores </a:t>
            </a:r>
            <a:endParaRPr lang="en-US" sz="2000" dirty="0">
              <a:latin typeface="Arial"/>
              <a:cs typeface="Arial"/>
            </a:endParaRPr>
          </a:p>
        </p:txBody>
      </p:sp>
      <p:sp>
        <p:nvSpPr>
          <p:cNvPr id="8" name="TextBox 7"/>
          <p:cNvSpPr txBox="1"/>
          <p:nvPr/>
        </p:nvSpPr>
        <p:spPr>
          <a:xfrm>
            <a:off x="871598" y="4380794"/>
            <a:ext cx="5508611" cy="338554"/>
          </a:xfrm>
          <a:prstGeom prst="rect">
            <a:avLst/>
          </a:prstGeom>
          <a:noFill/>
        </p:spPr>
        <p:txBody>
          <a:bodyPr wrap="square" rtlCol="0">
            <a:spAutoFit/>
          </a:bodyPr>
          <a:lstStyle/>
          <a:p>
            <a:pPr algn="ctr"/>
            <a:r>
              <a:rPr lang="en-US" sz="1600" b="1" dirty="0" smtClean="0">
                <a:latin typeface="Arial"/>
                <a:cs typeface="Arial"/>
              </a:rPr>
              <a:t>Test score</a:t>
            </a:r>
            <a:endParaRPr lang="en-US" sz="1600" b="1" dirty="0">
              <a:latin typeface="Arial"/>
              <a:cs typeface="Arial"/>
            </a:endParaRPr>
          </a:p>
        </p:txBody>
      </p:sp>
      <p:sp>
        <p:nvSpPr>
          <p:cNvPr id="10" name="TextBox 9"/>
          <p:cNvSpPr txBox="1"/>
          <p:nvPr/>
        </p:nvSpPr>
        <p:spPr>
          <a:xfrm rot="16200000">
            <a:off x="-705839" y="2486849"/>
            <a:ext cx="3005462" cy="338554"/>
          </a:xfrm>
          <a:prstGeom prst="rect">
            <a:avLst/>
          </a:prstGeom>
          <a:noFill/>
        </p:spPr>
        <p:txBody>
          <a:bodyPr wrap="square" rtlCol="0">
            <a:spAutoFit/>
          </a:bodyPr>
          <a:lstStyle/>
          <a:p>
            <a:pPr algn="ctr"/>
            <a:r>
              <a:rPr lang="en-US" sz="1600" b="1" dirty="0" smtClean="0">
                <a:latin typeface="Arial"/>
                <a:cs typeface="Arial"/>
              </a:rPr>
              <a:t>Number of students</a:t>
            </a:r>
            <a:endParaRPr lang="en-US" sz="1600" b="1" dirty="0">
              <a:latin typeface="Arial"/>
              <a:cs typeface="Arial"/>
            </a:endParaRPr>
          </a:p>
        </p:txBody>
      </p:sp>
    </p:spTree>
    <p:extLst>
      <p:ext uri="{BB962C8B-B14F-4D97-AF65-F5344CB8AC3E}">
        <p14:creationId xmlns:p14="http://schemas.microsoft.com/office/powerpoint/2010/main" val="48554660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ubtitle 1"/>
          <p:cNvSpPr>
            <a:spLocks noGrp="1"/>
          </p:cNvSpPr>
          <p:nvPr>
            <p:ph type="subTitle" idx="1"/>
          </p:nvPr>
        </p:nvSpPr>
        <p:spPr>
          <a:xfrm>
            <a:off x="640600" y="679849"/>
            <a:ext cx="7855776" cy="4998233"/>
          </a:xfrm>
        </p:spPr>
        <p:txBody>
          <a:bodyPr>
            <a:normAutofit/>
          </a:bodyPr>
          <a:lstStyle/>
          <a:p>
            <a:pPr eaLnBrk="1" hangingPunct="1">
              <a:defRPr/>
            </a:pPr>
            <a:r>
              <a:rPr lang="en-US" sz="2800" b="1" dirty="0"/>
              <a:t>Guided </a:t>
            </a:r>
            <a:r>
              <a:rPr lang="en-US" sz="2800" b="1" dirty="0" smtClean="0"/>
              <a:t>Practice: </a:t>
            </a:r>
            <a:r>
              <a:rPr lang="en-US" sz="2800" b="1" dirty="0" smtClean="0">
                <a:solidFill>
                  <a:srgbClr val="000090"/>
                </a:solidFill>
              </a:rPr>
              <a:t>Example 2, </a:t>
            </a:r>
            <a:r>
              <a:rPr lang="en-US" sz="2800" b="1" i="1" dirty="0">
                <a:solidFill>
                  <a:srgbClr val="000090"/>
                </a:solidFill>
              </a:rPr>
              <a:t>continued</a:t>
            </a:r>
          </a:p>
          <a:p>
            <a:pPr marL="514350" indent="-557784">
              <a:buFont typeface="+mj-lt"/>
              <a:buAutoNum type="arabicPeriod"/>
            </a:pPr>
            <a:r>
              <a:rPr lang="en-US" sz="2800" b="1" dirty="0" smtClean="0">
                <a:solidFill>
                  <a:srgbClr val="660066"/>
                </a:solidFill>
              </a:rPr>
              <a:t>Analyze </a:t>
            </a:r>
            <a:r>
              <a:rPr lang="en-US" sz="2800" b="1" dirty="0">
                <a:solidFill>
                  <a:srgbClr val="660066"/>
                </a:solidFill>
              </a:rPr>
              <a:t>the histogram for symmetry and concentration of values</a:t>
            </a:r>
            <a:r>
              <a:rPr lang="en-US" sz="2800" b="1" dirty="0" smtClean="0">
                <a:solidFill>
                  <a:srgbClr val="660066"/>
                </a:solidFill>
              </a:rPr>
              <a:t>. </a:t>
            </a:r>
            <a:r>
              <a:rPr lang="en-US" sz="2800" b="1" dirty="0">
                <a:solidFill>
                  <a:srgbClr val="660066"/>
                </a:solidFill>
              </a:rPr>
              <a:t>	</a:t>
            </a:r>
            <a:endParaRPr lang="en-US" sz="2800" b="1" dirty="0" smtClean="0">
              <a:solidFill>
                <a:srgbClr val="660066"/>
              </a:solidFill>
            </a:endParaRPr>
          </a:p>
          <a:p>
            <a:pPr marL="512064" lvl="1" algn="l"/>
            <a:r>
              <a:rPr lang="en-US" dirty="0">
                <a:solidFill>
                  <a:schemeClr val="tx1"/>
                </a:solidFill>
              </a:rPr>
              <a:t>The histogram is asymmetric; there is a skew to the left (or a negative skew). The mean is 85.0 – 80.5 = 4.5 less than the median. Also, there appears to be a higher concentration of values above the mean (80.5) than below the mean</a:t>
            </a:r>
            <a:r>
              <a:rPr lang="en-US" dirty="0" smtClean="0">
                <a:solidFill>
                  <a:schemeClr val="tx1"/>
                </a:solidFill>
              </a:rPr>
              <a:t>.</a:t>
            </a:r>
            <a:endParaRPr lang="en-US" dirty="0">
              <a:solidFill>
                <a:schemeClr val="tx1"/>
              </a:solidFill>
            </a:endParaRPr>
          </a:p>
        </p:txBody>
      </p:sp>
      <p:sp>
        <p:nvSpPr>
          <p:cNvPr id="3" name="Slide Number Placeholder 2"/>
          <p:cNvSpPr>
            <a:spLocks noGrp="1"/>
          </p:cNvSpPr>
          <p:nvPr>
            <p:ph type="sldNum" sz="quarter" idx="11"/>
          </p:nvPr>
        </p:nvSpPr>
        <p:spPr/>
        <p:txBody>
          <a:bodyPr/>
          <a:lstStyle/>
          <a:p>
            <a:pPr>
              <a:defRPr/>
            </a:pPr>
            <a:fld id="{033714D1-3EA9-6C48-9293-DF4C317D6D87}" type="slidenum">
              <a:rPr lang="en-US" smtClean="0"/>
              <a:pPr>
                <a:defRPr/>
              </a:pPr>
              <a:t>15</a:t>
            </a:fld>
            <a:endParaRPr lang="en-US" dirty="0"/>
          </a:p>
        </p:txBody>
      </p:sp>
      <p:sp>
        <p:nvSpPr>
          <p:cNvPr id="2" name="Footer Placeholder 1"/>
          <p:cNvSpPr>
            <a:spLocks noGrp="1"/>
          </p:cNvSpPr>
          <p:nvPr>
            <p:ph type="ftr" sz="quarter" idx="13"/>
          </p:nvPr>
        </p:nvSpPr>
        <p:spPr/>
        <p:txBody>
          <a:bodyPr/>
          <a:lstStyle/>
          <a:p>
            <a:pPr>
              <a:defRPr/>
            </a:pPr>
            <a:r>
              <a:rPr lang="en-US" dirty="0" smtClean="0"/>
              <a:t>1.1.3: Assessing Normality</a:t>
            </a:r>
            <a:endParaRPr lang="en-US" dirty="0"/>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ubtitle 1"/>
          <p:cNvSpPr>
            <a:spLocks noGrp="1"/>
          </p:cNvSpPr>
          <p:nvPr>
            <p:ph type="subTitle" idx="1"/>
          </p:nvPr>
        </p:nvSpPr>
        <p:spPr>
          <a:xfrm>
            <a:off x="641350" y="641350"/>
            <a:ext cx="7977220" cy="4997450"/>
          </a:xfrm>
        </p:spPr>
        <p:txBody>
          <a:bodyPr/>
          <a:lstStyle/>
          <a:p>
            <a:pPr eaLnBrk="1" hangingPunct="1">
              <a:defRPr/>
            </a:pPr>
            <a:r>
              <a:rPr lang="en-US" sz="2800" b="1" dirty="0" smtClean="0"/>
              <a:t>Guided Practice: </a:t>
            </a:r>
            <a:r>
              <a:rPr lang="en-US" sz="2800" b="1" dirty="0" smtClean="0">
                <a:solidFill>
                  <a:srgbClr val="000090"/>
                </a:solidFill>
              </a:rPr>
              <a:t>Example 2, </a:t>
            </a:r>
            <a:r>
              <a:rPr lang="en-US" sz="2800" b="1" i="1" dirty="0">
                <a:solidFill>
                  <a:srgbClr val="000090"/>
                </a:solidFill>
              </a:rPr>
              <a:t>continued</a:t>
            </a:r>
          </a:p>
          <a:p>
            <a:pPr marL="514350" indent="-557784">
              <a:buFont typeface="+mj-lt"/>
              <a:buAutoNum type="arabicPeriod" startAt="2"/>
            </a:pPr>
            <a:r>
              <a:rPr lang="en-US" sz="2800" b="1" dirty="0" smtClean="0">
                <a:solidFill>
                  <a:srgbClr val="660066"/>
                </a:solidFill>
              </a:rPr>
              <a:t>Examine </a:t>
            </a:r>
            <a:r>
              <a:rPr lang="en-US" sz="2800" b="1" dirty="0">
                <a:solidFill>
                  <a:srgbClr val="660066"/>
                </a:solidFill>
              </a:rPr>
              <a:t>the distribution for outliers and evaluate their significance, if any outliers exist</a:t>
            </a:r>
            <a:r>
              <a:rPr lang="en-US" sz="2800" b="1" dirty="0" smtClean="0">
                <a:solidFill>
                  <a:srgbClr val="660066"/>
                </a:solidFill>
              </a:rPr>
              <a:t>. </a:t>
            </a:r>
            <a:r>
              <a:rPr lang="en-US" sz="2800" b="1" dirty="0">
                <a:solidFill>
                  <a:srgbClr val="660066"/>
                </a:solidFill>
              </a:rPr>
              <a:t>	</a:t>
            </a:r>
          </a:p>
          <a:p>
            <a:pPr marL="512064"/>
            <a:r>
              <a:rPr lang="en-US" dirty="0"/>
              <a:t>There is one negative outlier (0) on this test. There may be outside factors that affected this student’s performance on the test, such as illness or lack of preparation</a:t>
            </a:r>
            <a:r>
              <a:rPr lang="en-US" dirty="0" smtClean="0"/>
              <a:t>.</a:t>
            </a:r>
            <a:endParaRPr lang="en-US" dirty="0"/>
          </a:p>
        </p:txBody>
      </p:sp>
      <p:sp>
        <p:nvSpPr>
          <p:cNvPr id="2" name="Slide Number Placeholder 1"/>
          <p:cNvSpPr>
            <a:spLocks noGrp="1"/>
          </p:cNvSpPr>
          <p:nvPr>
            <p:ph type="sldNum" sz="quarter" idx="11"/>
          </p:nvPr>
        </p:nvSpPr>
        <p:spPr/>
        <p:txBody>
          <a:bodyPr/>
          <a:lstStyle/>
          <a:p>
            <a:pPr>
              <a:defRPr/>
            </a:pPr>
            <a:fld id="{2836CCA9-1D01-9245-AFDA-6E49C04915D4}" type="slidenum">
              <a:rPr lang="en-US" smtClean="0"/>
              <a:pPr>
                <a:defRPr/>
              </a:pPr>
              <a:t>16</a:t>
            </a:fld>
            <a:endParaRPr lang="en-US" dirty="0"/>
          </a:p>
        </p:txBody>
      </p:sp>
      <p:sp>
        <p:nvSpPr>
          <p:cNvPr id="3" name="Footer Placeholder 2"/>
          <p:cNvSpPr>
            <a:spLocks noGrp="1"/>
          </p:cNvSpPr>
          <p:nvPr>
            <p:ph type="ftr" sz="quarter" idx="13"/>
          </p:nvPr>
        </p:nvSpPr>
        <p:spPr/>
        <p:txBody>
          <a:bodyPr/>
          <a:lstStyle/>
          <a:p>
            <a:pPr>
              <a:defRPr/>
            </a:pPr>
            <a:r>
              <a:rPr lang="en-US" dirty="0" smtClean="0"/>
              <a:t>1.1.3: Assessing Normality</a:t>
            </a:r>
            <a:endParaRPr lang="en-US" dirty="0"/>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ubtitle 1"/>
          <p:cNvSpPr>
            <a:spLocks noGrp="1"/>
          </p:cNvSpPr>
          <p:nvPr>
            <p:ph type="subTitle" idx="1"/>
          </p:nvPr>
        </p:nvSpPr>
        <p:spPr>
          <a:xfrm>
            <a:off x="641350" y="641350"/>
            <a:ext cx="7977220" cy="4997450"/>
          </a:xfrm>
        </p:spPr>
        <p:txBody>
          <a:bodyPr/>
          <a:lstStyle/>
          <a:p>
            <a:pPr eaLnBrk="1" hangingPunct="1">
              <a:defRPr/>
            </a:pPr>
            <a:r>
              <a:rPr lang="en-US" sz="2800" b="1" dirty="0" smtClean="0"/>
              <a:t>Guided Practice: </a:t>
            </a:r>
            <a:r>
              <a:rPr lang="en-US" sz="2800" b="1" dirty="0" smtClean="0">
                <a:solidFill>
                  <a:srgbClr val="000090"/>
                </a:solidFill>
              </a:rPr>
              <a:t>Example 2, </a:t>
            </a:r>
            <a:r>
              <a:rPr lang="en-US" sz="2800" b="1" i="1" dirty="0">
                <a:solidFill>
                  <a:srgbClr val="000090"/>
                </a:solidFill>
              </a:rPr>
              <a:t>continued</a:t>
            </a:r>
          </a:p>
          <a:p>
            <a:pPr marL="514350" indent="-557784">
              <a:buFont typeface="+mj-lt"/>
              <a:buAutoNum type="arabicPeriod" startAt="3"/>
            </a:pPr>
            <a:r>
              <a:rPr lang="en-US" sz="2800" b="1" dirty="0" smtClean="0">
                <a:solidFill>
                  <a:srgbClr val="660066"/>
                </a:solidFill>
              </a:rPr>
              <a:t>Determine </a:t>
            </a:r>
            <a:r>
              <a:rPr lang="en-US" sz="2800" b="1" dirty="0">
                <a:solidFill>
                  <a:srgbClr val="660066"/>
                </a:solidFill>
              </a:rPr>
              <a:t>whether a normal distribution is an appropriate model for this data</a:t>
            </a:r>
            <a:r>
              <a:rPr lang="en-US" sz="2800" b="1" dirty="0" smtClean="0">
                <a:solidFill>
                  <a:srgbClr val="660066"/>
                </a:solidFill>
              </a:rPr>
              <a:t>. </a:t>
            </a:r>
            <a:r>
              <a:rPr lang="en-US" sz="2800" b="1" dirty="0">
                <a:solidFill>
                  <a:srgbClr val="660066"/>
                </a:solidFill>
              </a:rPr>
              <a:t>	</a:t>
            </a:r>
          </a:p>
          <a:p>
            <a:pPr marL="512064"/>
            <a:r>
              <a:rPr lang="en-US" dirty="0"/>
              <a:t>Because of the outlier, the normal distribution is not an appropriate model for this population</a:t>
            </a:r>
            <a:r>
              <a:rPr lang="en-US" dirty="0" smtClean="0"/>
              <a:t>.</a:t>
            </a:r>
            <a:endParaRPr lang="en-US" dirty="0"/>
          </a:p>
        </p:txBody>
      </p:sp>
      <p:sp>
        <p:nvSpPr>
          <p:cNvPr id="2" name="Slide Number Placeholder 1"/>
          <p:cNvSpPr>
            <a:spLocks noGrp="1"/>
          </p:cNvSpPr>
          <p:nvPr>
            <p:ph type="sldNum" sz="quarter" idx="11"/>
          </p:nvPr>
        </p:nvSpPr>
        <p:spPr/>
        <p:txBody>
          <a:bodyPr/>
          <a:lstStyle/>
          <a:p>
            <a:pPr>
              <a:defRPr/>
            </a:pPr>
            <a:fld id="{2836CCA9-1D01-9245-AFDA-6E49C04915D4}" type="slidenum">
              <a:rPr lang="en-US" smtClean="0"/>
              <a:pPr>
                <a:defRPr/>
              </a:pPr>
              <a:t>17</a:t>
            </a:fld>
            <a:endParaRPr lang="en-US" dirty="0"/>
          </a:p>
        </p:txBody>
      </p:sp>
      <p:sp>
        <p:nvSpPr>
          <p:cNvPr id="3" name="Footer Placeholder 2"/>
          <p:cNvSpPr>
            <a:spLocks noGrp="1"/>
          </p:cNvSpPr>
          <p:nvPr>
            <p:ph type="ftr" sz="quarter" idx="13"/>
          </p:nvPr>
        </p:nvSpPr>
        <p:spPr/>
        <p:txBody>
          <a:bodyPr/>
          <a:lstStyle/>
          <a:p>
            <a:pPr>
              <a:defRPr/>
            </a:pPr>
            <a:r>
              <a:rPr lang="en-US" dirty="0" smtClean="0"/>
              <a:t>1.1.3: Assessing Normality</a:t>
            </a:r>
            <a:endParaRPr lang="en-US" dirty="0"/>
          </a:p>
        </p:txBody>
      </p:sp>
      <p:sp>
        <p:nvSpPr>
          <p:cNvPr id="5" name="TextBox 4"/>
          <p:cNvSpPr txBox="1">
            <a:spLocks noChangeArrowheads="1"/>
          </p:cNvSpPr>
          <p:nvPr/>
        </p:nvSpPr>
        <p:spPr bwMode="auto">
          <a:xfrm>
            <a:off x="6881813" y="3973513"/>
            <a:ext cx="1614487" cy="156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r" eaLnBrk="1" hangingPunct="1"/>
            <a:r>
              <a:rPr lang="en-US" sz="9600" dirty="0">
                <a:solidFill>
                  <a:srgbClr val="000090"/>
                </a:solidFill>
                <a:latin typeface="Arial"/>
                <a:ea typeface="Arial"/>
                <a:cs typeface="Arial"/>
                <a:sym typeface="Zapf Dingbats" charset="0"/>
              </a:rPr>
              <a:t>✔</a:t>
            </a:r>
            <a:endParaRPr lang="en-US" sz="9600" dirty="0">
              <a:solidFill>
                <a:srgbClr val="000090"/>
              </a:solidFill>
              <a:latin typeface="Arial"/>
              <a:ea typeface="Arial"/>
              <a:cs typeface="Arial"/>
            </a:endParaRPr>
          </a:p>
        </p:txBody>
      </p:sp>
    </p:spTree>
    <p:extLst>
      <p:ext uri="{BB962C8B-B14F-4D97-AF65-F5344CB8AC3E}">
        <p14:creationId xmlns:p14="http://schemas.microsoft.com/office/powerpoint/2010/main" val="3275421726"/>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a:bodyPr>
          <a:lstStyle/>
          <a:p>
            <a:r>
              <a:rPr lang="en-US" sz="2800" b="1" dirty="0"/>
              <a:t>Guided Practice: </a:t>
            </a:r>
            <a:r>
              <a:rPr lang="en-US" sz="2800" b="1" dirty="0" smtClean="0">
                <a:solidFill>
                  <a:srgbClr val="000090"/>
                </a:solidFill>
              </a:rPr>
              <a:t>Example 2, </a:t>
            </a:r>
            <a:r>
              <a:rPr lang="en-US" sz="2800" b="1" i="1" dirty="0" smtClean="0">
                <a:solidFill>
                  <a:srgbClr val="000090"/>
                </a:solidFill>
              </a:rPr>
              <a:t>continued</a:t>
            </a:r>
          </a:p>
        </p:txBody>
      </p:sp>
      <p:sp>
        <p:nvSpPr>
          <p:cNvPr id="3" name="Slide Number Placeholder 2"/>
          <p:cNvSpPr>
            <a:spLocks noGrp="1"/>
          </p:cNvSpPr>
          <p:nvPr>
            <p:ph type="sldNum" sz="quarter" idx="11"/>
          </p:nvPr>
        </p:nvSpPr>
        <p:spPr/>
        <p:txBody>
          <a:bodyPr/>
          <a:lstStyle/>
          <a:p>
            <a:pPr>
              <a:defRPr/>
            </a:pPr>
            <a:fld id="{AA28DBB7-6366-7443-A6B3-31C63E357D05}" type="slidenum">
              <a:rPr lang="en-US" smtClean="0"/>
              <a:pPr>
                <a:defRPr/>
              </a:pPr>
              <a:t>18</a:t>
            </a:fld>
            <a:endParaRPr lang="en-US" dirty="0"/>
          </a:p>
        </p:txBody>
      </p:sp>
      <p:sp>
        <p:nvSpPr>
          <p:cNvPr id="4" name="Footer Placeholder 3"/>
          <p:cNvSpPr>
            <a:spLocks noGrp="1"/>
          </p:cNvSpPr>
          <p:nvPr>
            <p:ph type="ftr" sz="quarter" idx="13"/>
          </p:nvPr>
        </p:nvSpPr>
        <p:spPr/>
        <p:txBody>
          <a:bodyPr/>
          <a:lstStyle/>
          <a:p>
            <a:pPr>
              <a:defRPr/>
            </a:pPr>
            <a:r>
              <a:rPr lang="en-US" dirty="0" smtClean="0"/>
              <a:t>1.1.3: Assessing Normality</a:t>
            </a:r>
            <a:endParaRPr lang="en-US" dirty="0"/>
          </a:p>
        </p:txBody>
      </p:sp>
      <p:pic>
        <p:nvPicPr>
          <p:cNvPr id="7" name="Picture 4" descr="play-button-lg.png">
            <a:hlinkClick r:id="rId3"/>
          </p:cNvPr>
          <p:cNvPicPr>
            <a:picLocks noChangeAspect="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238500" y="2095500"/>
            <a:ext cx="2654300" cy="265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19698926"/>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ubtitle 1"/>
          <p:cNvSpPr>
            <a:spLocks noGrp="1"/>
          </p:cNvSpPr>
          <p:nvPr>
            <p:ph type="subTitle" idx="1"/>
          </p:nvPr>
        </p:nvSpPr>
        <p:spPr>
          <a:xfrm>
            <a:off x="641350" y="641350"/>
            <a:ext cx="7829984" cy="4997450"/>
          </a:xfrm>
        </p:spPr>
        <p:txBody>
          <a:bodyPr/>
          <a:lstStyle/>
          <a:p>
            <a:pPr eaLnBrk="1" hangingPunct="1"/>
            <a:r>
              <a:rPr lang="en-US" sz="2800" b="1" dirty="0"/>
              <a:t>Guided </a:t>
            </a:r>
            <a:r>
              <a:rPr lang="en-US" sz="2800" b="1" dirty="0" smtClean="0"/>
              <a:t>Practice</a:t>
            </a:r>
            <a:endParaRPr lang="en-US" sz="2000" b="1" dirty="0"/>
          </a:p>
          <a:p>
            <a:pPr eaLnBrk="1" hangingPunct="1"/>
            <a:r>
              <a:rPr lang="en-US" sz="2800" b="1" dirty="0" smtClean="0">
                <a:solidFill>
                  <a:srgbClr val="000090"/>
                </a:solidFill>
              </a:rPr>
              <a:t>Example 4</a:t>
            </a:r>
            <a:endParaRPr lang="en-US" sz="1100" b="1" dirty="0">
              <a:solidFill>
                <a:srgbClr val="558ED5"/>
              </a:solidFill>
            </a:endParaRPr>
          </a:p>
          <a:p>
            <a:r>
              <a:rPr lang="en-US" dirty="0"/>
              <a:t>Use a graphing calculator to construct a normal probability plot of the following values. Do the data appear to come from a normal distribution? </a:t>
            </a:r>
          </a:p>
          <a:p>
            <a:pPr lvl="1" algn="l"/>
            <a:r>
              <a:rPr lang="en-US" dirty="0">
                <a:solidFill>
                  <a:schemeClr val="tx1"/>
                </a:solidFill>
              </a:rPr>
              <a:t>{1, 2, 4, 8, 16, 32} </a:t>
            </a:r>
            <a:endParaRPr lang="en-US" spc="-20" dirty="0">
              <a:solidFill>
                <a:schemeClr val="tx1"/>
              </a:solidFill>
            </a:endParaRPr>
          </a:p>
        </p:txBody>
      </p:sp>
      <p:sp>
        <p:nvSpPr>
          <p:cNvPr id="2" name="Slide Number Placeholder 1"/>
          <p:cNvSpPr>
            <a:spLocks noGrp="1"/>
          </p:cNvSpPr>
          <p:nvPr>
            <p:ph type="sldNum" sz="quarter" idx="11"/>
          </p:nvPr>
        </p:nvSpPr>
        <p:spPr/>
        <p:txBody>
          <a:bodyPr/>
          <a:lstStyle/>
          <a:p>
            <a:pPr>
              <a:defRPr/>
            </a:pPr>
            <a:fld id="{9498F616-E243-784C-ADDB-FC1FAF542744}" type="slidenum">
              <a:rPr lang="en-US" smtClean="0"/>
              <a:pPr>
                <a:defRPr/>
              </a:pPr>
              <a:t>19</a:t>
            </a:fld>
            <a:endParaRPr lang="en-US" dirty="0"/>
          </a:p>
        </p:txBody>
      </p:sp>
      <p:sp>
        <p:nvSpPr>
          <p:cNvPr id="3" name="Footer Placeholder 2"/>
          <p:cNvSpPr>
            <a:spLocks noGrp="1"/>
          </p:cNvSpPr>
          <p:nvPr>
            <p:ph type="ftr" sz="quarter" idx="13"/>
          </p:nvPr>
        </p:nvSpPr>
        <p:spPr/>
        <p:txBody>
          <a:bodyPr/>
          <a:lstStyle/>
          <a:p>
            <a:pPr>
              <a:defRPr/>
            </a:pPr>
            <a:r>
              <a:rPr lang="en-US" dirty="0" smtClean="0"/>
              <a:t>1.1.3: Assessing Normality</a:t>
            </a:r>
            <a:endParaRPr lang="en-US" dirty="0"/>
          </a:p>
        </p:txBody>
      </p:sp>
    </p:spTree>
    <p:extLst>
      <p:ext uri="{BB962C8B-B14F-4D97-AF65-F5344CB8AC3E}">
        <p14:creationId xmlns:p14="http://schemas.microsoft.com/office/powerpoint/2010/main" val="402188883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40600" y="565855"/>
            <a:ext cx="7855776" cy="5477807"/>
          </a:xfrm>
        </p:spPr>
        <p:txBody>
          <a:bodyPr rtlCol="0"/>
          <a:lstStyle/>
          <a:p>
            <a:pPr>
              <a:spcAft>
                <a:spcPts val="0"/>
              </a:spcAft>
            </a:pPr>
            <a:r>
              <a:rPr lang="en-US" sz="2800" b="1" dirty="0" smtClean="0">
                <a:solidFill>
                  <a:schemeClr val="tx1"/>
                </a:solidFill>
              </a:rPr>
              <a:t>Introduction, </a:t>
            </a:r>
            <a:r>
              <a:rPr lang="en-US" sz="2800" b="1" i="1" dirty="0" smtClean="0">
                <a:solidFill>
                  <a:schemeClr val="tx1"/>
                </a:solidFill>
              </a:rPr>
              <a:t>continued</a:t>
            </a:r>
          </a:p>
          <a:p>
            <a:pPr>
              <a:spcAft>
                <a:spcPts val="600"/>
              </a:spcAft>
            </a:pPr>
            <a:r>
              <a:rPr lang="en-US" dirty="0" smtClean="0">
                <a:solidFill>
                  <a:srgbClr val="000000"/>
                </a:solidFill>
              </a:rPr>
              <a:t>There </a:t>
            </a:r>
            <a:r>
              <a:rPr lang="en-US" dirty="0">
                <a:solidFill>
                  <a:srgbClr val="000000"/>
                </a:solidFill>
              </a:rPr>
              <a:t>are many methods to assess a data set for normality. Some can be calculated without a great deal of effort, while others require advanced techniques and sophisticated software. Here, we will focus on three useful methods</a:t>
            </a:r>
            <a:r>
              <a:rPr lang="en-US" dirty="0" smtClean="0">
                <a:solidFill>
                  <a:srgbClr val="000000"/>
                </a:solidFill>
              </a:rPr>
              <a:t>:</a:t>
            </a:r>
          </a:p>
          <a:p>
            <a:pPr marL="800100" lvl="1" indent="-342900" algn="l">
              <a:spcAft>
                <a:spcPts val="600"/>
              </a:spcAft>
              <a:buFont typeface="Arial"/>
              <a:buChar char="•"/>
            </a:pPr>
            <a:r>
              <a:rPr lang="en-US" dirty="0" smtClean="0">
                <a:solidFill>
                  <a:srgbClr val="000000"/>
                </a:solidFill>
              </a:rPr>
              <a:t>Rules </a:t>
            </a:r>
            <a:r>
              <a:rPr lang="en-US" dirty="0">
                <a:solidFill>
                  <a:srgbClr val="000000"/>
                </a:solidFill>
              </a:rPr>
              <a:t>of thumb using the properties of the standard normal distribution (including symmetry and the </a:t>
            </a:r>
            <a:r>
              <a:rPr lang="en-US" dirty="0" smtClean="0">
                <a:solidFill>
                  <a:srgbClr val="000000"/>
                </a:solidFill>
              </a:rPr>
              <a:t>68</a:t>
            </a:r>
            <a:r>
              <a:rPr lang="en-US" dirty="0">
                <a:solidFill>
                  <a:srgbClr val="000000"/>
                </a:solidFill>
              </a:rPr>
              <a:t>–95–99.7 rule). </a:t>
            </a:r>
          </a:p>
          <a:p>
            <a:pPr marL="800100" lvl="1" indent="-342900" algn="l">
              <a:spcAft>
                <a:spcPts val="600"/>
              </a:spcAft>
              <a:buFont typeface="Arial"/>
              <a:buChar char="•"/>
            </a:pPr>
            <a:r>
              <a:rPr lang="en-US" dirty="0" smtClean="0">
                <a:solidFill>
                  <a:srgbClr val="000000"/>
                </a:solidFill>
              </a:rPr>
              <a:t>Visual </a:t>
            </a:r>
            <a:r>
              <a:rPr lang="en-US" dirty="0">
                <a:solidFill>
                  <a:srgbClr val="000000"/>
                </a:solidFill>
              </a:rPr>
              <a:t>inspection of histograms for symmetry, clustering of values, and outliers. </a:t>
            </a:r>
          </a:p>
          <a:p>
            <a:pPr marL="800100" lvl="1" indent="-342900" algn="l">
              <a:spcAft>
                <a:spcPts val="600"/>
              </a:spcAft>
              <a:buFont typeface="Arial"/>
              <a:buChar char="•"/>
            </a:pPr>
            <a:r>
              <a:rPr lang="en-US" dirty="0" smtClean="0">
                <a:solidFill>
                  <a:srgbClr val="000000"/>
                </a:solidFill>
              </a:rPr>
              <a:t>Use </a:t>
            </a:r>
            <a:r>
              <a:rPr lang="en-US" dirty="0">
                <a:solidFill>
                  <a:srgbClr val="000000"/>
                </a:solidFill>
              </a:rPr>
              <a:t>of normal probability plots. </a:t>
            </a:r>
          </a:p>
        </p:txBody>
      </p:sp>
      <p:sp>
        <p:nvSpPr>
          <p:cNvPr id="2" name="Slide Number Placeholder 1"/>
          <p:cNvSpPr>
            <a:spLocks noGrp="1"/>
          </p:cNvSpPr>
          <p:nvPr>
            <p:ph type="sldNum" sz="quarter" idx="11"/>
          </p:nvPr>
        </p:nvSpPr>
        <p:spPr/>
        <p:txBody>
          <a:bodyPr/>
          <a:lstStyle/>
          <a:p>
            <a:pPr>
              <a:defRPr/>
            </a:pPr>
            <a:fld id="{8E0A64BF-F1FF-FE46-8566-4B9C9A787A73}" type="slidenum">
              <a:rPr lang="en-US" smtClean="0"/>
              <a:pPr>
                <a:defRPr/>
              </a:pPr>
              <a:t>2</a:t>
            </a:fld>
            <a:endParaRPr lang="en-US" dirty="0"/>
          </a:p>
        </p:txBody>
      </p:sp>
      <p:sp>
        <p:nvSpPr>
          <p:cNvPr id="4" name="Footer Placeholder 3"/>
          <p:cNvSpPr>
            <a:spLocks noGrp="1"/>
          </p:cNvSpPr>
          <p:nvPr>
            <p:ph type="ftr" sz="quarter" idx="13"/>
          </p:nvPr>
        </p:nvSpPr>
        <p:spPr>
          <a:xfrm>
            <a:off x="976003" y="6246670"/>
            <a:ext cx="5996807" cy="264965"/>
          </a:xfrm>
        </p:spPr>
        <p:txBody>
          <a:bodyPr/>
          <a:lstStyle/>
          <a:p>
            <a:pPr>
              <a:defRPr/>
            </a:pPr>
            <a:r>
              <a:rPr lang="en-US" dirty="0" smtClean="0"/>
              <a:t>1.1.3: Assessing Normality</a:t>
            </a:r>
            <a:endParaRPr lang="en-US" dirty="0"/>
          </a:p>
        </p:txBody>
      </p:sp>
    </p:spTree>
    <p:extLst>
      <p:ext uri="{BB962C8B-B14F-4D97-AF65-F5344CB8AC3E}">
        <p14:creationId xmlns:p14="http://schemas.microsoft.com/office/powerpoint/2010/main" val="1300771025"/>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ubtitle 1"/>
          <p:cNvSpPr>
            <a:spLocks noGrp="1"/>
          </p:cNvSpPr>
          <p:nvPr>
            <p:ph type="subTitle" idx="1"/>
          </p:nvPr>
        </p:nvSpPr>
        <p:spPr>
          <a:xfrm>
            <a:off x="640599" y="679849"/>
            <a:ext cx="8043123" cy="5217071"/>
          </a:xfrm>
        </p:spPr>
        <p:txBody>
          <a:bodyPr>
            <a:normAutofit/>
          </a:bodyPr>
          <a:lstStyle/>
          <a:p>
            <a:pPr eaLnBrk="1" hangingPunct="1">
              <a:defRPr/>
            </a:pPr>
            <a:r>
              <a:rPr lang="en-US" sz="2800" b="1" dirty="0"/>
              <a:t>Guided </a:t>
            </a:r>
            <a:r>
              <a:rPr lang="en-US" sz="2800" b="1" dirty="0" smtClean="0"/>
              <a:t>Practice: </a:t>
            </a:r>
            <a:r>
              <a:rPr lang="en-US" sz="2800" b="1" dirty="0" smtClean="0">
                <a:solidFill>
                  <a:srgbClr val="000090"/>
                </a:solidFill>
              </a:rPr>
              <a:t>Example 4, </a:t>
            </a:r>
            <a:r>
              <a:rPr lang="en-US" sz="2800" b="1" i="1" dirty="0">
                <a:solidFill>
                  <a:srgbClr val="000090"/>
                </a:solidFill>
              </a:rPr>
              <a:t>continued</a:t>
            </a:r>
          </a:p>
          <a:p>
            <a:pPr marL="514350" indent="-557784">
              <a:buFont typeface="+mj-lt"/>
              <a:buAutoNum type="arabicPeriod"/>
            </a:pPr>
            <a:r>
              <a:rPr lang="en-US" sz="2800" b="1" spc="-20" dirty="0" smtClean="0">
                <a:solidFill>
                  <a:srgbClr val="660066"/>
                </a:solidFill>
              </a:rPr>
              <a:t>Use </a:t>
            </a:r>
            <a:r>
              <a:rPr lang="en-US" sz="2800" b="1" spc="-20" dirty="0">
                <a:solidFill>
                  <a:srgbClr val="660066"/>
                </a:solidFill>
              </a:rPr>
              <a:t>a graphing calculator or computer software to obtain a normal probability plot</a:t>
            </a:r>
            <a:r>
              <a:rPr lang="en-US" sz="2800" b="1" spc="-20" dirty="0" smtClean="0">
                <a:solidFill>
                  <a:srgbClr val="660066"/>
                </a:solidFill>
              </a:rPr>
              <a:t>.</a:t>
            </a:r>
            <a:endParaRPr lang="en-US" sz="2800" b="1" dirty="0" smtClean="0">
              <a:solidFill>
                <a:srgbClr val="660066"/>
              </a:solidFill>
            </a:endParaRPr>
          </a:p>
          <a:p>
            <a:pPr marL="512064" lvl="1" algn="l"/>
            <a:r>
              <a:rPr lang="en-US" dirty="0">
                <a:solidFill>
                  <a:schemeClr val="tx1"/>
                </a:solidFill>
              </a:rPr>
              <a:t>Different graphing calculators and computer software will produce different graphs; however, the following directions can be used with TI-83/84 or TI-Nspire calculators. </a:t>
            </a:r>
          </a:p>
        </p:txBody>
      </p:sp>
      <p:sp>
        <p:nvSpPr>
          <p:cNvPr id="3" name="Slide Number Placeholder 2"/>
          <p:cNvSpPr>
            <a:spLocks noGrp="1"/>
          </p:cNvSpPr>
          <p:nvPr>
            <p:ph type="sldNum" sz="quarter" idx="11"/>
          </p:nvPr>
        </p:nvSpPr>
        <p:spPr/>
        <p:txBody>
          <a:bodyPr/>
          <a:lstStyle/>
          <a:p>
            <a:pPr>
              <a:defRPr/>
            </a:pPr>
            <a:fld id="{033714D1-3EA9-6C48-9293-DF4C317D6D87}" type="slidenum">
              <a:rPr lang="en-US" smtClean="0"/>
              <a:pPr>
                <a:defRPr/>
              </a:pPr>
              <a:t>20</a:t>
            </a:fld>
            <a:endParaRPr lang="en-US" dirty="0"/>
          </a:p>
        </p:txBody>
      </p:sp>
      <p:sp>
        <p:nvSpPr>
          <p:cNvPr id="2" name="Footer Placeholder 1"/>
          <p:cNvSpPr>
            <a:spLocks noGrp="1"/>
          </p:cNvSpPr>
          <p:nvPr>
            <p:ph type="ftr" sz="quarter" idx="13"/>
          </p:nvPr>
        </p:nvSpPr>
        <p:spPr/>
        <p:txBody>
          <a:bodyPr/>
          <a:lstStyle/>
          <a:p>
            <a:pPr>
              <a:defRPr/>
            </a:pPr>
            <a:r>
              <a:rPr lang="en-US" dirty="0" smtClean="0"/>
              <a:t>1.1.3: Assessing Normality</a:t>
            </a:r>
            <a:endParaRPr lang="en-US" dirty="0"/>
          </a:p>
        </p:txBody>
      </p:sp>
    </p:spTree>
    <p:extLst>
      <p:ext uri="{BB962C8B-B14F-4D97-AF65-F5344CB8AC3E}">
        <p14:creationId xmlns:p14="http://schemas.microsoft.com/office/powerpoint/2010/main" val="2005306205"/>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ubtitle 1"/>
          <p:cNvSpPr>
            <a:spLocks noGrp="1"/>
          </p:cNvSpPr>
          <p:nvPr>
            <p:ph type="subTitle" idx="1"/>
          </p:nvPr>
        </p:nvSpPr>
        <p:spPr>
          <a:xfrm>
            <a:off x="640599" y="679849"/>
            <a:ext cx="8043123" cy="5217071"/>
          </a:xfrm>
        </p:spPr>
        <p:txBody>
          <a:bodyPr>
            <a:normAutofit/>
          </a:bodyPr>
          <a:lstStyle/>
          <a:p>
            <a:pPr eaLnBrk="1" hangingPunct="1">
              <a:defRPr/>
            </a:pPr>
            <a:r>
              <a:rPr lang="en-US" sz="2800" b="1" dirty="0"/>
              <a:t>Guided </a:t>
            </a:r>
            <a:r>
              <a:rPr lang="en-US" sz="2800" b="1" dirty="0" smtClean="0"/>
              <a:t>Practice: </a:t>
            </a:r>
            <a:r>
              <a:rPr lang="en-US" sz="2800" b="1" dirty="0" smtClean="0">
                <a:solidFill>
                  <a:srgbClr val="000090"/>
                </a:solidFill>
              </a:rPr>
              <a:t>Example 4, </a:t>
            </a:r>
            <a:r>
              <a:rPr lang="en-US" sz="2800" b="1" i="1" dirty="0">
                <a:solidFill>
                  <a:srgbClr val="000090"/>
                </a:solidFill>
              </a:rPr>
              <a:t>continued</a:t>
            </a:r>
          </a:p>
          <a:p>
            <a:pPr lvl="1" algn="l"/>
            <a:r>
              <a:rPr lang="en-US" b="1" dirty="0">
                <a:solidFill>
                  <a:schemeClr val="tx1"/>
                </a:solidFill>
              </a:rPr>
              <a:t>On a TI-83/84: </a:t>
            </a:r>
            <a:endParaRPr lang="en-US" dirty="0">
              <a:solidFill>
                <a:schemeClr val="tx1"/>
              </a:solidFill>
            </a:endParaRPr>
          </a:p>
          <a:p>
            <a:pPr marL="1792224" lvl="2" indent="-1051560" algn="l">
              <a:spcAft>
                <a:spcPts val="0"/>
              </a:spcAft>
            </a:pPr>
            <a:r>
              <a:rPr lang="en-US" dirty="0">
                <a:solidFill>
                  <a:schemeClr val="tx1"/>
                </a:solidFill>
              </a:rPr>
              <a:t>Step 1: Press [STAT] to bring up the statistics menu. The first option, 1: Edit, will already be highlighted. Press [ENTER].</a:t>
            </a:r>
          </a:p>
          <a:p>
            <a:pPr marL="1792224" lvl="2" indent="-1051560" algn="l">
              <a:spcBef>
                <a:spcPts val="300"/>
              </a:spcBef>
              <a:spcAft>
                <a:spcPts val="0"/>
              </a:spcAft>
            </a:pPr>
            <a:r>
              <a:rPr lang="en-US" dirty="0" smtClean="0">
                <a:solidFill>
                  <a:srgbClr val="000000"/>
                </a:solidFill>
              </a:rPr>
              <a:t>Step </a:t>
            </a:r>
            <a:r>
              <a:rPr lang="en-US" dirty="0">
                <a:solidFill>
                  <a:srgbClr val="000000"/>
                </a:solidFill>
              </a:rPr>
              <a:t>2: Arrow up to L1 and </a:t>
            </a:r>
            <a:r>
              <a:rPr lang="en-US" dirty="0" smtClean="0">
                <a:solidFill>
                  <a:srgbClr val="000000"/>
                </a:solidFill>
              </a:rPr>
              <a:t>press </a:t>
            </a:r>
            <a:r>
              <a:rPr lang="en-US" dirty="0">
                <a:solidFill>
                  <a:srgbClr val="000000"/>
                </a:solidFill>
              </a:rPr>
              <a:t>[CLEAR], then [ENTER],</a:t>
            </a:r>
            <a:r>
              <a:rPr lang="en-US" dirty="0" smtClean="0">
                <a:solidFill>
                  <a:srgbClr val="000000"/>
                </a:solidFill>
              </a:rPr>
              <a:t> </a:t>
            </a:r>
            <a:r>
              <a:rPr lang="en-US" dirty="0">
                <a:solidFill>
                  <a:srgbClr val="000000"/>
                </a:solidFill>
              </a:rPr>
              <a:t>to clear the list. Repeat this process to clear L2 and L3 if needed</a:t>
            </a:r>
            <a:r>
              <a:rPr lang="en-US" dirty="0" smtClean="0">
                <a:solidFill>
                  <a:srgbClr val="000000"/>
                </a:solidFill>
              </a:rPr>
              <a:t>.</a:t>
            </a:r>
          </a:p>
          <a:p>
            <a:pPr marL="1792224" lvl="2" indent="-1051560" algn="l">
              <a:spcBef>
                <a:spcPts val="300"/>
              </a:spcBef>
              <a:spcAft>
                <a:spcPts val="0"/>
              </a:spcAft>
            </a:pPr>
            <a:r>
              <a:rPr lang="en-US" dirty="0">
                <a:solidFill>
                  <a:srgbClr val="000000"/>
                </a:solidFill>
              </a:rPr>
              <a:t>Step 3: From L1, press the down arrow to move your cursor into the list. Enter each number from the data set, pressing [ENTER] after each number to navigate down to the next blank spot in the list.</a:t>
            </a:r>
          </a:p>
          <a:p>
            <a:pPr marL="1792224" lvl="2" indent="-1051560" algn="l">
              <a:spcAft>
                <a:spcPts val="1200"/>
              </a:spcAft>
            </a:pPr>
            <a:r>
              <a:rPr lang="en-US" dirty="0" smtClean="0">
                <a:solidFill>
                  <a:srgbClr val="000000"/>
                </a:solidFill>
              </a:rPr>
              <a:t> </a:t>
            </a:r>
            <a:endParaRPr lang="en-US" dirty="0">
              <a:solidFill>
                <a:srgbClr val="000000"/>
              </a:solidFill>
            </a:endParaRPr>
          </a:p>
        </p:txBody>
      </p:sp>
      <p:sp>
        <p:nvSpPr>
          <p:cNvPr id="3" name="Slide Number Placeholder 2"/>
          <p:cNvSpPr>
            <a:spLocks noGrp="1"/>
          </p:cNvSpPr>
          <p:nvPr>
            <p:ph type="sldNum" sz="quarter" idx="11"/>
          </p:nvPr>
        </p:nvSpPr>
        <p:spPr/>
        <p:txBody>
          <a:bodyPr/>
          <a:lstStyle/>
          <a:p>
            <a:pPr>
              <a:defRPr/>
            </a:pPr>
            <a:fld id="{033714D1-3EA9-6C48-9293-DF4C317D6D87}" type="slidenum">
              <a:rPr lang="en-US" smtClean="0"/>
              <a:pPr>
                <a:defRPr/>
              </a:pPr>
              <a:t>21</a:t>
            </a:fld>
            <a:endParaRPr lang="en-US" dirty="0"/>
          </a:p>
        </p:txBody>
      </p:sp>
      <p:sp>
        <p:nvSpPr>
          <p:cNvPr id="2" name="Footer Placeholder 1"/>
          <p:cNvSpPr>
            <a:spLocks noGrp="1"/>
          </p:cNvSpPr>
          <p:nvPr>
            <p:ph type="ftr" sz="quarter" idx="13"/>
          </p:nvPr>
        </p:nvSpPr>
        <p:spPr/>
        <p:txBody>
          <a:bodyPr/>
          <a:lstStyle/>
          <a:p>
            <a:pPr>
              <a:defRPr/>
            </a:pPr>
            <a:r>
              <a:rPr lang="en-US" dirty="0" smtClean="0"/>
              <a:t>1.1.3: Assessing Normality</a:t>
            </a:r>
            <a:endParaRPr lang="en-US" dirty="0"/>
          </a:p>
        </p:txBody>
      </p:sp>
    </p:spTree>
    <p:extLst>
      <p:ext uri="{BB962C8B-B14F-4D97-AF65-F5344CB8AC3E}">
        <p14:creationId xmlns:p14="http://schemas.microsoft.com/office/powerpoint/2010/main" val="991956133"/>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ubtitle 1"/>
          <p:cNvSpPr>
            <a:spLocks noGrp="1"/>
          </p:cNvSpPr>
          <p:nvPr>
            <p:ph type="subTitle" idx="1"/>
          </p:nvPr>
        </p:nvSpPr>
        <p:spPr>
          <a:xfrm>
            <a:off x="641349" y="641350"/>
            <a:ext cx="8087983" cy="4997450"/>
          </a:xfrm>
        </p:spPr>
        <p:txBody>
          <a:bodyPr/>
          <a:lstStyle/>
          <a:p>
            <a:pPr eaLnBrk="1" hangingPunct="1">
              <a:defRPr/>
            </a:pPr>
            <a:r>
              <a:rPr lang="en-US" sz="2800" b="1" dirty="0" smtClean="0"/>
              <a:t>Guided Practice: </a:t>
            </a:r>
            <a:r>
              <a:rPr lang="en-US" sz="2800" b="1" dirty="0" smtClean="0">
                <a:solidFill>
                  <a:srgbClr val="000090"/>
                </a:solidFill>
              </a:rPr>
              <a:t>Example 4, </a:t>
            </a:r>
            <a:r>
              <a:rPr lang="en-US" sz="2800" b="1" i="1" dirty="0">
                <a:solidFill>
                  <a:srgbClr val="000090"/>
                </a:solidFill>
              </a:rPr>
              <a:t>continued</a:t>
            </a:r>
          </a:p>
          <a:p>
            <a:pPr marL="1792224" lvl="2" indent="-1051560" algn="l"/>
            <a:r>
              <a:rPr lang="en-US" dirty="0" smtClean="0">
                <a:solidFill>
                  <a:srgbClr val="000000"/>
                </a:solidFill>
              </a:rPr>
              <a:t>Step </a:t>
            </a:r>
            <a:r>
              <a:rPr lang="en-US" dirty="0">
                <a:solidFill>
                  <a:srgbClr val="000000"/>
                </a:solidFill>
              </a:rPr>
              <a:t>4: Press [Y=]. Press [CLEAR] to delete any equations</a:t>
            </a:r>
            <a:r>
              <a:rPr lang="en-US" dirty="0" smtClean="0">
                <a:solidFill>
                  <a:srgbClr val="000000"/>
                </a:solidFill>
              </a:rPr>
              <a:t>.</a:t>
            </a:r>
          </a:p>
          <a:p>
            <a:pPr marL="1792224" lvl="2" indent="-1051560" algn="l"/>
            <a:r>
              <a:rPr lang="en-US" dirty="0">
                <a:solidFill>
                  <a:srgbClr val="000000"/>
                </a:solidFill>
              </a:rPr>
              <a:t>Step 5: Set the viewing window by pressing [WINDOW]. Enter the following values, using the arrow keys to navigate between fields and [CLEAR] to delete any existing values: Xmin = 0, Xmax = 35, Xscl = 5, Ymin = –3, Ymax = 3, Yscl = 1, and </a:t>
            </a:r>
            <a:r>
              <a:rPr lang="en-US" dirty="0" err="1">
                <a:solidFill>
                  <a:srgbClr val="000000"/>
                </a:solidFill>
              </a:rPr>
              <a:t>Xres</a:t>
            </a:r>
            <a:r>
              <a:rPr lang="en-US" dirty="0">
                <a:solidFill>
                  <a:srgbClr val="000000"/>
                </a:solidFill>
              </a:rPr>
              <a:t> = 1. </a:t>
            </a:r>
            <a:endParaRPr lang="en-US" dirty="0" smtClean="0">
              <a:solidFill>
                <a:srgbClr val="000000"/>
              </a:solidFill>
            </a:endParaRPr>
          </a:p>
          <a:p>
            <a:pPr marL="1792224" lvl="2" indent="-1051560" algn="l"/>
            <a:r>
              <a:rPr lang="en-US" dirty="0">
                <a:solidFill>
                  <a:srgbClr val="000000"/>
                </a:solidFill>
              </a:rPr>
              <a:t>Step 6: Press [2ND][Y=] to bring up the STAT PLOTS menu. </a:t>
            </a:r>
            <a:endParaRPr lang="en-US" dirty="0" smtClean="0">
              <a:solidFill>
                <a:srgbClr val="000000"/>
              </a:solidFill>
            </a:endParaRPr>
          </a:p>
          <a:p>
            <a:pPr marL="1792224" lvl="2" indent="-1051560" algn="l"/>
            <a:endParaRPr lang="en-US" dirty="0" smtClean="0">
              <a:solidFill>
                <a:srgbClr val="000000"/>
              </a:solidFill>
            </a:endParaRPr>
          </a:p>
          <a:p>
            <a:pPr marL="1792224" lvl="2" indent="-1051560" algn="l"/>
            <a:endParaRPr lang="en-US" dirty="0">
              <a:solidFill>
                <a:srgbClr val="000000"/>
              </a:solidFill>
            </a:endParaRPr>
          </a:p>
          <a:p>
            <a:pPr marL="1792224" lvl="2" indent="-1051560" algn="l"/>
            <a:endParaRPr lang="en-US" dirty="0" smtClean="0">
              <a:solidFill>
                <a:srgbClr val="000000"/>
              </a:solidFill>
            </a:endParaRPr>
          </a:p>
          <a:p>
            <a:pPr marL="1792224" lvl="2" indent="-1051560" algn="l"/>
            <a:endParaRPr lang="en-US" dirty="0">
              <a:solidFill>
                <a:srgbClr val="000000"/>
              </a:solidFill>
            </a:endParaRPr>
          </a:p>
        </p:txBody>
      </p:sp>
      <p:sp>
        <p:nvSpPr>
          <p:cNvPr id="2" name="Slide Number Placeholder 1"/>
          <p:cNvSpPr>
            <a:spLocks noGrp="1"/>
          </p:cNvSpPr>
          <p:nvPr>
            <p:ph type="sldNum" sz="quarter" idx="11"/>
          </p:nvPr>
        </p:nvSpPr>
        <p:spPr/>
        <p:txBody>
          <a:bodyPr/>
          <a:lstStyle/>
          <a:p>
            <a:pPr>
              <a:defRPr/>
            </a:pPr>
            <a:fld id="{2836CCA9-1D01-9245-AFDA-6E49C04915D4}" type="slidenum">
              <a:rPr lang="en-US" smtClean="0"/>
              <a:pPr>
                <a:defRPr/>
              </a:pPr>
              <a:t>22</a:t>
            </a:fld>
            <a:endParaRPr lang="en-US" dirty="0"/>
          </a:p>
        </p:txBody>
      </p:sp>
      <p:sp>
        <p:nvSpPr>
          <p:cNvPr id="3" name="Footer Placeholder 2"/>
          <p:cNvSpPr>
            <a:spLocks noGrp="1"/>
          </p:cNvSpPr>
          <p:nvPr>
            <p:ph type="ftr" sz="quarter" idx="13"/>
          </p:nvPr>
        </p:nvSpPr>
        <p:spPr/>
        <p:txBody>
          <a:bodyPr/>
          <a:lstStyle/>
          <a:p>
            <a:pPr>
              <a:defRPr/>
            </a:pPr>
            <a:r>
              <a:rPr lang="en-US" dirty="0" smtClean="0"/>
              <a:t>1.1.3: Assessing Normality</a:t>
            </a:r>
            <a:endParaRPr lang="en-US" dirty="0"/>
          </a:p>
        </p:txBody>
      </p:sp>
    </p:spTree>
    <p:extLst>
      <p:ext uri="{BB962C8B-B14F-4D97-AF65-F5344CB8AC3E}">
        <p14:creationId xmlns:p14="http://schemas.microsoft.com/office/powerpoint/2010/main" val="2875338633"/>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ubtitle 1"/>
          <p:cNvSpPr>
            <a:spLocks noGrp="1"/>
          </p:cNvSpPr>
          <p:nvPr>
            <p:ph type="subTitle" idx="1"/>
          </p:nvPr>
        </p:nvSpPr>
        <p:spPr>
          <a:xfrm>
            <a:off x="641350" y="641350"/>
            <a:ext cx="7977220" cy="4997450"/>
          </a:xfrm>
        </p:spPr>
        <p:txBody>
          <a:bodyPr>
            <a:normAutofit lnSpcReduction="10000"/>
          </a:bodyPr>
          <a:lstStyle/>
          <a:p>
            <a:pPr eaLnBrk="1" hangingPunct="1">
              <a:defRPr/>
            </a:pPr>
            <a:r>
              <a:rPr lang="en-US" sz="2800" b="1" dirty="0" smtClean="0"/>
              <a:t>Guided Practice: </a:t>
            </a:r>
            <a:r>
              <a:rPr lang="en-US" sz="2800" b="1" dirty="0" smtClean="0">
                <a:solidFill>
                  <a:srgbClr val="000090"/>
                </a:solidFill>
              </a:rPr>
              <a:t>Example 4, </a:t>
            </a:r>
            <a:r>
              <a:rPr lang="en-US" sz="2800" b="1" i="1" dirty="0">
                <a:solidFill>
                  <a:srgbClr val="000090"/>
                </a:solidFill>
              </a:rPr>
              <a:t>continued</a:t>
            </a:r>
          </a:p>
          <a:p>
            <a:pPr marL="1792224" lvl="2" indent="-1051560" algn="l">
              <a:lnSpc>
                <a:spcPct val="110000"/>
              </a:lnSpc>
              <a:spcAft>
                <a:spcPts val="0"/>
              </a:spcAft>
            </a:pPr>
            <a:r>
              <a:rPr lang="en-US" dirty="0">
                <a:solidFill>
                  <a:srgbClr val="000000"/>
                </a:solidFill>
              </a:rPr>
              <a:t>Step 7: The first option, Plot 1, will already be highlighted. Press [ENTER].</a:t>
            </a:r>
          </a:p>
          <a:p>
            <a:pPr marL="1792224" lvl="2" indent="-1051560" algn="l">
              <a:lnSpc>
                <a:spcPct val="110000"/>
              </a:lnSpc>
              <a:spcAft>
                <a:spcPts val="0"/>
              </a:spcAft>
            </a:pPr>
            <a:r>
              <a:rPr lang="en-US" dirty="0" smtClean="0">
                <a:solidFill>
                  <a:srgbClr val="000000"/>
                </a:solidFill>
              </a:rPr>
              <a:t>Step </a:t>
            </a:r>
            <a:r>
              <a:rPr lang="en-US" dirty="0">
                <a:solidFill>
                  <a:srgbClr val="000000"/>
                </a:solidFill>
              </a:rPr>
              <a:t>8: Under Plot 1, press [ENTER] to select “On” if it isn’t selected already. Arrow down to “</a:t>
            </a:r>
            <a:r>
              <a:rPr lang="en-US" dirty="0" smtClean="0">
                <a:solidFill>
                  <a:srgbClr val="000000"/>
                </a:solidFill>
              </a:rPr>
              <a:t>Type,” </a:t>
            </a:r>
            <a:r>
              <a:rPr lang="en-US" dirty="0">
                <a:solidFill>
                  <a:srgbClr val="000000"/>
                </a:solidFill>
              </a:rPr>
              <a:t>then arrow right to the normal probability plot icon (the last of the six icons shown) and press [ENTER]. </a:t>
            </a:r>
          </a:p>
          <a:p>
            <a:pPr marL="1792224" lvl="2" indent="-1051560" algn="l">
              <a:lnSpc>
                <a:spcPct val="110000"/>
              </a:lnSpc>
              <a:spcAft>
                <a:spcPts val="0"/>
              </a:spcAft>
            </a:pPr>
            <a:r>
              <a:rPr lang="en-US" dirty="0">
                <a:solidFill>
                  <a:srgbClr val="000000"/>
                </a:solidFill>
              </a:rPr>
              <a:t>Step 9: Press [GRAPH]</a:t>
            </a:r>
            <a:r>
              <a:rPr lang="en-US" dirty="0" smtClean="0">
                <a:solidFill>
                  <a:srgbClr val="000000"/>
                </a:solidFill>
              </a:rPr>
              <a:t>.</a:t>
            </a:r>
          </a:p>
        </p:txBody>
      </p:sp>
      <p:sp>
        <p:nvSpPr>
          <p:cNvPr id="2" name="Slide Number Placeholder 1"/>
          <p:cNvSpPr>
            <a:spLocks noGrp="1"/>
          </p:cNvSpPr>
          <p:nvPr>
            <p:ph type="sldNum" sz="quarter" idx="11"/>
          </p:nvPr>
        </p:nvSpPr>
        <p:spPr/>
        <p:txBody>
          <a:bodyPr/>
          <a:lstStyle/>
          <a:p>
            <a:pPr>
              <a:defRPr/>
            </a:pPr>
            <a:fld id="{2836CCA9-1D01-9245-AFDA-6E49C04915D4}" type="slidenum">
              <a:rPr lang="en-US" smtClean="0"/>
              <a:pPr>
                <a:defRPr/>
              </a:pPr>
              <a:t>23</a:t>
            </a:fld>
            <a:endParaRPr lang="en-US" dirty="0"/>
          </a:p>
        </p:txBody>
      </p:sp>
      <p:sp>
        <p:nvSpPr>
          <p:cNvPr id="3" name="Footer Placeholder 2"/>
          <p:cNvSpPr>
            <a:spLocks noGrp="1"/>
          </p:cNvSpPr>
          <p:nvPr>
            <p:ph type="ftr" sz="quarter" idx="13"/>
          </p:nvPr>
        </p:nvSpPr>
        <p:spPr/>
        <p:txBody>
          <a:bodyPr/>
          <a:lstStyle/>
          <a:p>
            <a:pPr>
              <a:defRPr/>
            </a:pPr>
            <a:r>
              <a:rPr lang="en-US" dirty="0" smtClean="0"/>
              <a:t>1.1.3: Assessing Normality</a:t>
            </a:r>
            <a:endParaRPr lang="en-US" dirty="0"/>
          </a:p>
        </p:txBody>
      </p:sp>
    </p:spTree>
    <p:extLst>
      <p:ext uri="{BB962C8B-B14F-4D97-AF65-F5344CB8AC3E}">
        <p14:creationId xmlns:p14="http://schemas.microsoft.com/office/powerpoint/2010/main" val="3412164921"/>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ubtitle 1"/>
          <p:cNvSpPr>
            <a:spLocks noGrp="1"/>
          </p:cNvSpPr>
          <p:nvPr>
            <p:ph type="subTitle" idx="1"/>
          </p:nvPr>
        </p:nvSpPr>
        <p:spPr>
          <a:xfrm>
            <a:off x="641350" y="641349"/>
            <a:ext cx="7977220" cy="5275259"/>
          </a:xfrm>
        </p:spPr>
        <p:txBody>
          <a:bodyPr>
            <a:normAutofit/>
          </a:bodyPr>
          <a:lstStyle/>
          <a:p>
            <a:pPr eaLnBrk="1" hangingPunct="1">
              <a:defRPr/>
            </a:pPr>
            <a:r>
              <a:rPr lang="en-US" sz="2800" b="1" dirty="0" smtClean="0"/>
              <a:t>Guided Practice: </a:t>
            </a:r>
            <a:r>
              <a:rPr lang="en-US" sz="2800" b="1" dirty="0" smtClean="0">
                <a:solidFill>
                  <a:srgbClr val="000090"/>
                </a:solidFill>
              </a:rPr>
              <a:t>Example 4, </a:t>
            </a:r>
            <a:r>
              <a:rPr lang="en-US" sz="2800" b="1" i="1" dirty="0">
                <a:solidFill>
                  <a:srgbClr val="000090"/>
                </a:solidFill>
              </a:rPr>
              <a:t>continued</a:t>
            </a:r>
          </a:p>
          <a:p>
            <a:pPr lvl="1" algn="l">
              <a:lnSpc>
                <a:spcPct val="110000"/>
              </a:lnSpc>
              <a:spcAft>
                <a:spcPts val="0"/>
              </a:spcAft>
            </a:pPr>
            <a:r>
              <a:rPr lang="en-US" b="1" dirty="0">
                <a:solidFill>
                  <a:srgbClr val="000000"/>
                </a:solidFill>
              </a:rPr>
              <a:t>On a TI-Nspire: </a:t>
            </a:r>
            <a:endParaRPr lang="en-US" dirty="0">
              <a:solidFill>
                <a:srgbClr val="000000"/>
              </a:solidFill>
            </a:endParaRPr>
          </a:p>
          <a:p>
            <a:pPr marL="1792224" lvl="2" indent="-1051560" algn="l">
              <a:lnSpc>
                <a:spcPct val="110000"/>
              </a:lnSpc>
              <a:spcAft>
                <a:spcPts val="0"/>
              </a:spcAft>
            </a:pPr>
            <a:r>
              <a:rPr lang="en-US" dirty="0">
                <a:solidFill>
                  <a:srgbClr val="000000"/>
                </a:solidFill>
              </a:rPr>
              <a:t>Step 1: Press the [home] key. </a:t>
            </a:r>
          </a:p>
          <a:p>
            <a:pPr marL="1792224" lvl="2" indent="-1051560" algn="l">
              <a:lnSpc>
                <a:spcPct val="110000"/>
              </a:lnSpc>
              <a:spcAft>
                <a:spcPts val="0"/>
              </a:spcAft>
            </a:pPr>
            <a:r>
              <a:rPr lang="en-US" dirty="0">
                <a:solidFill>
                  <a:srgbClr val="000000"/>
                </a:solidFill>
              </a:rPr>
              <a:t>Step 2: Arrow over to the spreadsheet icon and press [enter].</a:t>
            </a:r>
          </a:p>
          <a:p>
            <a:pPr marL="1792224" lvl="2" indent="-1051560" algn="l">
              <a:spcAft>
                <a:spcPts val="0"/>
              </a:spcAft>
            </a:pPr>
            <a:r>
              <a:rPr lang="en-US" dirty="0" smtClean="0">
                <a:solidFill>
                  <a:srgbClr val="000000"/>
                </a:solidFill>
              </a:rPr>
              <a:t>Step 3: The </a:t>
            </a:r>
            <a:r>
              <a:rPr lang="en-US" dirty="0">
                <a:solidFill>
                  <a:srgbClr val="000000"/>
                </a:solidFill>
              </a:rPr>
              <a:t>cursor will be in the first cell of the first column. Enter each number from the data set, pressing [enter] after each number to navigate down to the next blank </a:t>
            </a:r>
            <a:r>
              <a:rPr lang="en-US" dirty="0" smtClean="0">
                <a:solidFill>
                  <a:srgbClr val="000000"/>
                </a:solidFill>
              </a:rPr>
              <a:t>cell.</a:t>
            </a:r>
            <a:endParaRPr lang="en-US" dirty="0">
              <a:solidFill>
                <a:srgbClr val="000000"/>
              </a:solidFill>
            </a:endParaRPr>
          </a:p>
        </p:txBody>
      </p:sp>
      <p:sp>
        <p:nvSpPr>
          <p:cNvPr id="2" name="Slide Number Placeholder 1"/>
          <p:cNvSpPr>
            <a:spLocks noGrp="1"/>
          </p:cNvSpPr>
          <p:nvPr>
            <p:ph type="sldNum" sz="quarter" idx="11"/>
          </p:nvPr>
        </p:nvSpPr>
        <p:spPr/>
        <p:txBody>
          <a:bodyPr/>
          <a:lstStyle/>
          <a:p>
            <a:pPr>
              <a:defRPr/>
            </a:pPr>
            <a:fld id="{2836CCA9-1D01-9245-AFDA-6E49C04915D4}" type="slidenum">
              <a:rPr lang="en-US" smtClean="0"/>
              <a:pPr>
                <a:defRPr/>
              </a:pPr>
              <a:t>24</a:t>
            </a:fld>
            <a:endParaRPr lang="en-US" dirty="0"/>
          </a:p>
        </p:txBody>
      </p:sp>
      <p:sp>
        <p:nvSpPr>
          <p:cNvPr id="3" name="Footer Placeholder 2"/>
          <p:cNvSpPr>
            <a:spLocks noGrp="1"/>
          </p:cNvSpPr>
          <p:nvPr>
            <p:ph type="ftr" sz="quarter" idx="13"/>
          </p:nvPr>
        </p:nvSpPr>
        <p:spPr/>
        <p:txBody>
          <a:bodyPr/>
          <a:lstStyle/>
          <a:p>
            <a:pPr>
              <a:defRPr/>
            </a:pPr>
            <a:r>
              <a:rPr lang="en-US" dirty="0" smtClean="0"/>
              <a:t>1.1.3: Assessing Normality</a:t>
            </a:r>
            <a:endParaRPr lang="en-US" dirty="0"/>
          </a:p>
        </p:txBody>
      </p:sp>
    </p:spTree>
    <p:extLst>
      <p:ext uri="{BB962C8B-B14F-4D97-AF65-F5344CB8AC3E}">
        <p14:creationId xmlns:p14="http://schemas.microsoft.com/office/powerpoint/2010/main" val="4181143649"/>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ubtitle 1"/>
          <p:cNvSpPr>
            <a:spLocks noGrp="1"/>
          </p:cNvSpPr>
          <p:nvPr>
            <p:ph type="subTitle" idx="1"/>
          </p:nvPr>
        </p:nvSpPr>
        <p:spPr>
          <a:xfrm>
            <a:off x="641350" y="641350"/>
            <a:ext cx="7977220" cy="5285104"/>
          </a:xfrm>
        </p:spPr>
        <p:txBody>
          <a:bodyPr>
            <a:normAutofit/>
          </a:bodyPr>
          <a:lstStyle/>
          <a:p>
            <a:pPr eaLnBrk="1" hangingPunct="1">
              <a:defRPr/>
            </a:pPr>
            <a:r>
              <a:rPr lang="en-US" sz="2800" b="1" dirty="0" smtClean="0"/>
              <a:t>Guided Practice: </a:t>
            </a:r>
            <a:r>
              <a:rPr lang="en-US" sz="2800" b="1" dirty="0" smtClean="0">
                <a:solidFill>
                  <a:srgbClr val="000090"/>
                </a:solidFill>
              </a:rPr>
              <a:t>Example 4, </a:t>
            </a:r>
            <a:r>
              <a:rPr lang="en-US" sz="2800" b="1" i="1" dirty="0">
                <a:solidFill>
                  <a:srgbClr val="000090"/>
                </a:solidFill>
              </a:rPr>
              <a:t>continued</a:t>
            </a:r>
          </a:p>
          <a:p>
            <a:pPr marL="1792224" lvl="2" indent="-1014984" algn="l">
              <a:spcAft>
                <a:spcPts val="0"/>
              </a:spcAft>
            </a:pPr>
            <a:r>
              <a:rPr lang="en-US" spc="-40" dirty="0">
                <a:solidFill>
                  <a:srgbClr val="000000"/>
                </a:solidFill>
              </a:rPr>
              <a:t>Step 4: Arrow up to the topmost cell of the column, labeled “A.” Name the column “exp1” using the letters and numbers on your </a:t>
            </a:r>
            <a:r>
              <a:rPr lang="en-US" spc="-40" dirty="0" smtClean="0">
                <a:solidFill>
                  <a:srgbClr val="000000"/>
                </a:solidFill>
              </a:rPr>
              <a:t>keypad. </a:t>
            </a:r>
            <a:r>
              <a:rPr lang="en-US" spc="-40" dirty="0">
                <a:solidFill>
                  <a:srgbClr val="000000"/>
                </a:solidFill>
              </a:rPr>
              <a:t>Press [enter].</a:t>
            </a:r>
          </a:p>
          <a:p>
            <a:pPr marL="1792224" lvl="2" indent="-1051560" algn="l">
              <a:spcAft>
                <a:spcPts val="0"/>
              </a:spcAft>
            </a:pPr>
            <a:r>
              <a:rPr lang="en-US" dirty="0">
                <a:solidFill>
                  <a:srgbClr val="000000"/>
                </a:solidFill>
              </a:rPr>
              <a:t>Step 5: Press the [home] key. Arrow over to the data and statistics icon and press [enter].</a:t>
            </a:r>
          </a:p>
          <a:p>
            <a:pPr marL="1792224" lvl="2" indent="-1051560" algn="l">
              <a:spcAft>
                <a:spcPts val="1200"/>
              </a:spcAft>
            </a:pPr>
            <a:r>
              <a:rPr lang="en-US" dirty="0" smtClean="0">
                <a:solidFill>
                  <a:srgbClr val="000000"/>
                </a:solidFill>
              </a:rPr>
              <a:t>Step </a:t>
            </a:r>
            <a:r>
              <a:rPr lang="en-US" dirty="0">
                <a:solidFill>
                  <a:srgbClr val="000000"/>
                </a:solidFill>
              </a:rPr>
              <a:t>6: Press the [menu] key. Arrow down to 2: Plot Properties, then arrow right to bring up the sub-menu. Arrow down to 4: Add X Variable, if it isn’t already highlighted. Press [enter]. </a:t>
            </a:r>
          </a:p>
        </p:txBody>
      </p:sp>
      <p:sp>
        <p:nvSpPr>
          <p:cNvPr id="2" name="Slide Number Placeholder 1"/>
          <p:cNvSpPr>
            <a:spLocks noGrp="1"/>
          </p:cNvSpPr>
          <p:nvPr>
            <p:ph type="sldNum" sz="quarter" idx="11"/>
          </p:nvPr>
        </p:nvSpPr>
        <p:spPr/>
        <p:txBody>
          <a:bodyPr/>
          <a:lstStyle/>
          <a:p>
            <a:pPr>
              <a:defRPr/>
            </a:pPr>
            <a:fld id="{2836CCA9-1D01-9245-AFDA-6E49C04915D4}" type="slidenum">
              <a:rPr lang="en-US" smtClean="0"/>
              <a:pPr>
                <a:defRPr/>
              </a:pPr>
              <a:t>25</a:t>
            </a:fld>
            <a:endParaRPr lang="en-US" dirty="0"/>
          </a:p>
        </p:txBody>
      </p:sp>
      <p:sp>
        <p:nvSpPr>
          <p:cNvPr id="3" name="Footer Placeholder 2"/>
          <p:cNvSpPr>
            <a:spLocks noGrp="1"/>
          </p:cNvSpPr>
          <p:nvPr>
            <p:ph type="ftr" sz="quarter" idx="13"/>
          </p:nvPr>
        </p:nvSpPr>
        <p:spPr/>
        <p:txBody>
          <a:bodyPr/>
          <a:lstStyle/>
          <a:p>
            <a:pPr>
              <a:defRPr/>
            </a:pPr>
            <a:r>
              <a:rPr lang="en-US" dirty="0" smtClean="0"/>
              <a:t>1.1.3: Assessing Normality</a:t>
            </a:r>
            <a:endParaRPr lang="en-US" dirty="0"/>
          </a:p>
        </p:txBody>
      </p:sp>
    </p:spTree>
    <p:extLst>
      <p:ext uri="{BB962C8B-B14F-4D97-AF65-F5344CB8AC3E}">
        <p14:creationId xmlns:p14="http://schemas.microsoft.com/office/powerpoint/2010/main" val="1803869086"/>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ubtitle 1"/>
          <p:cNvSpPr>
            <a:spLocks noGrp="1"/>
          </p:cNvSpPr>
          <p:nvPr>
            <p:ph type="subTitle" idx="1"/>
          </p:nvPr>
        </p:nvSpPr>
        <p:spPr>
          <a:xfrm>
            <a:off x="641350" y="641350"/>
            <a:ext cx="7977220" cy="5285104"/>
          </a:xfrm>
        </p:spPr>
        <p:txBody>
          <a:bodyPr>
            <a:normAutofit/>
          </a:bodyPr>
          <a:lstStyle/>
          <a:p>
            <a:pPr eaLnBrk="1" hangingPunct="1">
              <a:defRPr/>
            </a:pPr>
            <a:r>
              <a:rPr lang="en-US" sz="2800" b="1" dirty="0" smtClean="0"/>
              <a:t>Guided Practice: </a:t>
            </a:r>
            <a:r>
              <a:rPr lang="en-US" sz="2800" b="1" dirty="0" smtClean="0">
                <a:solidFill>
                  <a:srgbClr val="000090"/>
                </a:solidFill>
              </a:rPr>
              <a:t>Example 4, </a:t>
            </a:r>
            <a:r>
              <a:rPr lang="en-US" sz="2800" b="1" i="1" dirty="0">
                <a:solidFill>
                  <a:srgbClr val="000090"/>
                </a:solidFill>
              </a:rPr>
              <a:t>continued</a:t>
            </a:r>
          </a:p>
          <a:p>
            <a:pPr marL="1792224" lvl="2" indent="-1051560" algn="l">
              <a:spcAft>
                <a:spcPts val="1200"/>
              </a:spcAft>
            </a:pPr>
            <a:r>
              <a:rPr lang="en-US" dirty="0">
                <a:solidFill>
                  <a:srgbClr val="000000"/>
                </a:solidFill>
              </a:rPr>
              <a:t>Step 7: Arrow down to {…}exp1 if it isn’t already highlighted. Press [enter]. This will graph the data values along an </a:t>
            </a:r>
            <a:r>
              <a:rPr lang="en-US" i="1" dirty="0">
                <a:solidFill>
                  <a:srgbClr val="000000"/>
                </a:solidFill>
              </a:rPr>
              <a:t>x</a:t>
            </a:r>
            <a:r>
              <a:rPr lang="en-US" dirty="0">
                <a:solidFill>
                  <a:srgbClr val="000000"/>
                </a:solidFill>
              </a:rPr>
              <a:t>-axis. </a:t>
            </a:r>
          </a:p>
          <a:p>
            <a:pPr marL="1792224" lvl="2" indent="-1051560" algn="l"/>
            <a:r>
              <a:rPr lang="en-US" dirty="0">
                <a:solidFill>
                  <a:srgbClr val="000000"/>
                </a:solidFill>
              </a:rPr>
              <a:t>Step 8: Press [menu]. The first option, 1: Plot Type, will be highlighted. Arrow right to bring up the next sub-menu. Arrow down to </a:t>
            </a:r>
            <a:br>
              <a:rPr lang="en-US" dirty="0">
                <a:solidFill>
                  <a:srgbClr val="000000"/>
                </a:solidFill>
              </a:rPr>
            </a:br>
            <a:r>
              <a:rPr lang="en-US" dirty="0">
                <a:solidFill>
                  <a:srgbClr val="000000"/>
                </a:solidFill>
              </a:rPr>
              <a:t>4: Normal Probability Plot. Press [enter].</a:t>
            </a:r>
          </a:p>
        </p:txBody>
      </p:sp>
      <p:sp>
        <p:nvSpPr>
          <p:cNvPr id="2" name="Slide Number Placeholder 1"/>
          <p:cNvSpPr>
            <a:spLocks noGrp="1"/>
          </p:cNvSpPr>
          <p:nvPr>
            <p:ph type="sldNum" sz="quarter" idx="11"/>
          </p:nvPr>
        </p:nvSpPr>
        <p:spPr/>
        <p:txBody>
          <a:bodyPr/>
          <a:lstStyle/>
          <a:p>
            <a:pPr>
              <a:defRPr/>
            </a:pPr>
            <a:fld id="{2836CCA9-1D01-9245-AFDA-6E49C04915D4}" type="slidenum">
              <a:rPr lang="en-US" smtClean="0"/>
              <a:pPr>
                <a:defRPr/>
              </a:pPr>
              <a:t>26</a:t>
            </a:fld>
            <a:endParaRPr lang="en-US" dirty="0"/>
          </a:p>
        </p:txBody>
      </p:sp>
      <p:sp>
        <p:nvSpPr>
          <p:cNvPr id="3" name="Footer Placeholder 2"/>
          <p:cNvSpPr>
            <a:spLocks noGrp="1"/>
          </p:cNvSpPr>
          <p:nvPr>
            <p:ph type="ftr" sz="quarter" idx="13"/>
          </p:nvPr>
        </p:nvSpPr>
        <p:spPr/>
        <p:txBody>
          <a:bodyPr/>
          <a:lstStyle/>
          <a:p>
            <a:pPr>
              <a:defRPr/>
            </a:pPr>
            <a:r>
              <a:rPr lang="en-US" dirty="0" smtClean="0"/>
              <a:t>1.1.3: Assessing Normality</a:t>
            </a:r>
            <a:endParaRPr lang="en-US" dirty="0"/>
          </a:p>
        </p:txBody>
      </p:sp>
    </p:spTree>
    <p:extLst>
      <p:ext uri="{BB962C8B-B14F-4D97-AF65-F5344CB8AC3E}">
        <p14:creationId xmlns:p14="http://schemas.microsoft.com/office/powerpoint/2010/main" val="2138491787"/>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ubtitle 1"/>
          <p:cNvSpPr>
            <a:spLocks noGrp="1"/>
          </p:cNvSpPr>
          <p:nvPr>
            <p:ph type="subTitle" idx="1"/>
          </p:nvPr>
        </p:nvSpPr>
        <p:spPr>
          <a:xfrm>
            <a:off x="641350" y="641350"/>
            <a:ext cx="7977220" cy="5285104"/>
          </a:xfrm>
        </p:spPr>
        <p:txBody>
          <a:bodyPr>
            <a:normAutofit/>
          </a:bodyPr>
          <a:lstStyle/>
          <a:p>
            <a:pPr eaLnBrk="1" hangingPunct="1">
              <a:defRPr/>
            </a:pPr>
            <a:r>
              <a:rPr lang="en-US" sz="2800" b="1" dirty="0" smtClean="0"/>
              <a:t>Guided Practice: </a:t>
            </a:r>
            <a:r>
              <a:rPr lang="en-US" sz="2800" b="1" dirty="0" smtClean="0">
                <a:solidFill>
                  <a:srgbClr val="000090"/>
                </a:solidFill>
              </a:rPr>
              <a:t>Example 4, </a:t>
            </a:r>
            <a:r>
              <a:rPr lang="en-US" sz="2800" b="1" i="1" dirty="0">
                <a:solidFill>
                  <a:srgbClr val="000090"/>
                </a:solidFill>
              </a:rPr>
              <a:t>continued</a:t>
            </a:r>
          </a:p>
          <a:p>
            <a:pPr lvl="1" algn="l"/>
            <a:r>
              <a:rPr lang="en-US" dirty="0">
                <a:solidFill>
                  <a:srgbClr val="000000"/>
                </a:solidFill>
              </a:rPr>
              <a:t>Your graph should show the general shape of the plot as follows</a:t>
            </a:r>
            <a:r>
              <a:rPr lang="en-US" dirty="0" smtClean="0">
                <a:solidFill>
                  <a:srgbClr val="000000"/>
                </a:solidFill>
              </a:rPr>
              <a:t>.</a:t>
            </a:r>
            <a:endParaRPr lang="en-US" dirty="0">
              <a:solidFill>
                <a:srgbClr val="000000"/>
              </a:solidFill>
            </a:endParaRPr>
          </a:p>
        </p:txBody>
      </p:sp>
      <p:sp>
        <p:nvSpPr>
          <p:cNvPr id="2" name="Slide Number Placeholder 1"/>
          <p:cNvSpPr>
            <a:spLocks noGrp="1"/>
          </p:cNvSpPr>
          <p:nvPr>
            <p:ph type="sldNum" sz="quarter" idx="11"/>
          </p:nvPr>
        </p:nvSpPr>
        <p:spPr/>
        <p:txBody>
          <a:bodyPr/>
          <a:lstStyle/>
          <a:p>
            <a:pPr>
              <a:defRPr/>
            </a:pPr>
            <a:fld id="{2836CCA9-1D01-9245-AFDA-6E49C04915D4}" type="slidenum">
              <a:rPr lang="en-US" smtClean="0"/>
              <a:pPr>
                <a:defRPr/>
              </a:pPr>
              <a:t>27</a:t>
            </a:fld>
            <a:endParaRPr lang="en-US" dirty="0"/>
          </a:p>
        </p:txBody>
      </p:sp>
      <p:sp>
        <p:nvSpPr>
          <p:cNvPr id="3" name="Footer Placeholder 2"/>
          <p:cNvSpPr>
            <a:spLocks noGrp="1"/>
          </p:cNvSpPr>
          <p:nvPr>
            <p:ph type="ftr" sz="quarter" idx="13"/>
          </p:nvPr>
        </p:nvSpPr>
        <p:spPr/>
        <p:txBody>
          <a:bodyPr/>
          <a:lstStyle/>
          <a:p>
            <a:pPr>
              <a:defRPr/>
            </a:pPr>
            <a:r>
              <a:rPr lang="en-US" dirty="0" smtClean="0"/>
              <a:t>1.1.3: Assessing Normality</a:t>
            </a:r>
            <a:endParaRPr lang="en-US" dirty="0"/>
          </a:p>
        </p:txBody>
      </p:sp>
      <p:pic>
        <p:nvPicPr>
          <p:cNvPr id="4" name="Picture 3" descr="6 points.pdf"/>
          <p:cNvPicPr>
            <a:picLocks noChangeAspect="1"/>
          </p:cNvPicPr>
          <p:nvPr/>
        </p:nvPicPr>
        <p:blipFill rotWithShape="1">
          <a:blip r:embed="rId2">
            <a:extLst>
              <a:ext uri="{28A0092B-C50C-407E-A947-70E740481C1C}">
                <a14:useLocalDpi xmlns:a14="http://schemas.microsoft.com/office/drawing/2010/main" val="0"/>
              </a:ext>
            </a:extLst>
          </a:blip>
          <a:srcRect l="10445" t="18231" r="16726" b="46887"/>
          <a:stretch/>
        </p:blipFill>
        <p:spPr>
          <a:xfrm>
            <a:off x="1465970" y="1850088"/>
            <a:ext cx="6212061" cy="3850499"/>
          </a:xfrm>
          <a:prstGeom prst="rect">
            <a:avLst/>
          </a:prstGeom>
          <a:noFill/>
        </p:spPr>
      </p:pic>
    </p:spTree>
    <p:extLst>
      <p:ext uri="{BB962C8B-B14F-4D97-AF65-F5344CB8AC3E}">
        <p14:creationId xmlns:p14="http://schemas.microsoft.com/office/powerpoint/2010/main" val="2240298113"/>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ubtitle 1"/>
          <p:cNvSpPr>
            <a:spLocks noGrp="1"/>
          </p:cNvSpPr>
          <p:nvPr>
            <p:ph type="subTitle" idx="1"/>
          </p:nvPr>
        </p:nvSpPr>
        <p:spPr>
          <a:xfrm>
            <a:off x="641350" y="641350"/>
            <a:ext cx="7977220" cy="4997450"/>
          </a:xfrm>
        </p:spPr>
        <p:txBody>
          <a:bodyPr>
            <a:normAutofit/>
          </a:bodyPr>
          <a:lstStyle/>
          <a:p>
            <a:pPr eaLnBrk="1" hangingPunct="1">
              <a:defRPr/>
            </a:pPr>
            <a:r>
              <a:rPr lang="en-US" sz="2800" b="1" dirty="0" smtClean="0"/>
              <a:t>Guided Practice: </a:t>
            </a:r>
            <a:r>
              <a:rPr lang="en-US" sz="2800" b="1" dirty="0" smtClean="0">
                <a:solidFill>
                  <a:srgbClr val="000090"/>
                </a:solidFill>
              </a:rPr>
              <a:t>Example 4, </a:t>
            </a:r>
            <a:r>
              <a:rPr lang="en-US" sz="2800" b="1" i="1" dirty="0">
                <a:solidFill>
                  <a:srgbClr val="000090"/>
                </a:solidFill>
              </a:rPr>
              <a:t>continued</a:t>
            </a:r>
          </a:p>
          <a:p>
            <a:pPr marL="514350" indent="-557784">
              <a:buFont typeface="+mj-lt"/>
              <a:buAutoNum type="arabicPeriod" startAt="2"/>
            </a:pPr>
            <a:r>
              <a:rPr lang="en-US" sz="2800" b="1" dirty="0" smtClean="0">
                <a:solidFill>
                  <a:srgbClr val="660066"/>
                </a:solidFill>
              </a:rPr>
              <a:t>Analyze </a:t>
            </a:r>
            <a:r>
              <a:rPr lang="en-US" sz="2800" b="1" dirty="0">
                <a:solidFill>
                  <a:srgbClr val="660066"/>
                </a:solidFill>
              </a:rPr>
              <a:t>the graph to determine whether it follows a normal distribution</a:t>
            </a:r>
            <a:r>
              <a:rPr lang="en-US" sz="2800" b="1" dirty="0" smtClean="0">
                <a:solidFill>
                  <a:srgbClr val="660066"/>
                </a:solidFill>
              </a:rPr>
              <a:t>.	</a:t>
            </a:r>
          </a:p>
          <a:p>
            <a:pPr marL="512064" lvl="1" algn="l"/>
            <a:r>
              <a:rPr lang="en-US" dirty="0">
                <a:solidFill>
                  <a:schemeClr val="tx1"/>
                </a:solidFill>
              </a:rPr>
              <a:t>Do the points lie close to a straight line? If the data lies close to the line, is roughly linear, and does not deviate from the line of best fit with any systematic pattern, then the data can be assumed to be normally distributed. If any of these criteria are not met, then normality cannot be assumed</a:t>
            </a:r>
            <a:r>
              <a:rPr lang="en-US" dirty="0" smtClean="0">
                <a:solidFill>
                  <a:schemeClr val="tx1"/>
                </a:solidFill>
              </a:rPr>
              <a:t>.</a:t>
            </a:r>
            <a:endParaRPr lang="en-US" dirty="0">
              <a:solidFill>
                <a:schemeClr val="tx1"/>
              </a:solidFill>
            </a:endParaRPr>
          </a:p>
        </p:txBody>
      </p:sp>
      <p:sp>
        <p:nvSpPr>
          <p:cNvPr id="2" name="Slide Number Placeholder 1"/>
          <p:cNvSpPr>
            <a:spLocks noGrp="1"/>
          </p:cNvSpPr>
          <p:nvPr>
            <p:ph type="sldNum" sz="quarter" idx="11"/>
          </p:nvPr>
        </p:nvSpPr>
        <p:spPr/>
        <p:txBody>
          <a:bodyPr/>
          <a:lstStyle/>
          <a:p>
            <a:pPr>
              <a:defRPr/>
            </a:pPr>
            <a:fld id="{2836CCA9-1D01-9245-AFDA-6E49C04915D4}" type="slidenum">
              <a:rPr lang="en-US" smtClean="0"/>
              <a:pPr>
                <a:defRPr/>
              </a:pPr>
              <a:t>28</a:t>
            </a:fld>
            <a:endParaRPr lang="en-US" dirty="0"/>
          </a:p>
        </p:txBody>
      </p:sp>
      <p:sp>
        <p:nvSpPr>
          <p:cNvPr id="3" name="Footer Placeholder 2"/>
          <p:cNvSpPr>
            <a:spLocks noGrp="1"/>
          </p:cNvSpPr>
          <p:nvPr>
            <p:ph type="ftr" sz="quarter" idx="13"/>
          </p:nvPr>
        </p:nvSpPr>
        <p:spPr/>
        <p:txBody>
          <a:bodyPr/>
          <a:lstStyle/>
          <a:p>
            <a:pPr>
              <a:defRPr/>
            </a:pPr>
            <a:r>
              <a:rPr lang="en-US" dirty="0" smtClean="0"/>
              <a:t>1.1.3: Assessing Normality</a:t>
            </a:r>
            <a:endParaRPr lang="en-US" dirty="0"/>
          </a:p>
        </p:txBody>
      </p:sp>
    </p:spTree>
    <p:extLst>
      <p:ext uri="{BB962C8B-B14F-4D97-AF65-F5344CB8AC3E}">
        <p14:creationId xmlns:p14="http://schemas.microsoft.com/office/powerpoint/2010/main" val="1981980221"/>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ubtitle 1"/>
          <p:cNvSpPr>
            <a:spLocks noGrp="1"/>
          </p:cNvSpPr>
          <p:nvPr>
            <p:ph type="subTitle" idx="1"/>
          </p:nvPr>
        </p:nvSpPr>
        <p:spPr>
          <a:xfrm>
            <a:off x="641350" y="641350"/>
            <a:ext cx="7977220" cy="4997450"/>
          </a:xfrm>
        </p:spPr>
        <p:txBody>
          <a:bodyPr>
            <a:normAutofit/>
          </a:bodyPr>
          <a:lstStyle/>
          <a:p>
            <a:pPr eaLnBrk="1" hangingPunct="1">
              <a:defRPr/>
            </a:pPr>
            <a:r>
              <a:rPr lang="en-US" sz="2800" b="1" dirty="0" smtClean="0"/>
              <a:t>Guided Practice: </a:t>
            </a:r>
            <a:r>
              <a:rPr lang="en-US" sz="2800" b="1" dirty="0" smtClean="0">
                <a:solidFill>
                  <a:srgbClr val="000090"/>
                </a:solidFill>
              </a:rPr>
              <a:t>Example 4, </a:t>
            </a:r>
            <a:r>
              <a:rPr lang="en-US" sz="2800" b="1" i="1" dirty="0">
                <a:solidFill>
                  <a:srgbClr val="000090"/>
                </a:solidFill>
              </a:rPr>
              <a:t>continued</a:t>
            </a:r>
          </a:p>
          <a:p>
            <a:pPr lvl="1" algn="l"/>
            <a:r>
              <a:rPr lang="en-US" dirty="0" smtClean="0">
                <a:solidFill>
                  <a:srgbClr val="000000"/>
                </a:solidFill>
              </a:rPr>
              <a:t>The </a:t>
            </a:r>
            <a:r>
              <a:rPr lang="en-US" dirty="0">
                <a:solidFill>
                  <a:srgbClr val="000000"/>
                </a:solidFill>
              </a:rPr>
              <a:t>data does not lie close to the line; the data is not roughly linear. The data seems to curve about the line, which suggests a pattern. Therefore, normality cannot be assumed. The normal distribution is not an appropriate model for this data set. </a:t>
            </a:r>
            <a:r>
              <a:rPr lang="en-US" dirty="0"/>
              <a:t>	</a:t>
            </a:r>
          </a:p>
          <a:p>
            <a:pPr marL="512064"/>
            <a:endParaRPr lang="en-US" dirty="0"/>
          </a:p>
        </p:txBody>
      </p:sp>
      <p:sp>
        <p:nvSpPr>
          <p:cNvPr id="2" name="Slide Number Placeholder 1"/>
          <p:cNvSpPr>
            <a:spLocks noGrp="1"/>
          </p:cNvSpPr>
          <p:nvPr>
            <p:ph type="sldNum" sz="quarter" idx="11"/>
          </p:nvPr>
        </p:nvSpPr>
        <p:spPr/>
        <p:txBody>
          <a:bodyPr/>
          <a:lstStyle/>
          <a:p>
            <a:pPr>
              <a:defRPr/>
            </a:pPr>
            <a:fld id="{2836CCA9-1D01-9245-AFDA-6E49C04915D4}" type="slidenum">
              <a:rPr lang="en-US" smtClean="0"/>
              <a:pPr>
                <a:defRPr/>
              </a:pPr>
              <a:t>29</a:t>
            </a:fld>
            <a:endParaRPr lang="en-US" dirty="0"/>
          </a:p>
        </p:txBody>
      </p:sp>
      <p:sp>
        <p:nvSpPr>
          <p:cNvPr id="3" name="Footer Placeholder 2"/>
          <p:cNvSpPr>
            <a:spLocks noGrp="1"/>
          </p:cNvSpPr>
          <p:nvPr>
            <p:ph type="ftr" sz="quarter" idx="13"/>
          </p:nvPr>
        </p:nvSpPr>
        <p:spPr/>
        <p:txBody>
          <a:bodyPr/>
          <a:lstStyle/>
          <a:p>
            <a:pPr>
              <a:defRPr/>
            </a:pPr>
            <a:r>
              <a:rPr lang="en-US" dirty="0" smtClean="0"/>
              <a:t>1.1.3: Assessing Normality</a:t>
            </a:r>
            <a:endParaRPr lang="en-US" dirty="0"/>
          </a:p>
        </p:txBody>
      </p:sp>
      <p:sp>
        <p:nvSpPr>
          <p:cNvPr id="5" name="TextBox 4"/>
          <p:cNvSpPr txBox="1">
            <a:spLocks noChangeArrowheads="1"/>
          </p:cNvSpPr>
          <p:nvPr/>
        </p:nvSpPr>
        <p:spPr bwMode="auto">
          <a:xfrm>
            <a:off x="6881813" y="3973513"/>
            <a:ext cx="1614487" cy="156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r" eaLnBrk="1" hangingPunct="1"/>
            <a:r>
              <a:rPr lang="en-US" sz="9600" dirty="0">
                <a:solidFill>
                  <a:srgbClr val="000090"/>
                </a:solidFill>
                <a:latin typeface="Arial"/>
                <a:ea typeface="Arial"/>
                <a:cs typeface="Arial"/>
                <a:sym typeface="Zapf Dingbats" charset="0"/>
              </a:rPr>
              <a:t>✔</a:t>
            </a:r>
            <a:endParaRPr lang="en-US" sz="9600" dirty="0">
              <a:solidFill>
                <a:srgbClr val="000090"/>
              </a:solidFill>
              <a:latin typeface="Arial"/>
              <a:ea typeface="Arial"/>
              <a:cs typeface="Arial"/>
            </a:endParaRPr>
          </a:p>
        </p:txBody>
      </p:sp>
    </p:spTree>
    <p:extLst>
      <p:ext uri="{BB962C8B-B14F-4D97-AF65-F5344CB8AC3E}">
        <p14:creationId xmlns:p14="http://schemas.microsoft.com/office/powerpoint/2010/main" val="4163582790"/>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40600" y="565855"/>
            <a:ext cx="7855776" cy="5477807"/>
          </a:xfrm>
        </p:spPr>
        <p:txBody>
          <a:bodyPr rtlCol="0"/>
          <a:lstStyle/>
          <a:p>
            <a:pPr>
              <a:spcAft>
                <a:spcPts val="0"/>
              </a:spcAft>
            </a:pPr>
            <a:r>
              <a:rPr lang="en-US" sz="2800" b="1" dirty="0" smtClean="0">
                <a:solidFill>
                  <a:schemeClr val="tx1"/>
                </a:solidFill>
              </a:rPr>
              <a:t>Introduction, </a:t>
            </a:r>
            <a:r>
              <a:rPr lang="en-US" sz="2800" b="1" i="1" dirty="0" smtClean="0">
                <a:solidFill>
                  <a:schemeClr val="tx1"/>
                </a:solidFill>
              </a:rPr>
              <a:t>continued</a:t>
            </a:r>
          </a:p>
          <a:p>
            <a:r>
              <a:rPr lang="en-US" dirty="0" smtClean="0"/>
              <a:t>With </a:t>
            </a:r>
            <a:r>
              <a:rPr lang="en-US" dirty="0"/>
              <a:t>advances in technology, it is now more efficient to calculate probabilities based on normal distributions. With our new understanding of a few important concepts, we will be ready to conduct research that was formerly reserved for a small percentage of people in society. </a:t>
            </a:r>
          </a:p>
        </p:txBody>
      </p:sp>
      <p:sp>
        <p:nvSpPr>
          <p:cNvPr id="2" name="Slide Number Placeholder 1"/>
          <p:cNvSpPr>
            <a:spLocks noGrp="1"/>
          </p:cNvSpPr>
          <p:nvPr>
            <p:ph type="sldNum" sz="quarter" idx="11"/>
          </p:nvPr>
        </p:nvSpPr>
        <p:spPr/>
        <p:txBody>
          <a:bodyPr/>
          <a:lstStyle/>
          <a:p>
            <a:pPr>
              <a:defRPr/>
            </a:pPr>
            <a:fld id="{8E0A64BF-F1FF-FE46-8566-4B9C9A787A73}" type="slidenum">
              <a:rPr lang="en-US" smtClean="0"/>
              <a:pPr>
                <a:defRPr/>
              </a:pPr>
              <a:t>3</a:t>
            </a:fld>
            <a:endParaRPr lang="en-US" dirty="0"/>
          </a:p>
        </p:txBody>
      </p:sp>
      <p:sp>
        <p:nvSpPr>
          <p:cNvPr id="4" name="Footer Placeholder 3"/>
          <p:cNvSpPr>
            <a:spLocks noGrp="1"/>
          </p:cNvSpPr>
          <p:nvPr>
            <p:ph type="ftr" sz="quarter" idx="13"/>
          </p:nvPr>
        </p:nvSpPr>
        <p:spPr>
          <a:xfrm>
            <a:off x="976003" y="6246670"/>
            <a:ext cx="5996807" cy="264965"/>
          </a:xfrm>
        </p:spPr>
        <p:txBody>
          <a:bodyPr/>
          <a:lstStyle/>
          <a:p>
            <a:pPr>
              <a:defRPr/>
            </a:pPr>
            <a:r>
              <a:rPr lang="en-US" dirty="0" smtClean="0"/>
              <a:t>1.1.3: Assessing Normality</a:t>
            </a:r>
            <a:endParaRPr lang="en-US" dirty="0"/>
          </a:p>
        </p:txBody>
      </p:sp>
    </p:spTree>
    <p:extLst>
      <p:ext uri="{BB962C8B-B14F-4D97-AF65-F5344CB8AC3E}">
        <p14:creationId xmlns:p14="http://schemas.microsoft.com/office/powerpoint/2010/main" val="284746916"/>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a:bodyPr>
          <a:lstStyle/>
          <a:p>
            <a:r>
              <a:rPr lang="en-US" sz="2800" b="1" dirty="0"/>
              <a:t>Guided Practice: </a:t>
            </a:r>
            <a:r>
              <a:rPr lang="en-US" sz="2800" b="1" dirty="0" smtClean="0">
                <a:solidFill>
                  <a:srgbClr val="000090"/>
                </a:solidFill>
              </a:rPr>
              <a:t>Example 4, </a:t>
            </a:r>
            <a:r>
              <a:rPr lang="en-US" sz="2800" b="1" i="1" dirty="0" smtClean="0">
                <a:solidFill>
                  <a:srgbClr val="000090"/>
                </a:solidFill>
              </a:rPr>
              <a:t>continued</a:t>
            </a:r>
          </a:p>
        </p:txBody>
      </p:sp>
      <p:sp>
        <p:nvSpPr>
          <p:cNvPr id="3" name="Slide Number Placeholder 2"/>
          <p:cNvSpPr>
            <a:spLocks noGrp="1"/>
          </p:cNvSpPr>
          <p:nvPr>
            <p:ph type="sldNum" sz="quarter" idx="11"/>
          </p:nvPr>
        </p:nvSpPr>
        <p:spPr/>
        <p:txBody>
          <a:bodyPr/>
          <a:lstStyle/>
          <a:p>
            <a:pPr>
              <a:defRPr/>
            </a:pPr>
            <a:fld id="{AA28DBB7-6366-7443-A6B3-31C63E357D05}" type="slidenum">
              <a:rPr lang="en-US" smtClean="0"/>
              <a:pPr>
                <a:defRPr/>
              </a:pPr>
              <a:t>30</a:t>
            </a:fld>
            <a:endParaRPr lang="en-US" dirty="0"/>
          </a:p>
        </p:txBody>
      </p:sp>
      <p:sp>
        <p:nvSpPr>
          <p:cNvPr id="4" name="Footer Placeholder 3"/>
          <p:cNvSpPr>
            <a:spLocks noGrp="1"/>
          </p:cNvSpPr>
          <p:nvPr>
            <p:ph type="ftr" sz="quarter" idx="13"/>
          </p:nvPr>
        </p:nvSpPr>
        <p:spPr/>
        <p:txBody>
          <a:bodyPr/>
          <a:lstStyle/>
          <a:p>
            <a:pPr>
              <a:defRPr/>
            </a:pPr>
            <a:r>
              <a:rPr lang="en-US" dirty="0" smtClean="0"/>
              <a:t>1.1.3: Assessing Normality</a:t>
            </a:r>
            <a:endParaRPr lang="en-US" dirty="0"/>
          </a:p>
        </p:txBody>
      </p:sp>
      <p:pic>
        <p:nvPicPr>
          <p:cNvPr id="7" name="Picture 4" descr="play-button-lg.png">
            <a:hlinkClick r:id="rId3"/>
          </p:cNvPr>
          <p:cNvPicPr>
            <a:picLocks noChangeAspect="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238500" y="2095500"/>
            <a:ext cx="2654300" cy="265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33027818"/>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rtlCol="0">
            <a:noAutofit/>
          </a:bodyPr>
          <a:lstStyle/>
          <a:p>
            <a:pPr eaLnBrk="1" fontAlgn="auto" hangingPunct="1">
              <a:spcAft>
                <a:spcPts val="0"/>
              </a:spcAft>
              <a:buFont typeface="Arial"/>
              <a:buNone/>
              <a:defRPr/>
            </a:pPr>
            <a:r>
              <a:rPr lang="en-US" sz="2800" b="1" dirty="0" smtClean="0">
                <a:ea typeface="+mn-ea"/>
              </a:rPr>
              <a:t>Key Concepts</a:t>
            </a:r>
            <a:endParaRPr lang="en-US" sz="2000" b="1" dirty="0" smtClean="0">
              <a:ea typeface="+mn-ea"/>
            </a:endParaRPr>
          </a:p>
          <a:p>
            <a:pPr marL="342900" indent="-342900">
              <a:buFont typeface="Arial"/>
              <a:buChar char="•"/>
            </a:pPr>
            <a:r>
              <a:rPr lang="en-US" dirty="0" smtClean="0"/>
              <a:t>Although </a:t>
            </a:r>
            <a:r>
              <a:rPr lang="en-US" dirty="0"/>
              <a:t>the normal distribution has a wide range of useful applications, it is crucial to assess a distribution for normality before using the probabilities associated with normal distributions</a:t>
            </a:r>
            <a:r>
              <a:rPr lang="en-US" dirty="0" smtClean="0"/>
              <a:t>.</a:t>
            </a:r>
            <a:endParaRPr lang="en-US" dirty="0"/>
          </a:p>
          <a:p>
            <a:pPr marL="342900" indent="-342900">
              <a:buFont typeface="Arial"/>
              <a:buChar char="•"/>
            </a:pPr>
            <a:r>
              <a:rPr lang="en-US" dirty="0"/>
              <a:t>Assessing a distribution for normality requires evaluating the distribution’s four key components: a sample or population size, a sketch of the overall shape of the distribution, a measure of average (or central tendency), and a measure of variation. </a:t>
            </a:r>
          </a:p>
          <a:p>
            <a:pPr marL="342900" indent="-342900">
              <a:buFont typeface="Arial"/>
              <a:buChar char="•"/>
            </a:pPr>
            <a:r>
              <a:rPr lang="en-US" dirty="0" smtClean="0"/>
              <a:t>It is difficult to assess normality in a distribution without a proper sample size. When possible, a sample with more than 30 items should be used. </a:t>
            </a:r>
            <a:endParaRPr lang="en-US" dirty="0"/>
          </a:p>
        </p:txBody>
      </p:sp>
      <p:sp>
        <p:nvSpPr>
          <p:cNvPr id="3" name="Slide Number Placeholder 2"/>
          <p:cNvSpPr>
            <a:spLocks noGrp="1"/>
          </p:cNvSpPr>
          <p:nvPr>
            <p:ph type="sldNum" sz="quarter" idx="11"/>
          </p:nvPr>
        </p:nvSpPr>
        <p:spPr/>
        <p:txBody>
          <a:bodyPr/>
          <a:lstStyle/>
          <a:p>
            <a:pPr>
              <a:defRPr/>
            </a:pPr>
            <a:fld id="{F6270E78-E23D-7748-ACDE-2A48DE59FD1C}" type="slidenum">
              <a:rPr lang="en-US" smtClean="0"/>
              <a:pPr>
                <a:defRPr/>
              </a:pPr>
              <a:t>4</a:t>
            </a:fld>
            <a:endParaRPr lang="en-US" dirty="0"/>
          </a:p>
        </p:txBody>
      </p:sp>
      <p:sp>
        <p:nvSpPr>
          <p:cNvPr id="4" name="Footer Placeholder 3"/>
          <p:cNvSpPr>
            <a:spLocks noGrp="1"/>
          </p:cNvSpPr>
          <p:nvPr>
            <p:ph type="ftr" sz="quarter" idx="13"/>
          </p:nvPr>
        </p:nvSpPr>
        <p:spPr/>
        <p:txBody>
          <a:bodyPr/>
          <a:lstStyle/>
          <a:p>
            <a:pPr>
              <a:defRPr/>
            </a:pPr>
            <a:r>
              <a:rPr lang="en-US" dirty="0" smtClean="0"/>
              <a:t>1.1.3: Assessing Normality</a:t>
            </a:r>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255523680"/>
              </p:ext>
            </p:extLst>
          </p:nvPr>
        </p:nvGraphicFramePr>
        <p:xfrm>
          <a:off x="7391400" y="4178300"/>
          <a:ext cx="190500" cy="330200"/>
        </p:xfrm>
        <a:graphic>
          <a:graphicData uri="http://schemas.openxmlformats.org/presentationml/2006/ole">
            <mc:AlternateContent xmlns:mc="http://schemas.openxmlformats.org/markup-compatibility/2006">
              <mc:Choice xmlns:v="urn:schemas-microsoft-com:vml" Requires="v">
                <p:oleObj spid="_x0000_s82010" name="Equation" r:id="rId3" imgW="190500" imgH="330200" progId="Equation.DSMT4">
                  <p:embed/>
                </p:oleObj>
              </mc:Choice>
              <mc:Fallback>
                <p:oleObj name="Equation" r:id="rId3" imgW="190500" imgH="330200" progId="Equation.DSMT4">
                  <p:embed/>
                  <p:pic>
                    <p:nvPicPr>
                      <p:cNvPr id="0" name=""/>
                      <p:cNvPicPr/>
                      <p:nvPr/>
                    </p:nvPicPr>
                    <p:blipFill>
                      <a:blip r:embed="rId4"/>
                      <a:stretch>
                        <a:fillRect/>
                      </a:stretch>
                    </p:blipFill>
                    <p:spPr>
                      <a:xfrm>
                        <a:off x="7391400" y="4178300"/>
                        <a:ext cx="190500" cy="330200"/>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111547187"/>
              </p:ext>
            </p:extLst>
          </p:nvPr>
        </p:nvGraphicFramePr>
        <p:xfrm>
          <a:off x="7391400" y="4178300"/>
          <a:ext cx="190500" cy="330200"/>
        </p:xfrm>
        <a:graphic>
          <a:graphicData uri="http://schemas.openxmlformats.org/presentationml/2006/ole">
            <mc:AlternateContent xmlns:mc="http://schemas.openxmlformats.org/markup-compatibility/2006">
              <mc:Choice xmlns:v="urn:schemas-microsoft-com:vml" Requires="v">
                <p:oleObj spid="_x0000_s82011" name="Equation" r:id="rId5" imgW="190500" imgH="330200" progId="Equation.DSMT4">
                  <p:embed/>
                </p:oleObj>
              </mc:Choice>
              <mc:Fallback>
                <p:oleObj name="Equation" r:id="rId5" imgW="190500" imgH="330200" progId="Equation.DSMT4">
                  <p:embed/>
                  <p:pic>
                    <p:nvPicPr>
                      <p:cNvPr id="0" name=""/>
                      <p:cNvPicPr/>
                      <p:nvPr/>
                    </p:nvPicPr>
                    <p:blipFill>
                      <a:blip r:embed="rId4"/>
                      <a:stretch>
                        <a:fillRect/>
                      </a:stretch>
                    </p:blipFill>
                    <p:spPr>
                      <a:xfrm>
                        <a:off x="7391400" y="4178300"/>
                        <a:ext cx="190500" cy="330200"/>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601499537"/>
              </p:ext>
            </p:extLst>
          </p:nvPr>
        </p:nvGraphicFramePr>
        <p:xfrm>
          <a:off x="7391400" y="4178300"/>
          <a:ext cx="190500" cy="330200"/>
        </p:xfrm>
        <a:graphic>
          <a:graphicData uri="http://schemas.openxmlformats.org/presentationml/2006/ole">
            <mc:AlternateContent xmlns:mc="http://schemas.openxmlformats.org/markup-compatibility/2006">
              <mc:Choice xmlns:v="urn:schemas-microsoft-com:vml" Requires="v">
                <p:oleObj spid="_x0000_s82012" name="Equation" r:id="rId6" imgW="190500" imgH="330200" progId="Equation.DSMT4">
                  <p:embed/>
                </p:oleObj>
              </mc:Choice>
              <mc:Fallback>
                <p:oleObj name="Equation" r:id="rId6" imgW="190500" imgH="330200" progId="Equation.DSMT4">
                  <p:embed/>
                  <p:pic>
                    <p:nvPicPr>
                      <p:cNvPr id="0" name=""/>
                      <p:cNvPicPr/>
                      <p:nvPr/>
                    </p:nvPicPr>
                    <p:blipFill>
                      <a:blip r:embed="rId4"/>
                      <a:stretch>
                        <a:fillRect/>
                      </a:stretch>
                    </p:blipFill>
                    <p:spPr>
                      <a:xfrm>
                        <a:off x="7391400" y="4178300"/>
                        <a:ext cx="190500" cy="330200"/>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203286437"/>
              </p:ext>
            </p:extLst>
          </p:nvPr>
        </p:nvGraphicFramePr>
        <p:xfrm>
          <a:off x="7391400" y="4178300"/>
          <a:ext cx="190500" cy="330200"/>
        </p:xfrm>
        <a:graphic>
          <a:graphicData uri="http://schemas.openxmlformats.org/presentationml/2006/ole">
            <mc:AlternateContent xmlns:mc="http://schemas.openxmlformats.org/markup-compatibility/2006">
              <mc:Choice xmlns:v="urn:schemas-microsoft-com:vml" Requires="v">
                <p:oleObj spid="_x0000_s82013" name="Equation" r:id="rId7" imgW="190500" imgH="330200" progId="Equation.DSMT4">
                  <p:embed/>
                </p:oleObj>
              </mc:Choice>
              <mc:Fallback>
                <p:oleObj name="Equation" r:id="rId7" imgW="190500" imgH="330200" progId="Equation.DSMT4">
                  <p:embed/>
                  <p:pic>
                    <p:nvPicPr>
                      <p:cNvPr id="0" name=""/>
                      <p:cNvPicPr/>
                      <p:nvPr/>
                    </p:nvPicPr>
                    <p:blipFill>
                      <a:blip r:embed="rId4"/>
                      <a:stretch>
                        <a:fillRect/>
                      </a:stretch>
                    </p:blipFill>
                    <p:spPr>
                      <a:xfrm>
                        <a:off x="7391400" y="4178300"/>
                        <a:ext cx="190500" cy="330200"/>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369321012"/>
              </p:ext>
            </p:extLst>
          </p:nvPr>
        </p:nvGraphicFramePr>
        <p:xfrm>
          <a:off x="7391400" y="4178300"/>
          <a:ext cx="190500" cy="330200"/>
        </p:xfrm>
        <a:graphic>
          <a:graphicData uri="http://schemas.openxmlformats.org/presentationml/2006/ole">
            <mc:AlternateContent xmlns:mc="http://schemas.openxmlformats.org/markup-compatibility/2006">
              <mc:Choice xmlns:v="urn:schemas-microsoft-com:vml" Requires="v">
                <p:oleObj spid="_x0000_s82014" name="Equation" r:id="rId8" imgW="190500" imgH="330200" progId="Equation.DSMT4">
                  <p:embed/>
                </p:oleObj>
              </mc:Choice>
              <mc:Fallback>
                <p:oleObj name="Equation" r:id="rId8" imgW="190500" imgH="330200" progId="Equation.DSMT4">
                  <p:embed/>
                  <p:pic>
                    <p:nvPicPr>
                      <p:cNvPr id="0" name=""/>
                      <p:cNvPicPr/>
                      <p:nvPr/>
                    </p:nvPicPr>
                    <p:blipFill>
                      <a:blip r:embed="rId4"/>
                      <a:stretch>
                        <a:fillRect/>
                      </a:stretch>
                    </p:blipFill>
                    <p:spPr>
                      <a:xfrm>
                        <a:off x="7391400" y="4178300"/>
                        <a:ext cx="190500" cy="330200"/>
                      </a:xfrm>
                      <a:prstGeom prst="rect">
                        <a:avLst/>
                      </a:prstGeom>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1075729612"/>
              </p:ext>
            </p:extLst>
          </p:nvPr>
        </p:nvGraphicFramePr>
        <p:xfrm>
          <a:off x="7391400" y="4178300"/>
          <a:ext cx="190500" cy="330200"/>
        </p:xfrm>
        <a:graphic>
          <a:graphicData uri="http://schemas.openxmlformats.org/presentationml/2006/ole">
            <mc:AlternateContent xmlns:mc="http://schemas.openxmlformats.org/markup-compatibility/2006">
              <mc:Choice xmlns:v="urn:schemas-microsoft-com:vml" Requires="v">
                <p:oleObj spid="_x0000_s82015" name="Equation" r:id="rId9" imgW="190500" imgH="330200" progId="Equation.DSMT4">
                  <p:embed/>
                </p:oleObj>
              </mc:Choice>
              <mc:Fallback>
                <p:oleObj name="Equation" r:id="rId9" imgW="190500" imgH="330200" progId="Equation.DSMT4">
                  <p:embed/>
                  <p:pic>
                    <p:nvPicPr>
                      <p:cNvPr id="0" name=""/>
                      <p:cNvPicPr/>
                      <p:nvPr/>
                    </p:nvPicPr>
                    <p:blipFill>
                      <a:blip r:embed="rId4"/>
                      <a:stretch>
                        <a:fillRect/>
                      </a:stretch>
                    </p:blipFill>
                    <p:spPr>
                      <a:xfrm>
                        <a:off x="7391400" y="4178300"/>
                        <a:ext cx="190500" cy="330200"/>
                      </a:xfrm>
                      <a:prstGeom prst="rect">
                        <a:avLst/>
                      </a:prstGeom>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286346817"/>
              </p:ext>
            </p:extLst>
          </p:nvPr>
        </p:nvGraphicFramePr>
        <p:xfrm>
          <a:off x="7391400" y="4178300"/>
          <a:ext cx="190500" cy="330200"/>
        </p:xfrm>
        <a:graphic>
          <a:graphicData uri="http://schemas.openxmlformats.org/presentationml/2006/ole">
            <mc:AlternateContent xmlns:mc="http://schemas.openxmlformats.org/markup-compatibility/2006">
              <mc:Choice xmlns:v="urn:schemas-microsoft-com:vml" Requires="v">
                <p:oleObj spid="_x0000_s82016" name="Equation" r:id="rId10" imgW="190500" imgH="330200" progId="Equation.DSMT4">
                  <p:embed/>
                </p:oleObj>
              </mc:Choice>
              <mc:Fallback>
                <p:oleObj name="Equation" r:id="rId10" imgW="190500" imgH="330200" progId="Equation.DSMT4">
                  <p:embed/>
                  <p:pic>
                    <p:nvPicPr>
                      <p:cNvPr id="0" name=""/>
                      <p:cNvPicPr/>
                      <p:nvPr/>
                    </p:nvPicPr>
                    <p:blipFill>
                      <a:blip r:embed="rId4"/>
                      <a:stretch>
                        <a:fillRect/>
                      </a:stretch>
                    </p:blipFill>
                    <p:spPr>
                      <a:xfrm>
                        <a:off x="7391400" y="4178300"/>
                        <a:ext cx="190500" cy="330200"/>
                      </a:xfrm>
                      <a:prstGeom prst="rect">
                        <a:avLst/>
                      </a:prstGeom>
                    </p:spPr>
                  </p:pic>
                </p:oleObj>
              </mc:Fallback>
            </mc:AlternateContent>
          </a:graphicData>
        </a:graphic>
      </p:graphicFrame>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rtlCol="0">
            <a:normAutofit/>
          </a:bodyPr>
          <a:lstStyle/>
          <a:p>
            <a:pPr eaLnBrk="1" fontAlgn="auto" hangingPunct="1">
              <a:lnSpc>
                <a:spcPct val="110000"/>
              </a:lnSpc>
              <a:spcAft>
                <a:spcPts val="0"/>
              </a:spcAft>
              <a:buFont typeface="Arial"/>
              <a:buNone/>
              <a:defRPr/>
            </a:pPr>
            <a:r>
              <a:rPr lang="en-US" sz="2800" b="1" dirty="0" smtClean="0">
                <a:ea typeface="+mn-ea"/>
              </a:rPr>
              <a:t>Key Concepts, </a:t>
            </a:r>
            <a:r>
              <a:rPr lang="en-US" sz="2800" b="1" i="1" dirty="0" smtClean="0">
                <a:ea typeface="+mn-ea"/>
              </a:rPr>
              <a:t>continued</a:t>
            </a:r>
          </a:p>
          <a:p>
            <a:pPr marL="342900" indent="-342900">
              <a:buFont typeface="Arial"/>
              <a:buChar char="•"/>
            </a:pPr>
            <a:r>
              <a:rPr lang="en-US" b="1" dirty="0" smtClean="0"/>
              <a:t>Outliers </a:t>
            </a:r>
            <a:r>
              <a:rPr lang="en-US" dirty="0" smtClean="0"/>
              <a:t>are values far above or below other values of a distribution. </a:t>
            </a:r>
          </a:p>
          <a:p>
            <a:pPr marL="342900" indent="-342900">
              <a:buFont typeface="Arial"/>
              <a:buChar char="•"/>
            </a:pPr>
            <a:r>
              <a:rPr lang="en-US" dirty="0" smtClean="0"/>
              <a:t>The </a:t>
            </a:r>
            <a:r>
              <a:rPr lang="en-US" dirty="0"/>
              <a:t>use of mean and standard deviation is inappropriate for distributions with outliers. Probabilities based on normal distributions are unreliable for data sets that contain outliers. </a:t>
            </a:r>
          </a:p>
          <a:p>
            <a:pPr marL="342900" indent="-342900">
              <a:buFont typeface="Arial"/>
              <a:buChar char="•"/>
            </a:pPr>
            <a:r>
              <a:rPr lang="en-US" dirty="0" smtClean="0"/>
              <a:t>Some </a:t>
            </a:r>
            <a:r>
              <a:rPr lang="en-US" dirty="0"/>
              <a:t>outliers, like those caused by mistakes in data entry, can be eliminated from a data set before a statistical analysis is performed. </a:t>
            </a:r>
          </a:p>
          <a:p>
            <a:pPr>
              <a:lnSpc>
                <a:spcPct val="110000"/>
              </a:lnSpc>
            </a:pPr>
            <a:endParaRPr lang="en-US" dirty="0"/>
          </a:p>
        </p:txBody>
      </p:sp>
      <p:sp>
        <p:nvSpPr>
          <p:cNvPr id="3" name="Slide Number Placeholder 2"/>
          <p:cNvSpPr>
            <a:spLocks noGrp="1"/>
          </p:cNvSpPr>
          <p:nvPr>
            <p:ph type="sldNum" sz="quarter" idx="11"/>
          </p:nvPr>
        </p:nvSpPr>
        <p:spPr/>
        <p:txBody>
          <a:bodyPr/>
          <a:lstStyle/>
          <a:p>
            <a:pPr>
              <a:defRPr/>
            </a:pPr>
            <a:fld id="{8E4519B1-7029-6247-A3CF-7DEB78894A92}" type="slidenum">
              <a:rPr lang="en-US" smtClean="0"/>
              <a:pPr>
                <a:defRPr/>
              </a:pPr>
              <a:t>5</a:t>
            </a:fld>
            <a:endParaRPr lang="en-US" dirty="0"/>
          </a:p>
        </p:txBody>
      </p:sp>
      <p:sp>
        <p:nvSpPr>
          <p:cNvPr id="4" name="Footer Placeholder 3"/>
          <p:cNvSpPr>
            <a:spLocks noGrp="1"/>
          </p:cNvSpPr>
          <p:nvPr>
            <p:ph type="ftr" sz="quarter" idx="13"/>
          </p:nvPr>
        </p:nvSpPr>
        <p:spPr/>
        <p:txBody>
          <a:bodyPr/>
          <a:lstStyle/>
          <a:p>
            <a:pPr>
              <a:defRPr/>
            </a:pPr>
            <a:r>
              <a:rPr lang="en-US" dirty="0" smtClean="0"/>
              <a:t>1.1.3: Assessing Normality</a:t>
            </a:r>
            <a:endParaRPr lang="en-US" dirty="0"/>
          </a:p>
        </p:txBody>
      </p:sp>
    </p:spTree>
    <p:extLst>
      <p:ext uri="{BB962C8B-B14F-4D97-AF65-F5344CB8AC3E}">
        <p14:creationId xmlns:p14="http://schemas.microsoft.com/office/powerpoint/2010/main" val="2281445925"/>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rtlCol="0">
            <a:normAutofit/>
          </a:bodyPr>
          <a:lstStyle/>
          <a:p>
            <a:pPr eaLnBrk="1" fontAlgn="auto" hangingPunct="1">
              <a:lnSpc>
                <a:spcPct val="110000"/>
              </a:lnSpc>
              <a:spcAft>
                <a:spcPts val="0"/>
              </a:spcAft>
              <a:buFont typeface="Arial"/>
              <a:buNone/>
              <a:defRPr/>
            </a:pPr>
            <a:r>
              <a:rPr lang="en-US" sz="2800" b="1" dirty="0" smtClean="0">
                <a:ea typeface="+mn-ea"/>
              </a:rPr>
              <a:t>Key Concepts, </a:t>
            </a:r>
            <a:r>
              <a:rPr lang="en-US" sz="2800" b="1" i="1" dirty="0" smtClean="0">
                <a:ea typeface="+mn-ea"/>
              </a:rPr>
              <a:t>continued</a:t>
            </a:r>
          </a:p>
          <a:p>
            <a:pPr marL="342900" indent="-342900">
              <a:spcAft>
                <a:spcPts val="1200"/>
              </a:spcAft>
              <a:buFont typeface="Arial"/>
              <a:buChar char="•"/>
            </a:pPr>
            <a:r>
              <a:rPr lang="en-US" dirty="0"/>
              <a:t>Other outliers must be considered on a case-by-case basis.</a:t>
            </a:r>
          </a:p>
          <a:p>
            <a:pPr marL="342900" indent="-342900">
              <a:spcAft>
                <a:spcPts val="1200"/>
              </a:spcAft>
              <a:buFont typeface="Arial"/>
              <a:buChar char="•"/>
            </a:pPr>
            <a:r>
              <a:rPr lang="en-US" dirty="0" smtClean="0"/>
              <a:t>Histograms </a:t>
            </a:r>
            <a:r>
              <a:rPr lang="en-US" dirty="0"/>
              <a:t>and other graphs provide more efficient methods to assess the normality of a distribution. </a:t>
            </a:r>
          </a:p>
          <a:p>
            <a:pPr marL="342900" indent="-342900">
              <a:spcAft>
                <a:spcPts val="1200"/>
              </a:spcAft>
              <a:buFont typeface="Arial"/>
              <a:buChar char="•"/>
            </a:pPr>
            <a:r>
              <a:rPr lang="en-US" dirty="0" smtClean="0"/>
              <a:t>If </a:t>
            </a:r>
            <a:r>
              <a:rPr lang="en-US" dirty="0"/>
              <a:t>a histogram is approximately symmetric with a concentration of values near the mean, then using a normal distribution is reasonable (assuming there are no outliers). </a:t>
            </a:r>
          </a:p>
          <a:p>
            <a:pPr marL="342900" indent="-342900">
              <a:buFont typeface="Arial"/>
              <a:buChar char="•"/>
            </a:pPr>
            <a:endParaRPr lang="en-US" dirty="0"/>
          </a:p>
          <a:p>
            <a:pPr>
              <a:lnSpc>
                <a:spcPct val="110000"/>
              </a:lnSpc>
            </a:pPr>
            <a:endParaRPr lang="en-US" dirty="0"/>
          </a:p>
        </p:txBody>
      </p:sp>
      <p:sp>
        <p:nvSpPr>
          <p:cNvPr id="3" name="Slide Number Placeholder 2"/>
          <p:cNvSpPr>
            <a:spLocks noGrp="1"/>
          </p:cNvSpPr>
          <p:nvPr>
            <p:ph type="sldNum" sz="quarter" idx="11"/>
          </p:nvPr>
        </p:nvSpPr>
        <p:spPr/>
        <p:txBody>
          <a:bodyPr/>
          <a:lstStyle/>
          <a:p>
            <a:pPr>
              <a:defRPr/>
            </a:pPr>
            <a:fld id="{8E4519B1-7029-6247-A3CF-7DEB78894A92}" type="slidenum">
              <a:rPr lang="en-US" smtClean="0"/>
              <a:pPr>
                <a:defRPr/>
              </a:pPr>
              <a:t>6</a:t>
            </a:fld>
            <a:endParaRPr lang="en-US" dirty="0"/>
          </a:p>
        </p:txBody>
      </p:sp>
      <p:sp>
        <p:nvSpPr>
          <p:cNvPr id="4" name="Footer Placeholder 3"/>
          <p:cNvSpPr>
            <a:spLocks noGrp="1"/>
          </p:cNvSpPr>
          <p:nvPr>
            <p:ph type="ftr" sz="quarter" idx="13"/>
          </p:nvPr>
        </p:nvSpPr>
        <p:spPr/>
        <p:txBody>
          <a:bodyPr/>
          <a:lstStyle/>
          <a:p>
            <a:pPr>
              <a:defRPr/>
            </a:pPr>
            <a:r>
              <a:rPr lang="en-US" dirty="0" smtClean="0"/>
              <a:t>1.1.3: Assessing Normality</a:t>
            </a:r>
            <a:endParaRPr lang="en-US" dirty="0"/>
          </a:p>
        </p:txBody>
      </p:sp>
    </p:spTree>
    <p:extLst>
      <p:ext uri="{BB962C8B-B14F-4D97-AF65-F5344CB8AC3E}">
        <p14:creationId xmlns:p14="http://schemas.microsoft.com/office/powerpoint/2010/main" val="3921809236"/>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rtlCol="0">
            <a:normAutofit/>
          </a:bodyPr>
          <a:lstStyle/>
          <a:p>
            <a:pPr eaLnBrk="1" fontAlgn="auto" hangingPunct="1">
              <a:lnSpc>
                <a:spcPct val="110000"/>
              </a:lnSpc>
              <a:spcAft>
                <a:spcPts val="0"/>
              </a:spcAft>
              <a:buFont typeface="Arial"/>
              <a:buNone/>
              <a:defRPr/>
            </a:pPr>
            <a:r>
              <a:rPr lang="en-US" sz="2800" b="1" dirty="0" smtClean="0">
                <a:ea typeface="+mn-ea"/>
              </a:rPr>
              <a:t>Key Concepts, </a:t>
            </a:r>
            <a:r>
              <a:rPr lang="en-US" sz="2800" b="1" i="1" dirty="0" smtClean="0">
                <a:ea typeface="+mn-ea"/>
              </a:rPr>
              <a:t>continued</a:t>
            </a:r>
          </a:p>
          <a:p>
            <a:pPr marL="342900" indent="-342900">
              <a:spcAft>
                <a:spcPts val="1200"/>
              </a:spcAft>
              <a:buFont typeface="Arial"/>
              <a:buChar char="•"/>
            </a:pPr>
            <a:r>
              <a:rPr lang="en-US" dirty="0"/>
              <a:t>If a histogram has most of its weight on the right side of the graph with a long “tail” of isolated, spread-out data points to the left of the median, the distribution is said to be </a:t>
            </a:r>
            <a:r>
              <a:rPr lang="en-US" b="1" dirty="0"/>
              <a:t>skewed to the left</a:t>
            </a:r>
            <a:r>
              <a:rPr lang="en-US" dirty="0"/>
              <a:t>, or </a:t>
            </a:r>
            <a:r>
              <a:rPr lang="en-US" b="1" dirty="0"/>
              <a:t>negatively skewed</a:t>
            </a:r>
            <a:r>
              <a:rPr lang="en-US" dirty="0"/>
              <a:t>:</a:t>
            </a:r>
            <a:endParaRPr lang="en-US" baseline="30000" dirty="0"/>
          </a:p>
          <a:p>
            <a:pPr marL="342900" indent="-342900">
              <a:spcAft>
                <a:spcPts val="1200"/>
              </a:spcAft>
              <a:buFont typeface="Arial"/>
              <a:buChar char="•"/>
            </a:pPr>
            <a:endParaRPr lang="en-US" baseline="30000" dirty="0"/>
          </a:p>
          <a:p>
            <a:pPr marL="342900" indent="-342900">
              <a:spcAft>
                <a:spcPts val="1200"/>
              </a:spcAft>
              <a:buFont typeface="Arial"/>
              <a:buChar char="•"/>
            </a:pPr>
            <a:endParaRPr lang="en-US" baseline="30000" dirty="0"/>
          </a:p>
          <a:p>
            <a:pPr marL="342900" indent="-342900">
              <a:spcAft>
                <a:spcPts val="1200"/>
              </a:spcAft>
              <a:buFont typeface="Arial"/>
              <a:buChar char="•"/>
            </a:pPr>
            <a:endParaRPr lang="en-US" sz="1600" baseline="30000" dirty="0"/>
          </a:p>
          <a:p>
            <a:pPr marL="342900" indent="-342900">
              <a:spcAft>
                <a:spcPts val="1200"/>
              </a:spcAft>
              <a:buFont typeface="Arial"/>
              <a:buChar char="•"/>
            </a:pPr>
            <a:endParaRPr lang="en-US" baseline="30000" dirty="0"/>
          </a:p>
          <a:p>
            <a:pPr marL="342900" indent="-342900">
              <a:spcAft>
                <a:spcPts val="1200"/>
              </a:spcAft>
              <a:buFont typeface="Arial"/>
              <a:buChar char="•"/>
            </a:pPr>
            <a:endParaRPr lang="en-US" baseline="30000" dirty="0"/>
          </a:p>
          <a:p>
            <a:pPr marL="342900" indent="-342900">
              <a:spcAft>
                <a:spcPts val="1200"/>
              </a:spcAft>
              <a:buFont typeface="Arial"/>
              <a:buChar char="•"/>
            </a:pPr>
            <a:r>
              <a:rPr lang="en-US" dirty="0" smtClean="0"/>
              <a:t>In </a:t>
            </a:r>
            <a:r>
              <a:rPr lang="en-US" dirty="0"/>
              <a:t>a negatively skewed distribution, the mean is often, but not always, less than the </a:t>
            </a:r>
            <a:r>
              <a:rPr lang="en-US" dirty="0" smtClean="0"/>
              <a:t>median</a:t>
            </a:r>
            <a:r>
              <a:rPr lang="en-US" dirty="0"/>
              <a:t>.</a:t>
            </a:r>
          </a:p>
        </p:txBody>
      </p:sp>
      <p:sp>
        <p:nvSpPr>
          <p:cNvPr id="3" name="Slide Number Placeholder 2"/>
          <p:cNvSpPr>
            <a:spLocks noGrp="1"/>
          </p:cNvSpPr>
          <p:nvPr>
            <p:ph type="sldNum" sz="quarter" idx="11"/>
          </p:nvPr>
        </p:nvSpPr>
        <p:spPr/>
        <p:txBody>
          <a:bodyPr/>
          <a:lstStyle/>
          <a:p>
            <a:pPr>
              <a:defRPr/>
            </a:pPr>
            <a:fld id="{8E4519B1-7029-6247-A3CF-7DEB78894A92}" type="slidenum">
              <a:rPr lang="en-US" smtClean="0"/>
              <a:pPr>
                <a:defRPr/>
              </a:pPr>
              <a:t>7</a:t>
            </a:fld>
            <a:endParaRPr lang="en-US" dirty="0"/>
          </a:p>
        </p:txBody>
      </p:sp>
      <p:sp>
        <p:nvSpPr>
          <p:cNvPr id="4" name="Footer Placeholder 3"/>
          <p:cNvSpPr>
            <a:spLocks noGrp="1"/>
          </p:cNvSpPr>
          <p:nvPr>
            <p:ph type="ftr" sz="quarter" idx="13"/>
          </p:nvPr>
        </p:nvSpPr>
        <p:spPr/>
        <p:txBody>
          <a:bodyPr/>
          <a:lstStyle/>
          <a:p>
            <a:pPr>
              <a:defRPr/>
            </a:pPr>
            <a:r>
              <a:rPr lang="en-US" dirty="0" smtClean="0"/>
              <a:t>1.1.3: Assessing Normality</a:t>
            </a:r>
            <a:endParaRPr lang="en-US" dirty="0"/>
          </a:p>
        </p:txBody>
      </p:sp>
      <p:pic>
        <p:nvPicPr>
          <p:cNvPr id="9" name="Picture 8" descr="skewed to the left.eps"/>
          <p:cNvPicPr>
            <a:picLocks noChangeAspect="1"/>
          </p:cNvPicPr>
          <p:nvPr/>
        </p:nvPicPr>
        <p:blipFill rotWithShape="1">
          <a:blip r:embed="rId2">
            <a:extLst>
              <a:ext uri="{28A0092B-C50C-407E-A947-70E740481C1C}">
                <a14:useLocalDpi xmlns:a14="http://schemas.microsoft.com/office/drawing/2010/main" val="0"/>
              </a:ext>
            </a:extLst>
          </a:blip>
          <a:srcRect b="14925"/>
          <a:stretch/>
        </p:blipFill>
        <p:spPr>
          <a:xfrm>
            <a:off x="2049099" y="2888305"/>
            <a:ext cx="5045801" cy="1955567"/>
          </a:xfrm>
          <a:prstGeom prst="rect">
            <a:avLst/>
          </a:prstGeom>
          <a:noFill/>
        </p:spPr>
      </p:pic>
    </p:spTree>
    <p:extLst>
      <p:ext uri="{BB962C8B-B14F-4D97-AF65-F5344CB8AC3E}">
        <p14:creationId xmlns:p14="http://schemas.microsoft.com/office/powerpoint/2010/main" val="2705185146"/>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rtlCol="0">
            <a:normAutofit/>
          </a:bodyPr>
          <a:lstStyle/>
          <a:p>
            <a:pPr eaLnBrk="1" fontAlgn="auto" hangingPunct="1">
              <a:lnSpc>
                <a:spcPct val="110000"/>
              </a:lnSpc>
              <a:spcAft>
                <a:spcPts val="0"/>
              </a:spcAft>
              <a:buFont typeface="Arial"/>
              <a:buNone/>
              <a:defRPr/>
            </a:pPr>
            <a:r>
              <a:rPr lang="en-US" sz="2800" b="1" dirty="0" smtClean="0">
                <a:ea typeface="+mn-ea"/>
              </a:rPr>
              <a:t>Key Concepts, </a:t>
            </a:r>
            <a:r>
              <a:rPr lang="en-US" sz="2800" b="1" i="1" dirty="0" smtClean="0">
                <a:ea typeface="+mn-ea"/>
              </a:rPr>
              <a:t>continued</a:t>
            </a:r>
          </a:p>
          <a:p>
            <a:pPr marL="342900" indent="-342900">
              <a:buFont typeface="Arial"/>
              <a:buChar char="•"/>
            </a:pPr>
            <a:r>
              <a:rPr lang="en-US" dirty="0" smtClean="0"/>
              <a:t>If </a:t>
            </a:r>
            <a:r>
              <a:rPr lang="en-US" dirty="0"/>
              <a:t>a histogram has most of its weight on the left side of the graph with a long tail on the right side of the graph, the distribution is said to be </a:t>
            </a:r>
            <a:r>
              <a:rPr lang="en-US" b="1" dirty="0"/>
              <a:t>skewed to the right</a:t>
            </a:r>
            <a:r>
              <a:rPr lang="en-US" dirty="0"/>
              <a:t>, or </a:t>
            </a:r>
            <a:r>
              <a:rPr lang="en-US" b="1" dirty="0"/>
              <a:t>positively skewed</a:t>
            </a:r>
            <a:r>
              <a:rPr lang="en-US" dirty="0"/>
              <a:t>: </a:t>
            </a:r>
          </a:p>
        </p:txBody>
      </p:sp>
      <p:sp>
        <p:nvSpPr>
          <p:cNvPr id="3" name="Slide Number Placeholder 2"/>
          <p:cNvSpPr>
            <a:spLocks noGrp="1"/>
          </p:cNvSpPr>
          <p:nvPr>
            <p:ph type="sldNum" sz="quarter" idx="11"/>
          </p:nvPr>
        </p:nvSpPr>
        <p:spPr/>
        <p:txBody>
          <a:bodyPr/>
          <a:lstStyle/>
          <a:p>
            <a:pPr>
              <a:defRPr/>
            </a:pPr>
            <a:fld id="{8E4519B1-7029-6247-A3CF-7DEB78894A92}" type="slidenum">
              <a:rPr lang="en-US" smtClean="0"/>
              <a:pPr>
                <a:defRPr/>
              </a:pPr>
              <a:t>8</a:t>
            </a:fld>
            <a:endParaRPr lang="en-US" dirty="0"/>
          </a:p>
        </p:txBody>
      </p:sp>
      <p:sp>
        <p:nvSpPr>
          <p:cNvPr id="4" name="Footer Placeholder 3"/>
          <p:cNvSpPr>
            <a:spLocks noGrp="1"/>
          </p:cNvSpPr>
          <p:nvPr>
            <p:ph type="ftr" sz="quarter" idx="13"/>
          </p:nvPr>
        </p:nvSpPr>
        <p:spPr/>
        <p:txBody>
          <a:bodyPr/>
          <a:lstStyle/>
          <a:p>
            <a:pPr>
              <a:defRPr/>
            </a:pPr>
            <a:r>
              <a:rPr lang="en-US" dirty="0" smtClean="0"/>
              <a:t>1.1.3: Assessing Normality</a:t>
            </a:r>
            <a:endParaRPr lang="en-US" dirty="0"/>
          </a:p>
        </p:txBody>
      </p:sp>
      <p:pic>
        <p:nvPicPr>
          <p:cNvPr id="7" name="Picture 6" descr="skewed to the right.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81585" y="2948261"/>
            <a:ext cx="5810373" cy="2646948"/>
          </a:xfrm>
          <a:prstGeom prst="rect">
            <a:avLst/>
          </a:prstGeom>
        </p:spPr>
      </p:pic>
    </p:spTree>
    <p:extLst>
      <p:ext uri="{BB962C8B-B14F-4D97-AF65-F5344CB8AC3E}">
        <p14:creationId xmlns:p14="http://schemas.microsoft.com/office/powerpoint/2010/main" val="3046357515"/>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rtlCol="0">
            <a:normAutofit/>
          </a:bodyPr>
          <a:lstStyle/>
          <a:p>
            <a:pPr eaLnBrk="1" fontAlgn="auto" hangingPunct="1">
              <a:lnSpc>
                <a:spcPct val="110000"/>
              </a:lnSpc>
              <a:spcAft>
                <a:spcPts val="0"/>
              </a:spcAft>
              <a:buFont typeface="Arial"/>
              <a:buNone/>
              <a:defRPr/>
            </a:pPr>
            <a:r>
              <a:rPr lang="en-US" sz="2800" b="1" dirty="0" smtClean="0">
                <a:ea typeface="+mn-ea"/>
              </a:rPr>
              <a:t>Key Concepts, </a:t>
            </a:r>
            <a:r>
              <a:rPr lang="en-US" sz="2800" b="1" i="1" dirty="0" smtClean="0">
                <a:ea typeface="+mn-ea"/>
              </a:rPr>
              <a:t>continued</a:t>
            </a:r>
          </a:p>
          <a:p>
            <a:pPr marL="342900" indent="-342900">
              <a:buFont typeface="Arial"/>
              <a:buChar char="•"/>
            </a:pPr>
            <a:r>
              <a:rPr lang="en-US" dirty="0" smtClean="0"/>
              <a:t>In </a:t>
            </a:r>
            <a:r>
              <a:rPr lang="en-US" dirty="0"/>
              <a:t>a positively skewed distribution, the mean is often, but not always, greater than the median. </a:t>
            </a:r>
          </a:p>
          <a:p>
            <a:pPr marL="342900" indent="-342900">
              <a:buFont typeface="Arial"/>
              <a:buChar char="•"/>
            </a:pPr>
            <a:r>
              <a:rPr lang="en-US" dirty="0" smtClean="0"/>
              <a:t>Histograms </a:t>
            </a:r>
            <a:r>
              <a:rPr lang="en-US" dirty="0"/>
              <a:t>should contain between 5 and 20 categories of data, including categories with frequencies of 0. </a:t>
            </a:r>
          </a:p>
          <a:p>
            <a:pPr marL="342900" indent="-342900">
              <a:buFont typeface="Arial"/>
              <a:buChar char="•"/>
            </a:pPr>
            <a:r>
              <a:rPr lang="en-US" dirty="0" smtClean="0"/>
              <a:t>Recall </a:t>
            </a:r>
            <a:r>
              <a:rPr lang="en-US" dirty="0"/>
              <a:t>that the 68–95–99.7 rule, also known as the Empirical Rule, states percentages of data under the normal curve are as follows</a:t>
            </a:r>
            <a:r>
              <a:rPr lang="en-US" dirty="0" smtClean="0"/>
              <a:t>:                     ,</a:t>
            </a:r>
            <a:br>
              <a:rPr lang="en-US" dirty="0" smtClean="0"/>
            </a:br>
            <a:r>
              <a:rPr lang="en-US" dirty="0" smtClean="0"/>
              <a:t>                     , and                         .</a:t>
            </a:r>
            <a:endParaRPr lang="en-US" dirty="0"/>
          </a:p>
        </p:txBody>
      </p:sp>
      <p:sp>
        <p:nvSpPr>
          <p:cNvPr id="3" name="Slide Number Placeholder 2"/>
          <p:cNvSpPr>
            <a:spLocks noGrp="1"/>
          </p:cNvSpPr>
          <p:nvPr>
            <p:ph type="sldNum" sz="quarter" idx="11"/>
          </p:nvPr>
        </p:nvSpPr>
        <p:spPr/>
        <p:txBody>
          <a:bodyPr/>
          <a:lstStyle/>
          <a:p>
            <a:pPr>
              <a:defRPr/>
            </a:pPr>
            <a:fld id="{8E4519B1-7029-6247-A3CF-7DEB78894A92}" type="slidenum">
              <a:rPr lang="en-US" smtClean="0"/>
              <a:pPr>
                <a:defRPr/>
              </a:pPr>
              <a:t>9</a:t>
            </a:fld>
            <a:endParaRPr lang="en-US" dirty="0"/>
          </a:p>
        </p:txBody>
      </p:sp>
      <p:sp>
        <p:nvSpPr>
          <p:cNvPr id="4" name="Footer Placeholder 3"/>
          <p:cNvSpPr>
            <a:spLocks noGrp="1"/>
          </p:cNvSpPr>
          <p:nvPr>
            <p:ph type="ftr" sz="quarter" idx="13"/>
          </p:nvPr>
        </p:nvSpPr>
        <p:spPr/>
        <p:txBody>
          <a:bodyPr/>
          <a:lstStyle/>
          <a:p>
            <a:pPr>
              <a:defRPr/>
            </a:pPr>
            <a:r>
              <a:rPr lang="en-US" dirty="0" smtClean="0"/>
              <a:t>1.1.3: Assessing Normality</a:t>
            </a:r>
            <a:endParaRPr lang="en-US" dirty="0"/>
          </a:p>
        </p:txBody>
      </p:sp>
      <p:graphicFrame>
        <p:nvGraphicFramePr>
          <p:cNvPr id="6" name="Object 5"/>
          <p:cNvGraphicFramePr>
            <a:graphicFrameLocks noChangeAspect="1"/>
          </p:cNvGraphicFramePr>
          <p:nvPr>
            <p:extLst>
              <p:ext uri="{D42A27DB-BD31-4B8C-83A1-F6EECF244321}">
                <p14:modId xmlns:p14="http://schemas.microsoft.com/office/powerpoint/2010/main" val="3678684850"/>
              </p:ext>
            </p:extLst>
          </p:nvPr>
        </p:nvGraphicFramePr>
        <p:xfrm>
          <a:off x="4923272" y="3953396"/>
          <a:ext cx="1752600" cy="342900"/>
        </p:xfrm>
        <a:graphic>
          <a:graphicData uri="http://schemas.openxmlformats.org/presentationml/2006/ole">
            <mc:AlternateContent xmlns:mc="http://schemas.openxmlformats.org/markup-compatibility/2006">
              <mc:Choice xmlns:v="urn:schemas-microsoft-com:vml" Requires="v">
                <p:oleObj spid="_x0000_s78897" name="Equation" r:id="rId3" imgW="1752600" imgH="342900" progId="Equation.DSMT4">
                  <p:embed/>
                </p:oleObj>
              </mc:Choice>
              <mc:Fallback>
                <p:oleObj name="Equation" r:id="rId3" imgW="1752600" imgH="342900" progId="Equation.DSMT4">
                  <p:embed/>
                  <p:pic>
                    <p:nvPicPr>
                      <p:cNvPr id="0" name=""/>
                      <p:cNvPicPr/>
                      <p:nvPr/>
                    </p:nvPicPr>
                    <p:blipFill>
                      <a:blip r:embed="rId4"/>
                      <a:stretch>
                        <a:fillRect/>
                      </a:stretch>
                    </p:blipFill>
                    <p:spPr>
                      <a:xfrm>
                        <a:off x="4923272" y="3953396"/>
                        <a:ext cx="1752600" cy="342900"/>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410852702"/>
              </p:ext>
            </p:extLst>
          </p:nvPr>
        </p:nvGraphicFramePr>
        <p:xfrm>
          <a:off x="1054764" y="4337334"/>
          <a:ext cx="1816100" cy="342900"/>
        </p:xfrm>
        <a:graphic>
          <a:graphicData uri="http://schemas.openxmlformats.org/presentationml/2006/ole">
            <mc:AlternateContent xmlns:mc="http://schemas.openxmlformats.org/markup-compatibility/2006">
              <mc:Choice xmlns:v="urn:schemas-microsoft-com:vml" Requires="v">
                <p:oleObj spid="_x0000_s78898" name="Equation" r:id="rId5" imgW="1816100" imgH="342900" progId="Equation.DSMT4">
                  <p:embed/>
                </p:oleObj>
              </mc:Choice>
              <mc:Fallback>
                <p:oleObj name="Equation" r:id="rId5" imgW="1816100" imgH="342900" progId="Equation.DSMT4">
                  <p:embed/>
                  <p:pic>
                    <p:nvPicPr>
                      <p:cNvPr id="0" name=""/>
                      <p:cNvPicPr/>
                      <p:nvPr/>
                    </p:nvPicPr>
                    <p:blipFill>
                      <a:blip r:embed="rId6"/>
                      <a:stretch>
                        <a:fillRect/>
                      </a:stretch>
                    </p:blipFill>
                    <p:spPr>
                      <a:xfrm>
                        <a:off x="1054764" y="4337334"/>
                        <a:ext cx="1816100" cy="342900"/>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108092561"/>
              </p:ext>
            </p:extLst>
          </p:nvPr>
        </p:nvGraphicFramePr>
        <p:xfrm>
          <a:off x="3567138" y="4337050"/>
          <a:ext cx="2057400" cy="342900"/>
        </p:xfrm>
        <a:graphic>
          <a:graphicData uri="http://schemas.openxmlformats.org/presentationml/2006/ole">
            <mc:AlternateContent xmlns:mc="http://schemas.openxmlformats.org/markup-compatibility/2006">
              <mc:Choice xmlns:v="urn:schemas-microsoft-com:vml" Requires="v">
                <p:oleObj spid="_x0000_s78899" name="Equation" r:id="rId7" imgW="2057400" imgH="342900" progId="Equation.DSMT4">
                  <p:embed/>
                </p:oleObj>
              </mc:Choice>
              <mc:Fallback>
                <p:oleObj name="Equation" r:id="rId7" imgW="2057400" imgH="342900" progId="Equation.DSMT4">
                  <p:embed/>
                  <p:pic>
                    <p:nvPicPr>
                      <p:cNvPr id="0" name=""/>
                      <p:cNvPicPr/>
                      <p:nvPr/>
                    </p:nvPicPr>
                    <p:blipFill>
                      <a:blip r:embed="rId8"/>
                      <a:stretch>
                        <a:fillRect/>
                      </a:stretch>
                    </p:blipFill>
                    <p:spPr>
                      <a:xfrm>
                        <a:off x="3567138" y="4337050"/>
                        <a:ext cx="2057400" cy="342900"/>
                      </a:xfrm>
                      <a:prstGeom prst="rect">
                        <a:avLst/>
                      </a:prstGeom>
                    </p:spPr>
                  </p:pic>
                </p:oleObj>
              </mc:Fallback>
            </mc:AlternateContent>
          </a:graphicData>
        </a:graphic>
      </p:graphicFrame>
    </p:spTree>
    <p:extLst>
      <p:ext uri="{BB962C8B-B14F-4D97-AF65-F5344CB8AC3E}">
        <p14:creationId xmlns:p14="http://schemas.microsoft.com/office/powerpoint/2010/main" val="4202028626"/>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theme/theme1.xml><?xml version="1.0" encoding="utf-8"?>
<a:theme xmlns:a="http://schemas.openxmlformats.org/drawingml/2006/main" name="Enhanced Instruction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15484</TotalTime>
  <Words>1967</Words>
  <Application>Microsoft Macintosh PowerPoint</Application>
  <PresentationFormat>On-screen Show (4:3)</PresentationFormat>
  <Paragraphs>188</Paragraphs>
  <Slides>30</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2" baseType="lpstr">
      <vt:lpstr>Enhanced Instruction template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Walch Education</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Walch Education</dc:creator>
  <cp:keywords/>
  <dc:description/>
  <cp:lastModifiedBy>Jason</cp:lastModifiedBy>
  <cp:revision>343</cp:revision>
  <dcterms:created xsi:type="dcterms:W3CDTF">2012-02-22T19:14:19Z</dcterms:created>
  <dcterms:modified xsi:type="dcterms:W3CDTF">2015-01-07T13:28:57Z</dcterms:modified>
  <cp:category/>
</cp:coreProperties>
</file>