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86" r:id="rId4"/>
    <p:sldId id="351" r:id="rId5"/>
    <p:sldId id="287" r:id="rId6"/>
    <p:sldId id="288" r:id="rId7"/>
    <p:sldId id="352" r:id="rId8"/>
    <p:sldId id="353" r:id="rId9"/>
    <p:sldId id="364" r:id="rId10"/>
    <p:sldId id="363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68" y="-272"/>
      </p:cViewPr>
      <p:guideLst>
        <p:guide orient="horz" pos="2160"/>
        <p:guide pos="7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AAF90DCC-B354-B740-8116-56667B4C95ED}" type="datetime1">
              <a:rPr lang="en-US">
                <a:latin typeface="Arial"/>
                <a:ea typeface="Arial"/>
                <a:cs typeface="Arial"/>
              </a:rPr>
              <a:pPr/>
              <a:t>5/15/15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304D6765-0692-8B42-8B96-6E33D152346A}" type="slidenum">
              <a:rPr lang="en-US">
                <a:latin typeface="Arial"/>
                <a:ea typeface="Arial"/>
                <a:cs typeface="Arial"/>
              </a:rPr>
              <a:pPr/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448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49111967-7D4E-1746-AA5D-9DD20F6F2E36}" type="datetime1">
              <a:rPr lang="en-US" smtClean="0"/>
              <a:pPr/>
              <a:t>5/15/15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6057C1DB-61A9-9442-856B-A17F39B566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5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53C0C34-33E1-1D42-9DAC-08DA11ACB7F2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97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4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www.walch.com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/04010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1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SS M1 SS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9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002582" y="6303114"/>
            <a:ext cx="6719017" cy="26496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0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MS PGothic" charset="0"/>
              </a:rPr>
              <a:t>1.1.1: Interpreting Complicated Expressions</a:t>
            </a:r>
            <a:endParaRPr lang="en-US" dirty="0">
              <a:cs typeface="MS PGothic" charset="0"/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fld id="{F732522F-31DA-AD4B-A698-D3D54ED29A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4010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7956551" cy="4997450"/>
          </a:xfrm>
        </p:spPr>
        <p:txBody>
          <a:bodyPr/>
          <a:lstStyle/>
          <a:p>
            <a:pPr algn="l" eaLnBrk="1" hangingPunct="1"/>
            <a:r>
              <a:rPr lang="en-US" sz="2800" b="1" dirty="0" smtClean="0"/>
              <a:t>Introduction</a:t>
            </a:r>
          </a:p>
          <a:p>
            <a:pPr algn="l"/>
            <a:r>
              <a:rPr lang="en-US" dirty="0"/>
              <a:t>Often, an equation will be shown in standard form, such as 5</a:t>
            </a:r>
            <a:r>
              <a:rPr lang="en-US" i="1" dirty="0"/>
              <a:t>x </a:t>
            </a:r>
            <a:r>
              <a:rPr lang="en-US" dirty="0"/>
              <a:t>– 2</a:t>
            </a:r>
            <a:r>
              <a:rPr lang="en-US" i="1" dirty="0"/>
              <a:t>y </a:t>
            </a:r>
            <a:r>
              <a:rPr lang="en-US" dirty="0"/>
              <a:t>= 10. However, for a function to be graphed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dirty="0"/>
              <a:t>equation may need to be rearranged so it is in </a:t>
            </a:r>
            <a:r>
              <a:rPr lang="en-US" dirty="0" smtClean="0"/>
              <a:t>a more </a:t>
            </a:r>
            <a:r>
              <a:rPr lang="en-US" dirty="0"/>
              <a:t>usable format. Typically, this means solving the equation for </a:t>
            </a:r>
            <a:r>
              <a:rPr lang="en-US" i="1" dirty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AD9FB24-FCE3-A34A-A281-0D4F41CD588B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627568" cy="360816"/>
          </a:xfrm>
        </p:spPr>
        <p:txBody>
          <a:bodyPr/>
          <a:lstStyle/>
          <a:p>
            <a:r>
              <a:rPr lang="sv-SE" dirty="0" smtClean="0"/>
              <a:t>2.1 </a:t>
            </a:r>
            <a:r>
              <a:rPr lang="sv-SE" dirty="0" err="1" smtClean="0"/>
              <a:t>Skill</a:t>
            </a:r>
            <a:r>
              <a:rPr lang="sv-SE" dirty="0" smtClean="0"/>
              <a:t> 1</a:t>
            </a:r>
            <a:r>
              <a:rPr lang="en-US" dirty="0" smtClean="0"/>
              <a:t>: Solving </a:t>
            </a:r>
            <a:r>
              <a:rPr lang="en-US" dirty="0"/>
              <a:t>Equations in Standard Form for </a:t>
            </a:r>
            <a:r>
              <a:rPr lang="en-US" i="1" dirty="0"/>
              <a:t>y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/>
              <a:t>Guided Practice: </a:t>
            </a:r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  <a:endParaRPr lang="en-US" sz="2800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291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2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51387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000" b="1" dirty="0">
              <a:ea typeface="+mn-ea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To </a:t>
            </a:r>
            <a:r>
              <a:rPr lang="en-US" dirty="0"/>
              <a:t>solve an equation for </a:t>
            </a:r>
            <a:r>
              <a:rPr lang="en-US" i="1" dirty="0"/>
              <a:t>y </a:t>
            </a:r>
            <a:r>
              <a:rPr lang="en-US" dirty="0"/>
              <a:t>means to rearrange the equation so the </a:t>
            </a:r>
            <a:r>
              <a:rPr lang="en-US" i="1" dirty="0"/>
              <a:t>y </a:t>
            </a:r>
            <a:r>
              <a:rPr lang="en-US" dirty="0"/>
              <a:t>is by itself on the left side of the equal sign. For example, in the equation </a:t>
            </a:r>
            <a:r>
              <a:rPr lang="en-US" i="1" dirty="0"/>
              <a:t>y </a:t>
            </a:r>
            <a:r>
              <a:rPr lang="en-US" dirty="0"/>
              <a:t>= 2</a:t>
            </a:r>
            <a:r>
              <a:rPr lang="en-US" i="1" dirty="0"/>
              <a:t>x </a:t>
            </a:r>
            <a:r>
              <a:rPr lang="en-US" dirty="0"/>
              <a:t>+ 5, the </a:t>
            </a:r>
            <a:r>
              <a:rPr lang="en-US" i="1" dirty="0"/>
              <a:t>y </a:t>
            </a:r>
            <a:r>
              <a:rPr lang="en-US" dirty="0"/>
              <a:t>is by itself and the rest of the equation shows what </a:t>
            </a:r>
            <a:r>
              <a:rPr lang="en-US" i="1" dirty="0"/>
              <a:t>y </a:t>
            </a:r>
            <a:r>
              <a:rPr lang="en-US" dirty="0"/>
              <a:t>equals. 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standard form of a linear function </a:t>
            </a:r>
            <a:r>
              <a:rPr lang="en-US" dirty="0"/>
              <a:t>is written as </a:t>
            </a:r>
            <a:r>
              <a:rPr lang="en-US" i="1" dirty="0"/>
              <a:t>ax </a:t>
            </a:r>
            <a:r>
              <a:rPr lang="en-US" dirty="0"/>
              <a:t>+ </a:t>
            </a:r>
            <a:r>
              <a:rPr lang="en-US" i="1" dirty="0"/>
              <a:t>by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dirty="0"/>
              <a:t>, where </a:t>
            </a:r>
            <a:r>
              <a:rPr lang="en-US" i="1" dirty="0"/>
              <a:t>a, b, </a:t>
            </a:r>
            <a:r>
              <a:rPr lang="en-US" dirty="0"/>
              <a:t>and </a:t>
            </a:r>
            <a:r>
              <a:rPr lang="en-US" i="1" dirty="0"/>
              <a:t>c </a:t>
            </a:r>
            <a:r>
              <a:rPr lang="en-US" dirty="0"/>
              <a:t>are integers and </a:t>
            </a:r>
            <a:r>
              <a:rPr lang="en-US" i="1" dirty="0"/>
              <a:t>a </a:t>
            </a:r>
            <a:r>
              <a:rPr lang="en-US" dirty="0"/>
              <a:t>is positive</a:t>
            </a:r>
            <a:r>
              <a:rPr lang="en-US" i="1" dirty="0"/>
              <a:t>. </a:t>
            </a:r>
            <a:r>
              <a:rPr lang="en-US" dirty="0"/>
              <a:t>In this form,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coefficients and </a:t>
            </a:r>
            <a:r>
              <a:rPr lang="en-US" i="1" dirty="0"/>
              <a:t>c </a:t>
            </a:r>
            <a:r>
              <a:rPr lang="en-US" dirty="0"/>
              <a:t>is the constant term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most common and efficient way to graph this type of equation is to put it in </a:t>
            </a:r>
            <a:r>
              <a:rPr lang="en-US" b="1" dirty="0" smtClean="0"/>
              <a:t>slope-intercept </a:t>
            </a:r>
            <a:r>
              <a:rPr lang="en-US" b="1" dirty="0"/>
              <a:t>form</a:t>
            </a:r>
            <a:r>
              <a:rPr lang="en-US" dirty="0"/>
              <a:t>, which is </a:t>
            </a:r>
            <a:r>
              <a:rPr lang="en-US" i="1" dirty="0"/>
              <a:t>y </a:t>
            </a:r>
            <a:r>
              <a:rPr lang="en-US" dirty="0"/>
              <a:t>= </a:t>
            </a:r>
            <a:r>
              <a:rPr lang="en-US" i="1" dirty="0"/>
              <a:t>mx </a:t>
            </a:r>
            <a:r>
              <a:rPr lang="en-US" dirty="0"/>
              <a:t>+ </a:t>
            </a:r>
            <a:r>
              <a:rPr lang="en-US" i="1" dirty="0"/>
              <a:t>b</a:t>
            </a:r>
            <a:r>
              <a:rPr lang="en-US" dirty="0"/>
              <a:t>, where </a:t>
            </a:r>
            <a:r>
              <a:rPr lang="en-US" i="1" dirty="0"/>
              <a:t>m </a:t>
            </a:r>
            <a:r>
              <a:rPr lang="en-US" dirty="0"/>
              <a:t>is the slope and </a:t>
            </a:r>
            <a:r>
              <a:rPr lang="en-US" i="1" dirty="0"/>
              <a:t>b </a:t>
            </a:r>
            <a:r>
              <a:rPr lang="en-US" dirty="0"/>
              <a:t>is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i="1" dirty="0" smtClean="0"/>
              <a:t>y</a:t>
            </a:r>
            <a:r>
              <a:rPr lang="en-US" dirty="0"/>
              <a:t>-intercept. 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5894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97250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" name="Equation" r:id="rId3" imgW="914400" imgH="311040" progId="Equation.DSMT4">
                  <p:embed/>
                </p:oleObj>
              </mc:Choice>
              <mc:Fallback>
                <p:oleObj name="Equation" r:id="rId3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75993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" name="Equation" r:id="rId5" imgW="914400" imgH="311040" progId="Equation.DSMT4">
                  <p:embed/>
                </p:oleObj>
              </mc:Choice>
              <mc:Fallback>
                <p:oleObj name="Equation" r:id="rId5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610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3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51387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sz="2000" b="1" dirty="0">
              <a:ea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Notice </a:t>
            </a:r>
            <a:r>
              <a:rPr lang="en-US" dirty="0"/>
              <a:t>that in order to put the equation in </a:t>
            </a:r>
            <a:r>
              <a:rPr lang="en-US" dirty="0" smtClean="0"/>
              <a:t>slope-intercept </a:t>
            </a:r>
            <a:r>
              <a:rPr lang="en-US" dirty="0"/>
              <a:t>form, the equation must be solved for </a:t>
            </a:r>
            <a:r>
              <a:rPr lang="en-US" i="1" dirty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9450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1939"/>
              </p:ext>
            </p:extLst>
          </p:nvPr>
        </p:nvGraphicFramePr>
        <p:xfrm>
          <a:off x="1089119" y="2327910"/>
          <a:ext cx="7199068" cy="305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99068"/>
              </a:tblGrid>
              <a:tr h="5676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Solving an Equation for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2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920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 the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 to the other side of the equation by adding its opposite to both sides of the equation.</a:t>
                      </a:r>
                    </a:p>
                    <a:p>
                      <a:pPr marL="457200" indent="-4572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 every term on both sides of the equation by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It is best to arrange the final answer so the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-term comes before the constant term. That way, the equation will be in slope‑intercept form,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mx 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581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4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51387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sz="2000" b="1" dirty="0">
              <a:ea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/>
              <a:t>the value of </a:t>
            </a:r>
            <a:r>
              <a:rPr lang="en-US" i="1" dirty="0"/>
              <a:t>y </a:t>
            </a:r>
            <a:r>
              <a:rPr lang="en-US" dirty="0"/>
              <a:t>is known, the value of </a:t>
            </a:r>
            <a:r>
              <a:rPr lang="en-US" i="1" dirty="0"/>
              <a:t>x </a:t>
            </a:r>
            <a:r>
              <a:rPr lang="en-US" dirty="0"/>
              <a:t>can </a:t>
            </a:r>
            <a:r>
              <a:rPr lang="en-US" dirty="0" smtClean="0"/>
              <a:t>be found </a:t>
            </a:r>
            <a:r>
              <a:rPr lang="en-US" dirty="0"/>
              <a:t>by substituting the </a:t>
            </a:r>
            <a:r>
              <a:rPr lang="en-US" i="1" dirty="0"/>
              <a:t>y</a:t>
            </a:r>
            <a:r>
              <a:rPr lang="en-US" dirty="0"/>
              <a:t>-value, and then solving the equation for </a:t>
            </a:r>
            <a:r>
              <a:rPr lang="en-US" i="1" dirty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9450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21681"/>
              </p:ext>
            </p:extLst>
          </p:nvPr>
        </p:nvGraphicFramePr>
        <p:xfrm>
          <a:off x="1089119" y="2505710"/>
          <a:ext cx="7199068" cy="2612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99068"/>
              </a:tblGrid>
              <a:tr h="5676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Finding the Value of 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Given the 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-value</a:t>
                      </a:r>
                      <a:endParaRPr lang="en-US" sz="2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470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 any terms that are added to or subtracted from the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-term by performing the opposite operation on both sides of the equation. (For example, if 6 is being added to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subtract 6 from both sides.)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 both sides by the coefficient of </a:t>
                      </a:r>
                      <a:r>
                        <a:rPr lang="en-US" sz="2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499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4997450"/>
          </a:xfrm>
        </p:spPr>
        <p:txBody>
          <a:bodyPr/>
          <a:lstStyle/>
          <a:p>
            <a:pPr algn="l"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800" baseline="30000" dirty="0"/>
          </a:p>
          <a:p>
            <a:pPr algn="l" eaLnBrk="1" hangingPunct="1"/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1</a:t>
            </a:r>
            <a:endParaRPr lang="en-US" sz="2800" b="1" dirty="0">
              <a:solidFill>
                <a:srgbClr val="000090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US" dirty="0"/>
              <a:t>Solve the equation 8</a:t>
            </a:r>
            <a:r>
              <a:rPr lang="en-US" i="1" dirty="0"/>
              <a:t>x </a:t>
            </a:r>
            <a:r>
              <a:rPr lang="en-US" dirty="0"/>
              <a:t>– 2</a:t>
            </a:r>
            <a:r>
              <a:rPr lang="en-US" i="1" dirty="0"/>
              <a:t>y </a:t>
            </a:r>
            <a:r>
              <a:rPr lang="en-US" dirty="0"/>
              <a:t>= 6 for </a:t>
            </a:r>
            <a:r>
              <a:rPr lang="en-US" i="1" dirty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4E2057C-FEF6-9649-A4EF-C19DB221F27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5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8561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0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6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72450" cy="51387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1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4350" indent="-557784" algn="l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Move </a:t>
            </a:r>
            <a:r>
              <a:rPr lang="en-US" sz="2800" b="1" dirty="0">
                <a:solidFill>
                  <a:srgbClr val="660066"/>
                </a:solidFill>
              </a:rPr>
              <a:t>the term with </a:t>
            </a:r>
            <a:r>
              <a:rPr lang="en-US" sz="2800" b="1" i="1" dirty="0">
                <a:solidFill>
                  <a:srgbClr val="660066"/>
                </a:solidFill>
              </a:rPr>
              <a:t>x </a:t>
            </a:r>
            <a:r>
              <a:rPr lang="en-US" sz="2800" b="1" dirty="0">
                <a:solidFill>
                  <a:srgbClr val="660066"/>
                </a:solidFill>
              </a:rPr>
              <a:t>to the other side </a:t>
            </a:r>
            <a:r>
              <a:rPr lang="en-US" sz="2800" b="1" dirty="0" smtClean="0">
                <a:solidFill>
                  <a:srgbClr val="660066"/>
                </a:solidFill>
              </a:rPr>
              <a:t>of</a:t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b="1" dirty="0" smtClean="0">
                <a:solidFill>
                  <a:srgbClr val="660066"/>
                </a:solidFill>
              </a:rPr>
              <a:t>the </a:t>
            </a:r>
            <a:r>
              <a:rPr lang="en-US" sz="2800" b="1" dirty="0">
                <a:solidFill>
                  <a:srgbClr val="660066"/>
                </a:solidFill>
              </a:rPr>
              <a:t>equation by adding its opposite to both sides of the equation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  <a:endParaRPr lang="en-US" sz="2800" dirty="0"/>
          </a:p>
          <a:p>
            <a:pPr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The term with </a:t>
            </a:r>
            <a:r>
              <a:rPr lang="en-US" sz="2400" i="1" dirty="0">
                <a:solidFill>
                  <a:schemeClr val="tx1"/>
                </a:solidFill>
              </a:rPr>
              <a:t>x </a:t>
            </a:r>
            <a:r>
              <a:rPr lang="en-US" sz="2400" dirty="0">
                <a:solidFill>
                  <a:schemeClr val="tx1"/>
                </a:solidFill>
              </a:rPr>
              <a:t>is 8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Move this term by adding the opposite of 8</a:t>
            </a:r>
            <a:r>
              <a:rPr lang="en-US" sz="2400" i="1" dirty="0">
                <a:solidFill>
                  <a:schemeClr val="tx1"/>
                </a:solidFill>
              </a:rPr>
              <a:t>x </a:t>
            </a:r>
            <a:r>
              <a:rPr lang="en-US" sz="2400" dirty="0">
                <a:solidFill>
                  <a:schemeClr val="tx1"/>
                </a:solidFill>
              </a:rPr>
              <a:t>to both sides of the </a:t>
            </a:r>
            <a:r>
              <a:rPr lang="en-US" sz="2400" dirty="0" smtClean="0">
                <a:solidFill>
                  <a:schemeClr val="tx1"/>
                </a:solidFill>
              </a:rPr>
              <a:t>equation.</a:t>
            </a:r>
          </a:p>
          <a:p>
            <a:pPr lvl="1" algn="l"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opposite of 8</a:t>
            </a:r>
            <a:r>
              <a:rPr lang="en-US" sz="2400" i="1" dirty="0" smtClean="0">
                <a:solidFill>
                  <a:schemeClr val="tx1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is –8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; therefore, add –8</a:t>
            </a:r>
            <a:r>
              <a:rPr lang="en-US" sz="2400" i="1" dirty="0" smtClean="0">
                <a:solidFill>
                  <a:schemeClr val="tx1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to both sides of the equation.</a:t>
            </a:r>
          </a:p>
          <a:p>
            <a:pPr lvl="1" algn="l"/>
            <a:endParaRPr lang="en-US" sz="28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5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7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72450" cy="51387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1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lvl="2" algn="l">
              <a:spcAft>
                <a:spcPts val="600"/>
              </a:spcAft>
            </a:pPr>
            <a:r>
              <a:rPr lang="fr-FR" dirty="0" smtClean="0">
                <a:solidFill>
                  <a:schemeClr val="tx1"/>
                </a:solidFill>
              </a:rPr>
              <a:t>8</a:t>
            </a:r>
            <a:r>
              <a:rPr lang="fr-FR" i="1" dirty="0" smtClean="0">
                <a:solidFill>
                  <a:schemeClr val="tx1"/>
                </a:solidFill>
              </a:rPr>
              <a:t>x </a:t>
            </a:r>
            <a:r>
              <a:rPr lang="fr-FR" dirty="0" smtClean="0">
                <a:solidFill>
                  <a:schemeClr val="tx1"/>
                </a:solidFill>
              </a:rPr>
              <a:t>– 2</a:t>
            </a:r>
            <a:r>
              <a:rPr lang="fr-FR" i="1" dirty="0" smtClean="0">
                <a:solidFill>
                  <a:schemeClr val="tx1"/>
                </a:solidFill>
              </a:rPr>
              <a:t>y </a:t>
            </a:r>
            <a:r>
              <a:rPr lang="fr-FR" dirty="0" smtClean="0">
                <a:solidFill>
                  <a:schemeClr val="tx1"/>
                </a:solidFill>
              </a:rPr>
              <a:t>= 6						Original </a:t>
            </a:r>
            <a:r>
              <a:rPr lang="fr-FR" dirty="0" err="1" smtClean="0">
                <a:solidFill>
                  <a:schemeClr val="tx1"/>
                </a:solidFill>
              </a:rPr>
              <a:t>equation</a:t>
            </a:r>
            <a:r>
              <a:rPr lang="fr-FR" dirty="0" smtClean="0"/>
              <a:t>  </a:t>
            </a:r>
          </a:p>
          <a:p>
            <a:pPr lvl="2" algn="l"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Arial"/>
              </a:rPr>
              <a:t>8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– 2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+ (–8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) = 6 + (–8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)		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Add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–8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to 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both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									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sides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of the 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equation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2" algn="l">
              <a:spcAft>
                <a:spcPts val="1200"/>
              </a:spcAft>
            </a:pPr>
            <a:r>
              <a:rPr lang="fr-FR" dirty="0" smtClean="0">
                <a:solidFill>
                  <a:srgbClr val="000000"/>
                </a:solidFill>
                <a:latin typeface="Arial"/>
              </a:rPr>
              <a:t>–2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= 6 – 8</a:t>
            </a:r>
            <a:r>
              <a:rPr lang="fr-FR" i="1" dirty="0" smtClean="0">
                <a:solidFill>
                  <a:srgbClr val="000000"/>
                </a:solidFill>
                <a:latin typeface="Arial"/>
              </a:rPr>
              <a:t>x						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Simplify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1" algn="l"/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result of adding the opposite of 8</a:t>
            </a:r>
            <a:r>
              <a:rPr lang="en-US" sz="2400" i="1" dirty="0">
                <a:solidFill>
                  <a:srgbClr val="000000"/>
                </a:solidFill>
              </a:rPr>
              <a:t>x </a:t>
            </a:r>
            <a:r>
              <a:rPr lang="en-US" sz="2400" dirty="0">
                <a:solidFill>
                  <a:srgbClr val="000000"/>
                </a:solidFill>
              </a:rPr>
              <a:t>to both sides of the equation is –2</a:t>
            </a:r>
            <a:r>
              <a:rPr lang="en-US" sz="2400" i="1" dirty="0">
                <a:solidFill>
                  <a:srgbClr val="000000"/>
                </a:solidFill>
              </a:rPr>
              <a:t>y </a:t>
            </a:r>
            <a:r>
              <a:rPr lang="en-US" sz="2400" dirty="0">
                <a:solidFill>
                  <a:srgbClr val="000000"/>
                </a:solidFill>
              </a:rPr>
              <a:t>= 6 – 8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8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69250" cy="50228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660066"/>
                </a:solidFill>
              </a:rPr>
              <a:t>Divide </a:t>
            </a:r>
            <a:r>
              <a:rPr lang="en-US" sz="2800" b="1" dirty="0">
                <a:solidFill>
                  <a:srgbClr val="660066"/>
                </a:solidFill>
              </a:rPr>
              <a:t>every term on both sides of the equation by the coefficient of </a:t>
            </a:r>
            <a:r>
              <a:rPr lang="en-US" sz="2800" b="1" i="1" dirty="0">
                <a:solidFill>
                  <a:srgbClr val="660066"/>
                </a:solidFill>
              </a:rPr>
              <a:t>y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</a:p>
          <a:p>
            <a:pPr lvl="1" algn="l"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coefficient of </a:t>
            </a:r>
            <a:r>
              <a:rPr lang="en-US" sz="2400" i="1" dirty="0">
                <a:solidFill>
                  <a:schemeClr val="tx1"/>
                </a:solidFill>
              </a:rPr>
              <a:t>y </a:t>
            </a:r>
            <a:r>
              <a:rPr lang="en-US" sz="2400" dirty="0">
                <a:solidFill>
                  <a:schemeClr val="tx1"/>
                </a:solidFill>
              </a:rPr>
              <a:t>is –2. Therefore, divide every term on both sides of the equation by –2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2" algn="l"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–2</a:t>
            </a:r>
            <a:r>
              <a:rPr lang="fr-FR" i="1" dirty="0">
                <a:solidFill>
                  <a:schemeClr val="tx1"/>
                </a:solidFill>
              </a:rPr>
              <a:t>y </a:t>
            </a:r>
            <a:r>
              <a:rPr lang="fr-FR" dirty="0">
                <a:solidFill>
                  <a:schemeClr val="tx1"/>
                </a:solidFill>
              </a:rPr>
              <a:t>= 6 – </a:t>
            </a:r>
            <a:r>
              <a:rPr lang="fr-FR" dirty="0" smtClean="0">
                <a:solidFill>
                  <a:schemeClr val="tx1"/>
                </a:solidFill>
              </a:rPr>
              <a:t>8</a:t>
            </a:r>
            <a:r>
              <a:rPr lang="fr-FR" i="1" dirty="0" smtClean="0">
                <a:solidFill>
                  <a:schemeClr val="tx1"/>
                </a:solidFill>
              </a:rPr>
              <a:t>x						</a:t>
            </a:r>
            <a:r>
              <a:rPr lang="fr-FR" dirty="0" smtClean="0">
                <a:solidFill>
                  <a:schemeClr val="tx1"/>
                </a:solidFill>
              </a:rPr>
              <a:t>Equation </a:t>
            </a:r>
            <a:r>
              <a:rPr lang="fr-FR" dirty="0">
                <a:solidFill>
                  <a:schemeClr val="tx1"/>
                </a:solidFill>
              </a:rPr>
              <a:t>from the </a:t>
            </a:r>
            <a:r>
              <a:rPr lang="fr-FR" dirty="0" smtClean="0">
                <a:solidFill>
                  <a:schemeClr val="tx1"/>
                </a:solidFill>
              </a:rPr>
              <a:t>									previous step</a:t>
            </a:r>
          </a:p>
          <a:p>
            <a:pPr lvl="2" algn="l">
              <a:spcAft>
                <a:spcPts val="1800"/>
              </a:spcAft>
            </a:pPr>
            <a:r>
              <a:rPr lang="fr-FR" dirty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								</a:t>
            </a:r>
            <a:r>
              <a:rPr lang="en-US" dirty="0" smtClean="0">
                <a:solidFill>
                  <a:schemeClr val="tx1"/>
                </a:solidFill>
              </a:rPr>
              <a:t>Divide </a:t>
            </a:r>
            <a:r>
              <a:rPr lang="en-US" dirty="0">
                <a:solidFill>
                  <a:schemeClr val="tx1"/>
                </a:solidFill>
              </a:rPr>
              <a:t>every </a:t>
            </a:r>
            <a:r>
              <a:rPr lang="en-US" dirty="0" smtClean="0">
                <a:solidFill>
                  <a:schemeClr val="tx1"/>
                </a:solidFill>
              </a:rPr>
              <a:t>term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							by </a:t>
            </a:r>
            <a:r>
              <a:rPr lang="en-US" dirty="0">
                <a:solidFill>
                  <a:schemeClr val="tx1"/>
                </a:solidFill>
              </a:rPr>
              <a:t>–2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2" algn="l"/>
            <a:r>
              <a:rPr lang="fr-FR" i="1" dirty="0" smtClean="0">
                <a:solidFill>
                  <a:schemeClr val="tx1"/>
                </a:solidFill>
              </a:rPr>
              <a:t>y </a:t>
            </a:r>
            <a:r>
              <a:rPr lang="fr-FR" dirty="0">
                <a:solidFill>
                  <a:schemeClr val="tx1"/>
                </a:solidFill>
              </a:rPr>
              <a:t>= –3 + </a:t>
            </a:r>
            <a:r>
              <a:rPr lang="fr-FR" dirty="0" smtClean="0">
                <a:solidFill>
                  <a:schemeClr val="tx1"/>
                </a:solidFill>
              </a:rPr>
              <a:t>4</a:t>
            </a:r>
            <a:r>
              <a:rPr lang="fr-FR" i="1" dirty="0" smtClean="0">
                <a:solidFill>
                  <a:schemeClr val="tx1"/>
                </a:solidFill>
              </a:rPr>
              <a:t>x						</a:t>
            </a:r>
            <a:r>
              <a:rPr lang="fr-FR" dirty="0" smtClean="0">
                <a:solidFill>
                  <a:schemeClr val="tx1"/>
                </a:solidFill>
              </a:rPr>
              <a:t>Simplify.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en-US" dirty="0" smtClean="0"/>
              <a:t>Skill</a:t>
            </a:r>
            <a:r>
              <a:rPr lang="sv-SE" dirty="0" smtClean="0"/>
              <a:t> </a:t>
            </a:r>
            <a:r>
              <a:rPr lang="sv-SE" dirty="0"/>
              <a:t>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6348"/>
              </p:ext>
            </p:extLst>
          </p:nvPr>
        </p:nvGraphicFramePr>
        <p:xfrm>
          <a:off x="1604963" y="3898900"/>
          <a:ext cx="1917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3" imgW="1917700" imgH="800100" progId="Equation.DSMT4">
                  <p:embed/>
                </p:oleObj>
              </mc:Choice>
              <mc:Fallback>
                <p:oleObj name="Equation" r:id="rId3" imgW="1917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4963" y="3898900"/>
                        <a:ext cx="1917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13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51387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  <a:p>
            <a:pPr lvl="2" algn="l" eaLnBrk="1" fontAlgn="auto" hangingPunct="1">
              <a:spcAft>
                <a:spcPts val="1200"/>
              </a:spcAft>
              <a:defRPr/>
            </a:pPr>
            <a:r>
              <a:rPr lang="fr-FR" i="1" dirty="0" smtClean="0">
                <a:solidFill>
                  <a:srgbClr val="000000"/>
                </a:solidFill>
              </a:rPr>
              <a:t>y </a:t>
            </a:r>
            <a:r>
              <a:rPr lang="fr-FR" dirty="0">
                <a:solidFill>
                  <a:srgbClr val="000000"/>
                </a:solidFill>
              </a:rPr>
              <a:t>= 4</a:t>
            </a:r>
            <a:r>
              <a:rPr lang="fr-FR" i="1" dirty="0">
                <a:solidFill>
                  <a:srgbClr val="000000"/>
                </a:solidFill>
              </a:rPr>
              <a:t>x </a:t>
            </a:r>
            <a:r>
              <a:rPr lang="fr-FR" dirty="0">
                <a:solidFill>
                  <a:srgbClr val="000000"/>
                </a:solidFill>
              </a:rPr>
              <a:t>– </a:t>
            </a:r>
            <a:r>
              <a:rPr lang="fr-FR" dirty="0" smtClean="0">
                <a:solidFill>
                  <a:srgbClr val="000000"/>
                </a:solidFill>
              </a:rPr>
              <a:t>3							</a:t>
            </a:r>
            <a:r>
              <a:rPr lang="en-US" dirty="0" smtClean="0">
                <a:solidFill>
                  <a:srgbClr val="000000"/>
                </a:solidFill>
              </a:rPr>
              <a:t>Rearrange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the </a:t>
            </a:r>
            <a:r>
              <a:rPr lang="fr-FR" dirty="0" err="1">
                <a:solidFill>
                  <a:srgbClr val="000000"/>
                </a:solidFill>
              </a:rPr>
              <a:t>terms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									on </a:t>
            </a:r>
            <a:r>
              <a:rPr lang="fr-FR" dirty="0">
                <a:solidFill>
                  <a:srgbClr val="000000"/>
                </a:solidFill>
              </a:rPr>
              <a:t>the right </a:t>
            </a:r>
            <a:r>
              <a:rPr lang="fr-FR" dirty="0" err="1">
                <a:solidFill>
                  <a:srgbClr val="000000"/>
                </a:solidFill>
              </a:rPr>
              <a:t>side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so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									the </a:t>
            </a:r>
            <a:r>
              <a:rPr lang="fr-FR" i="1" dirty="0">
                <a:solidFill>
                  <a:srgbClr val="000000"/>
                </a:solidFill>
              </a:rPr>
              <a:t>x</a:t>
            </a:r>
            <a:r>
              <a:rPr lang="fr-FR" dirty="0">
                <a:solidFill>
                  <a:srgbClr val="000000"/>
                </a:solidFill>
              </a:rPr>
              <a:t>-</a:t>
            </a:r>
            <a:r>
              <a:rPr lang="fr-FR" dirty="0" err="1">
                <a:solidFill>
                  <a:srgbClr val="000000"/>
                </a:solidFill>
              </a:rPr>
              <a:t>term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listed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									first.</a:t>
            </a:r>
          </a:p>
          <a:p>
            <a:pPr lvl="1" algn="l" eaLnBrk="1" fontAlgn="auto" hangingPunct="1"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Note that it is best to rearrange the terms so the </a:t>
            </a:r>
            <a:r>
              <a:rPr lang="en-US" sz="2400" i="1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-term comes before the constant term. That way, the equation is in slope-intercept form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The equation 8</a:t>
            </a:r>
            <a:r>
              <a:rPr lang="en-US" sz="2400" i="1" dirty="0">
                <a:solidFill>
                  <a:srgbClr val="000000"/>
                </a:solidFill>
              </a:rPr>
              <a:t>x </a:t>
            </a:r>
            <a:r>
              <a:rPr lang="en-US" sz="2400" dirty="0">
                <a:solidFill>
                  <a:srgbClr val="000000"/>
                </a:solidFill>
              </a:rPr>
              <a:t>– 2</a:t>
            </a:r>
            <a:r>
              <a:rPr lang="en-US" sz="2400" i="1" dirty="0">
                <a:solidFill>
                  <a:srgbClr val="000000"/>
                </a:solidFill>
              </a:rPr>
              <a:t>y </a:t>
            </a:r>
            <a:r>
              <a:rPr lang="en-US" sz="2400" dirty="0">
                <a:solidFill>
                  <a:srgbClr val="000000"/>
                </a:solidFill>
              </a:rPr>
              <a:t>= 6 solved for </a:t>
            </a:r>
            <a:r>
              <a:rPr lang="en-US" sz="2400" i="1" dirty="0">
                <a:solidFill>
                  <a:srgbClr val="000000"/>
                </a:solidFill>
              </a:rPr>
              <a:t>y </a:t>
            </a:r>
            <a:r>
              <a:rPr lang="en-US" sz="2400" dirty="0">
                <a:solidFill>
                  <a:srgbClr val="000000"/>
                </a:solidFill>
              </a:rPr>
              <a:t>is </a:t>
            </a:r>
            <a:r>
              <a:rPr lang="en-US" sz="2400" i="1" dirty="0">
                <a:solidFill>
                  <a:srgbClr val="000000"/>
                </a:solidFill>
              </a:rPr>
              <a:t>y </a:t>
            </a:r>
            <a:r>
              <a:rPr lang="en-US" sz="2400" dirty="0">
                <a:solidFill>
                  <a:srgbClr val="000000"/>
                </a:solidFill>
              </a:rPr>
              <a:t>= 4</a:t>
            </a:r>
            <a:r>
              <a:rPr lang="en-US" sz="2400" i="1" dirty="0">
                <a:solidFill>
                  <a:srgbClr val="000000"/>
                </a:solidFill>
              </a:rPr>
              <a:t>x </a:t>
            </a:r>
            <a:r>
              <a:rPr lang="en-US" sz="2400" dirty="0">
                <a:solidFill>
                  <a:srgbClr val="000000"/>
                </a:solidFill>
              </a:rPr>
              <a:t>– 3. 	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1</a:t>
            </a:r>
            <a:r>
              <a:rPr lang="en-US" dirty="0" smtClean="0"/>
              <a:t>: Solving Equations </a:t>
            </a:r>
            <a:r>
              <a:rPr lang="en-US" dirty="0"/>
              <a:t>in Standard Form for </a:t>
            </a:r>
            <a:r>
              <a:rPr lang="en-US" i="1" dirty="0"/>
              <a:t>y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089" y="4618521"/>
            <a:ext cx="1352739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7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ordinate Algebra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Coordinate Algebra Instruction TEMPLATE.potx</Template>
  <TotalTime>1802</TotalTime>
  <Words>534</Words>
  <Application>Microsoft Macintosh PowerPoint</Application>
  <PresentationFormat>On-screen Show (4:3)</PresentationFormat>
  <Paragraphs>65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Coordinate Algebra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Walch Education</dc:creator>
  <cp:lastModifiedBy>Martie Harmon</cp:lastModifiedBy>
  <cp:revision>268</cp:revision>
  <cp:lastPrinted>2012-03-22T14:14:30Z</cp:lastPrinted>
  <dcterms:created xsi:type="dcterms:W3CDTF">2012-02-22T19:14:19Z</dcterms:created>
  <dcterms:modified xsi:type="dcterms:W3CDTF">2015-05-15T20:06:51Z</dcterms:modified>
</cp:coreProperties>
</file>