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86" r:id="rId4"/>
    <p:sldId id="301" r:id="rId5"/>
    <p:sldId id="305" r:id="rId6"/>
    <p:sldId id="307" r:id="rId7"/>
    <p:sldId id="287" r:id="rId8"/>
    <p:sldId id="288" r:id="rId9"/>
    <p:sldId id="289" r:id="rId10"/>
    <p:sldId id="306" r:id="rId11"/>
    <p:sldId id="311" r:id="rId12"/>
    <p:sldId id="308" r:id="rId13"/>
    <p:sldId id="310" r:id="rId14"/>
    <p:sldId id="300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7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4" d="100"/>
          <a:sy n="94" d="100"/>
        </p:scale>
        <p:origin x="-112" y="-368"/>
      </p:cViewPr>
      <p:guideLst>
        <p:guide orient="horz" pos="2160"/>
        <p:guide pos="7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AAF90DCC-B354-B740-8116-56667B4C95ED}" type="datetime1">
              <a:rPr lang="en-US">
                <a:latin typeface="Arial"/>
                <a:ea typeface="Arial"/>
                <a:cs typeface="Arial"/>
              </a:rPr>
              <a:pPr/>
              <a:t>6/5/15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charset="0"/>
                <a:cs typeface="MS PGothic" charset="0"/>
              </a:defRPr>
            </a:lvl1pPr>
          </a:lstStyle>
          <a:p>
            <a:fld id="{304D6765-0692-8B42-8B96-6E33D152346A}" type="slidenum">
              <a:rPr lang="en-US">
                <a:latin typeface="Arial"/>
                <a:ea typeface="Arial"/>
                <a:cs typeface="Arial"/>
              </a:rPr>
              <a:pPr/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448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49111967-7D4E-1746-AA5D-9DD20F6F2E36}" type="datetime1">
              <a:rPr lang="en-US" smtClean="0"/>
              <a:pPr/>
              <a:t>6/5/15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fld id="{6057C1DB-61A9-9442-856B-A17F39B566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052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453C0C34-33E1-1D42-9DAC-08DA11ACB7F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735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http://www.walch.com/ei/04004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7C1DB-61A9-9442-856B-A17F39B566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SS M1 SS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9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15283" y="6303114"/>
            <a:ext cx="5530850" cy="26496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</a:pPr>
            <a:r>
              <a:rPr lang="en-US" dirty="0" smtClean="0">
                <a:cs typeface="MS PGothic" charset="0"/>
              </a:rPr>
              <a:t>1.1.1: Interpreting Complicated Expressions</a:t>
            </a:r>
            <a:endParaRPr lang="en-US" dirty="0">
              <a:cs typeface="MS PGothic" charset="0"/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</a:defRPr>
            </a:lvl1pPr>
          </a:lstStyle>
          <a:p>
            <a:fld id="{F732522F-31DA-AD4B-A698-D3D54ED29A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6.wmf"/><Relationship Id="rId7" Type="http://schemas.openxmlformats.org/officeDocument/2006/relationships/image" Target="../media/image17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4004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7854951" cy="4997450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>Introduction</a:t>
            </a:r>
          </a:p>
          <a:p>
            <a:pPr algn="l"/>
            <a:r>
              <a:rPr lang="en-US" dirty="0"/>
              <a:t>Linear equations are useful for solving many everyday problems. Some examples include determining the number of people who can attend an event, finding the score needed to earn a specific grade in a class, and calculating the amount of time it will take to fill a swimming pool.</a:t>
            </a: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AD9FB24-FCE3-A34A-A281-0D4F41CD588B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</a:t>
            </a:r>
            <a:r>
              <a:rPr lang="en-US" dirty="0"/>
              <a:t>Solving Simple Linear Equations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>
                <a:ea typeface="Arial"/>
              </a:rPr>
              <a:t>Guided </a:t>
            </a:r>
            <a:r>
              <a:rPr lang="en-US" sz="2800" b="1" dirty="0" smtClean="0">
                <a:ea typeface="Arial"/>
              </a:rPr>
              <a:t>Practice</a:t>
            </a:r>
            <a:r>
              <a:rPr lang="en-US" sz="2800" b="1" dirty="0">
                <a:ea typeface="Arial"/>
              </a:rPr>
              <a:t>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Arial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  <a:endParaRPr lang="en-US" sz="2800" dirty="0"/>
          </a:p>
          <a:p>
            <a:pPr marL="512064" indent="-557784" algn="l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Isolate the variable in the </a:t>
            </a:r>
            <a:r>
              <a:rPr lang="en-US" sz="2800" b="1" dirty="0" smtClean="0">
                <a:solidFill>
                  <a:srgbClr val="660066"/>
                </a:solidFill>
              </a:rPr>
              <a:t>resulting equation.</a:t>
            </a:r>
            <a:endParaRPr lang="en-US" sz="2800" b="1" dirty="0">
              <a:solidFill>
                <a:srgbClr val="660066"/>
              </a:solidFill>
            </a:endParaRPr>
          </a:p>
          <a:p>
            <a:pPr marL="512064" algn="l"/>
            <a:r>
              <a:rPr lang="en-US" dirty="0" smtClean="0"/>
              <a:t>In </a:t>
            </a:r>
            <a:r>
              <a:rPr lang="en-US" dirty="0"/>
              <a:t>order to isolate the variable, the term with </a:t>
            </a:r>
            <a:r>
              <a:rPr lang="en-US" i="1" dirty="0"/>
              <a:t>x </a:t>
            </a:r>
            <a:r>
              <a:rPr lang="en-US" dirty="0"/>
              <a:t>must </a:t>
            </a:r>
            <a:r>
              <a:rPr lang="en-US" dirty="0" smtClean="0"/>
              <a:t>first </a:t>
            </a:r>
            <a:r>
              <a:rPr lang="en-US" dirty="0"/>
              <a:t>be isolated. Look at the operation being used on the term with </a:t>
            </a:r>
            <a:r>
              <a:rPr lang="en-US" i="1" dirty="0"/>
              <a:t>x</a:t>
            </a:r>
            <a:r>
              <a:rPr lang="en-US" dirty="0"/>
              <a:t>, and use the opposite operation to isolate the term</a:t>
            </a:r>
            <a:r>
              <a:rPr lang="en-US" dirty="0" smtClean="0"/>
              <a:t>.</a:t>
            </a:r>
          </a:p>
          <a:p>
            <a:pPr marL="512064" algn="l"/>
            <a:endParaRPr lang="en-US" dirty="0" smtClean="0"/>
          </a:p>
          <a:p>
            <a:pPr marL="512064" algn="l">
              <a:spcBef>
                <a:spcPts val="1400"/>
              </a:spcBef>
            </a:pPr>
            <a:endParaRPr lang="en-US" dirty="0"/>
          </a:p>
          <a:p>
            <a:pPr marL="512064" algn="l"/>
            <a:endParaRPr lang="en-US" dirty="0"/>
          </a:p>
          <a:p>
            <a:pPr marL="512064" algn="l">
              <a:lnSpc>
                <a:spcPct val="150000"/>
              </a:lnSpc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877895"/>
              </p:ext>
            </p:extLst>
          </p:nvPr>
        </p:nvGraphicFramePr>
        <p:xfrm>
          <a:off x="1282700" y="3575050"/>
          <a:ext cx="7010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3" imgW="7010280" imgH="774360" progId="Equation.DSMT4">
                  <p:embed/>
                </p:oleObj>
              </mc:Choice>
              <mc:Fallback>
                <p:oleObj name="Equation" r:id="rId3" imgW="701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2700" y="3575050"/>
                        <a:ext cx="7010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40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ea typeface="Arial"/>
              </a:rPr>
              <a:t>Guided </a:t>
            </a:r>
            <a:r>
              <a:rPr lang="en-US" sz="2800" b="1" dirty="0" smtClean="0">
                <a:ea typeface="Arial"/>
              </a:rPr>
              <a:t>Practice</a:t>
            </a:r>
            <a:r>
              <a:rPr lang="en-US" sz="2800" b="1" dirty="0">
                <a:ea typeface="Arial"/>
              </a:rPr>
              <a:t>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Arial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  <a:endParaRPr lang="en-US" sz="2800" dirty="0"/>
          </a:p>
          <a:p>
            <a:pPr marL="512064" algn="l">
              <a:spcBef>
                <a:spcPts val="1400"/>
              </a:spcBef>
            </a:pPr>
            <a:r>
              <a:rPr lang="en-US" dirty="0" smtClean="0"/>
              <a:t>Apply </a:t>
            </a:r>
            <a:r>
              <a:rPr lang="en-US" dirty="0"/>
              <a:t>the Subtraction Property of Equality. By subtracting 6 from both sides of the equation, both sides of the equation will remain equal, but the term containing the variable </a:t>
            </a:r>
            <a:r>
              <a:rPr lang="en-US" i="1" dirty="0"/>
              <a:t>x </a:t>
            </a:r>
            <a:r>
              <a:rPr lang="en-US" dirty="0"/>
              <a:t>will be </a:t>
            </a:r>
            <a:r>
              <a:rPr lang="en-US" dirty="0" smtClean="0"/>
              <a:t>isolated.</a:t>
            </a:r>
            <a:endParaRPr lang="en-US" dirty="0"/>
          </a:p>
          <a:p>
            <a:pPr marL="512064" algn="l"/>
            <a:endParaRPr lang="en-US" dirty="0"/>
          </a:p>
          <a:p>
            <a:pPr marL="512064" algn="l">
              <a:lnSpc>
                <a:spcPct val="150000"/>
              </a:lnSpc>
            </a:pPr>
            <a:endParaRPr lang="en-US" dirty="0"/>
          </a:p>
          <a:p>
            <a:pPr algn="l"/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926095"/>
              </p:ext>
            </p:extLst>
          </p:nvPr>
        </p:nvGraphicFramePr>
        <p:xfrm>
          <a:off x="1890713" y="2923748"/>
          <a:ext cx="1384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3" imgW="1384300" imgH="800100" progId="Equation.DSMT4">
                  <p:embed/>
                </p:oleObj>
              </mc:Choice>
              <mc:Fallback>
                <p:oleObj name="Equation" r:id="rId3" imgW="13843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2923748"/>
                        <a:ext cx="13843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30840"/>
              </p:ext>
            </p:extLst>
          </p:nvPr>
        </p:nvGraphicFramePr>
        <p:xfrm>
          <a:off x="1890713" y="4090605"/>
          <a:ext cx="927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5" imgW="927100" imgH="800100" progId="Equation.DSMT4">
                  <p:embed/>
                </p:oleObj>
              </mc:Choice>
              <mc:Fallback>
                <p:oleObj name="Equation" r:id="rId5" imgW="927100" imgH="800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4090605"/>
                        <a:ext cx="927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57700" y="2908300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Equation from the previous </a:t>
            </a:r>
            <a:r>
              <a:rPr lang="en-US" sz="2400" dirty="0" smtClean="0">
                <a:latin typeface="Arial"/>
                <a:cs typeface="Arial"/>
              </a:rPr>
              <a:t>step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7700" y="4075157"/>
            <a:ext cx="328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Subtract 6 from both sides of the equation. </a:t>
            </a:r>
          </a:p>
        </p:txBody>
      </p:sp>
    </p:spTree>
    <p:extLst>
      <p:ext uri="{BB962C8B-B14F-4D97-AF65-F5344CB8AC3E}">
        <p14:creationId xmlns:p14="http://schemas.microsoft.com/office/powerpoint/2010/main" val="3166379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ea typeface="Arial"/>
              </a:rPr>
              <a:t>Guided </a:t>
            </a:r>
            <a:r>
              <a:rPr lang="en-US" sz="2800" b="1" dirty="0" smtClean="0">
                <a:ea typeface="Arial"/>
              </a:rPr>
              <a:t>Practice</a:t>
            </a:r>
            <a:r>
              <a:rPr lang="en-US" sz="2800" b="1" dirty="0">
                <a:ea typeface="Arial"/>
              </a:rPr>
              <a:t>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Arial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  <a:endParaRPr lang="en-US" sz="2800" dirty="0"/>
          </a:p>
          <a:p>
            <a:pPr marL="512064" algn="l"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order to isolate </a:t>
            </a:r>
            <a:r>
              <a:rPr lang="en-US" i="1" dirty="0"/>
              <a:t>x </a:t>
            </a:r>
            <a:r>
              <a:rPr lang="en-US" dirty="0"/>
              <a:t>from the term</a:t>
            </a:r>
            <a:endParaRPr lang="en-US" dirty="0" smtClean="0"/>
          </a:p>
          <a:p>
            <a:pPr marL="512064" algn="l">
              <a:lnSpc>
                <a:spcPct val="150000"/>
              </a:lnSpc>
            </a:pPr>
            <a:r>
              <a:rPr lang="en-US" dirty="0" smtClean="0"/>
              <a:t>Multiplication </a:t>
            </a:r>
            <a:r>
              <a:rPr lang="en-US" dirty="0"/>
              <a:t>Property of Equality. By multiplying both sides of the equation by</a:t>
            </a:r>
            <a:endParaRPr lang="en-US" dirty="0" smtClean="0"/>
          </a:p>
          <a:p>
            <a:pPr marL="512064" algn="l">
              <a:lnSpc>
                <a:spcPct val="150000"/>
              </a:lnSpc>
            </a:pPr>
            <a:r>
              <a:rPr lang="en-US" dirty="0"/>
              <a:t>both sides of the equation will remain equal, but the </a:t>
            </a:r>
            <a:r>
              <a:rPr lang="en-US" i="1" dirty="0"/>
              <a:t>x </a:t>
            </a:r>
            <a:r>
              <a:rPr lang="en-US" dirty="0"/>
              <a:t>will be isolated.</a:t>
            </a:r>
          </a:p>
          <a:p>
            <a:pPr marL="512064" indent="-557784" algn="l">
              <a:buFont typeface="+mj-lt"/>
              <a:buAutoNum type="arabicPeriod" startAt="2"/>
            </a:pPr>
            <a:endParaRPr lang="en-US" dirty="0" smtClean="0"/>
          </a:p>
          <a:p>
            <a:pPr marL="512064" indent="-557784" algn="l">
              <a:buFont typeface="+mj-lt"/>
              <a:buAutoNum type="arabicPeriod" startAt="2"/>
            </a:pPr>
            <a:endParaRPr lang="en-US" dirty="0"/>
          </a:p>
          <a:p>
            <a:pPr marL="512064" indent="-557784" algn="l">
              <a:buFont typeface="+mj-lt"/>
              <a:buAutoNum type="arabicPeriod" startAt="2"/>
            </a:pPr>
            <a:endParaRPr lang="en-US" dirty="0" smtClean="0"/>
          </a:p>
          <a:p>
            <a:endParaRPr lang="en-US" dirty="0"/>
          </a:p>
          <a:p>
            <a:pPr marL="512064"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endParaRPr lang="en-US" sz="4500" dirty="0"/>
          </a:p>
          <a:p>
            <a:pPr marL="512064" algn="l">
              <a:lnSpc>
                <a:spcPct val="150000"/>
              </a:lnSpc>
            </a:pPr>
            <a:r>
              <a:rPr lang="en-US" sz="3100" dirty="0" smtClean="0"/>
              <a:t> </a:t>
            </a:r>
            <a:r>
              <a:rPr lang="en-US" sz="3100" dirty="0"/>
              <a:t>	</a:t>
            </a:r>
          </a:p>
          <a:p>
            <a:pPr marL="512064" algn="l">
              <a:lnSpc>
                <a:spcPct val="150000"/>
              </a:lnSpc>
            </a:pPr>
            <a:endParaRPr lang="en-US" dirty="0"/>
          </a:p>
          <a:p>
            <a:pPr marL="512064" indent="-557784" algn="l">
              <a:buFont typeface="+mj-lt"/>
              <a:buAutoNum type="arabicPeriod" startAt="2"/>
            </a:pPr>
            <a:endParaRPr lang="en-US" dirty="0" smtClean="0"/>
          </a:p>
          <a:p>
            <a:pPr marL="512064" indent="-557784" algn="l">
              <a:buFont typeface="+mj-lt"/>
              <a:buAutoNum type="arabicPeriod" startAt="2"/>
            </a:pPr>
            <a:endParaRPr lang="en-US" dirty="0"/>
          </a:p>
          <a:p>
            <a:pPr marL="512064" algn="l"/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433290"/>
              </p:ext>
            </p:extLst>
          </p:nvPr>
        </p:nvGraphicFramePr>
        <p:xfrm>
          <a:off x="5829300" y="1085850"/>
          <a:ext cx="1981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3" imgW="1981080" imgH="774360" progId="Equation.DSMT4">
                  <p:embed/>
                </p:oleObj>
              </mc:Choice>
              <mc:Fallback>
                <p:oleObj name="Equation" r:id="rId3" imgW="19810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9300" y="1085850"/>
                        <a:ext cx="1981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141076"/>
              </p:ext>
            </p:extLst>
          </p:nvPr>
        </p:nvGraphicFramePr>
        <p:xfrm>
          <a:off x="5283200" y="2330450"/>
          <a:ext cx="3187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Equation" r:id="rId5" imgW="3187440" imgH="774360" progId="Equation.DSMT4">
                  <p:embed/>
                </p:oleObj>
              </mc:Choice>
              <mc:Fallback>
                <p:oleObj name="Equation" r:id="rId5" imgW="31874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3200" y="2330450"/>
                        <a:ext cx="3187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237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sp>
        <p:nvSpPr>
          <p:cNvPr id="7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ea typeface="Arial"/>
              </a:rPr>
              <a:t>Guided </a:t>
            </a:r>
            <a:r>
              <a:rPr lang="en-US" sz="2800" b="1" dirty="0" smtClean="0">
                <a:ea typeface="Arial"/>
              </a:rPr>
              <a:t>Practice</a:t>
            </a:r>
            <a:r>
              <a:rPr lang="en-US" sz="2800" b="1" dirty="0">
                <a:ea typeface="Arial"/>
              </a:rPr>
              <a:t>: </a:t>
            </a:r>
            <a:r>
              <a:rPr lang="en-US" sz="2800" b="1" dirty="0">
                <a:solidFill>
                  <a:srgbClr val="000090"/>
                </a:solidFill>
                <a:ea typeface="Arial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Arial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  <a:ea typeface="Arial"/>
              </a:rPr>
              <a:t>continued</a:t>
            </a:r>
            <a:endParaRPr lang="en-US" sz="2800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marL="512064" algn="l">
              <a:lnSpc>
                <a:spcPct val="150000"/>
              </a:lnSpc>
              <a:spcBef>
                <a:spcPts val="576"/>
              </a:spcBef>
            </a:pPr>
            <a:r>
              <a:rPr lang="en-US" dirty="0" smtClean="0"/>
              <a:t>The </a:t>
            </a:r>
            <a:r>
              <a:rPr lang="en-US" dirty="0"/>
              <a:t>value for </a:t>
            </a:r>
            <a:r>
              <a:rPr lang="en-US" i="1" dirty="0"/>
              <a:t>x </a:t>
            </a:r>
            <a:r>
              <a:rPr lang="en-US" dirty="0"/>
              <a:t>in the equation </a:t>
            </a:r>
          </a:p>
          <a:p>
            <a:pPr algn="l"/>
            <a:endParaRPr lang="en-US" dirty="0" smtClean="0"/>
          </a:p>
          <a:p>
            <a:pPr marL="512064" algn="l">
              <a:lnSpc>
                <a:spcPct val="150000"/>
              </a:lnSpc>
            </a:pPr>
            <a:r>
              <a:rPr lang="en-US" dirty="0" smtClean="0"/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60345"/>
              </p:ext>
            </p:extLst>
          </p:nvPr>
        </p:nvGraphicFramePr>
        <p:xfrm>
          <a:off x="1473492" y="1257300"/>
          <a:ext cx="6934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3" imgW="6933960" imgH="1625400" progId="Equation.DSMT4">
                  <p:embed/>
                </p:oleObj>
              </mc:Choice>
              <mc:Fallback>
                <p:oleObj name="Equation" r:id="rId3" imgW="6933960" imgH="1625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492" y="1257300"/>
                        <a:ext cx="69342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865575"/>
              </p:ext>
            </p:extLst>
          </p:nvPr>
        </p:nvGraphicFramePr>
        <p:xfrm>
          <a:off x="5443574" y="2867900"/>
          <a:ext cx="2273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5" imgW="2273040" imgH="774360" progId="Equation.DSMT4">
                  <p:embed/>
                </p:oleObj>
              </mc:Choice>
              <mc:Fallback>
                <p:oleObj name="Equation" r:id="rId5" imgW="22730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3574" y="2867900"/>
                        <a:ext cx="2273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D:\Krishna\Projects\IRDVD\Walch\05082015\tick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86" y="4157579"/>
            <a:ext cx="1352739" cy="120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978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800" b="1" dirty="0"/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</a:rPr>
              <a:t>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  <a:endParaRPr lang="en-US" sz="2800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36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80363" cy="49974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In order to solve a linear equation, the variable needs to be isolated on one side of the equation first. The process to do this can involve multiple steps using a variety of operations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There are four basic operations that can be used to solve a linear equation: addition, subtraction, multiplication, and division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are several properties that are helpful when solving linear equations. </a:t>
            </a:r>
          </a:p>
          <a:p>
            <a:pPr marL="347472" algn="l"/>
            <a:endParaRPr lang="en-US" dirty="0"/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spcBef>
                <a:spcPts val="576"/>
              </a:spcBef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lnSpc>
                <a:spcPct val="120000"/>
              </a:lnSpc>
              <a:spcBef>
                <a:spcPts val="576"/>
              </a:spcBef>
              <a:buFont typeface="Arial" pitchFamily="34" charset="0"/>
              <a:buChar char="•"/>
            </a:pPr>
            <a:endParaRPr lang="en-US" sz="3100" dirty="0"/>
          </a:p>
          <a:p>
            <a:pPr algn="l" eaLnBrk="1" fontAlgn="auto" hangingPunct="1">
              <a:spcAft>
                <a:spcPts val="0"/>
              </a:spcAft>
              <a:buSzPct val="100000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97250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4" name="Equation" r:id="rId3" imgW="914400" imgH="311040" progId="Equation.DSMT4">
                  <p:embed/>
                </p:oleObj>
              </mc:Choice>
              <mc:Fallback>
                <p:oleObj name="Equation" r:id="rId3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975993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" name="Equation" r:id="rId5" imgW="914400" imgH="311040" progId="Equation.DSMT4">
                  <p:embed/>
                </p:oleObj>
              </mc:Choice>
              <mc:Fallback>
                <p:oleObj name="Equation" r:id="rId5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524171"/>
              </p:ext>
            </p:extLst>
          </p:nvPr>
        </p:nvGraphicFramePr>
        <p:xfrm>
          <a:off x="5130800" y="2908300"/>
          <a:ext cx="914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6" name="Equation" r:id="rId6" imgW="914400" imgH="311040" progId="Equation.DSMT4">
                  <p:embed/>
                </p:oleObj>
              </mc:Choice>
              <mc:Fallback>
                <p:oleObj name="Equation" r:id="rId6" imgW="914400" imgH="311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61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3564C0FE-1B50-A244-8865-0271017718B4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800" b="1" dirty="0" smtClean="0">
                <a:ea typeface="Arial"/>
              </a:rPr>
              <a:t>Key Concepts, </a:t>
            </a:r>
            <a:r>
              <a:rPr lang="en-US" sz="2800" b="1" i="1" dirty="0" smtClean="0">
                <a:ea typeface="Arial"/>
              </a:rPr>
              <a:t>continued</a:t>
            </a:r>
            <a:endParaRPr lang="en-US" dirty="0"/>
          </a:p>
          <a:p>
            <a:pPr marL="342900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Addition Property of Equality </a:t>
            </a:r>
            <a:r>
              <a:rPr lang="en-US" dirty="0"/>
              <a:t>states that if the same number is added to both sides of the equation, then both sides of the equation are still equal. Symbolically, this is written as </a:t>
            </a:r>
            <a:r>
              <a:rPr lang="en-US" i="1" dirty="0" smtClean="0"/>
              <a:t>x</a:t>
            </a:r>
            <a:r>
              <a:rPr lang="en-US" dirty="0" smtClean="0"/>
              <a:t> – </a:t>
            </a:r>
            <a:r>
              <a:rPr lang="en-US" i="1" dirty="0" smtClean="0"/>
              <a:t>a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/>
              <a:t>) </a:t>
            </a:r>
            <a:r>
              <a:rPr lang="en-US" spc="-30" dirty="0">
                <a:latin typeface="Symbol" pitchFamily="18" charset="2"/>
              </a:rPr>
              <a:t>=</a:t>
            </a:r>
            <a:r>
              <a:rPr lang="en-US" dirty="0" smtClean="0"/>
              <a:t> </a:t>
            </a:r>
            <a:r>
              <a:rPr lang="en-US" i="1" dirty="0"/>
              <a:t>b </a:t>
            </a:r>
            <a:r>
              <a:rPr lang="en-US" dirty="0" smtClean="0"/>
              <a:t>(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/>
              <a:t>).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pc="-30" dirty="0"/>
              <a:t>The </a:t>
            </a:r>
            <a:r>
              <a:rPr lang="en-US" b="1" spc="-30" dirty="0"/>
              <a:t>Subtraction Property of Equality </a:t>
            </a:r>
            <a:r>
              <a:rPr lang="en-US" spc="-30" dirty="0"/>
              <a:t>states that if the same number is subtracted from both sides of the equation, then both sides of the equation are still equal. Symbolically, this is written as </a:t>
            </a:r>
            <a:r>
              <a:rPr lang="en-US" i="1" spc="-30" dirty="0" smtClean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spc="-30" dirty="0" smtClean="0"/>
              <a:t> </a:t>
            </a:r>
            <a:r>
              <a:rPr lang="en-US" i="1" spc="-30" dirty="0" smtClean="0"/>
              <a:t>a </a:t>
            </a:r>
            <a:r>
              <a:rPr lang="en-US" spc="-30" dirty="0" smtClean="0"/>
              <a:t>(</a:t>
            </a:r>
            <a:r>
              <a:rPr lang="en-US" dirty="0"/>
              <a:t>–</a:t>
            </a:r>
            <a:r>
              <a:rPr lang="en-US" spc="-30" dirty="0" smtClean="0"/>
              <a:t> </a:t>
            </a:r>
            <a:r>
              <a:rPr lang="en-US" i="1" spc="-30" dirty="0" smtClean="0"/>
              <a:t>a</a:t>
            </a:r>
            <a:r>
              <a:rPr lang="en-US" spc="-30" dirty="0"/>
              <a:t>) </a:t>
            </a:r>
            <a:r>
              <a:rPr lang="en-US" spc="-30" dirty="0">
                <a:latin typeface="Symbol" pitchFamily="18" charset="2"/>
              </a:rPr>
              <a:t>=</a:t>
            </a:r>
            <a:r>
              <a:rPr lang="en-US" spc="-30" dirty="0"/>
              <a:t> </a:t>
            </a:r>
            <a:r>
              <a:rPr lang="en-US" i="1" spc="-30" dirty="0"/>
              <a:t>b </a:t>
            </a:r>
            <a:r>
              <a:rPr lang="en-US" spc="-30" dirty="0" smtClean="0"/>
              <a:t>(</a:t>
            </a:r>
            <a:r>
              <a:rPr lang="en-US" dirty="0"/>
              <a:t>–</a:t>
            </a:r>
            <a:r>
              <a:rPr lang="en-US" spc="-30" dirty="0" smtClean="0"/>
              <a:t> </a:t>
            </a:r>
            <a:r>
              <a:rPr lang="en-US" i="1" spc="-30" dirty="0" smtClean="0"/>
              <a:t>a</a:t>
            </a:r>
            <a:r>
              <a:rPr lang="en-US" spc="-30" dirty="0"/>
              <a:t>)</a:t>
            </a:r>
            <a:r>
              <a:rPr lang="en-US" spc="-30" dirty="0" smtClean="0"/>
              <a:t>.</a:t>
            </a:r>
            <a:endParaRPr lang="en-US" i="1" dirty="0">
              <a:ea typeface="Arial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81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800" b="1" dirty="0"/>
              <a:t>Key Concepts, </a:t>
            </a:r>
            <a:r>
              <a:rPr lang="en-US" sz="2800" b="1" i="1" dirty="0" smtClean="0"/>
              <a:t>continued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Multiplication Property of Equality </a:t>
            </a:r>
            <a:r>
              <a:rPr lang="en-US" dirty="0"/>
              <a:t>states that if both sides of the equation are multiplied by the same number, then both sides of the equation are still equal</a:t>
            </a:r>
            <a:r>
              <a:rPr lang="en-US" dirty="0" smtClean="0"/>
              <a:t>.</a:t>
            </a:r>
          </a:p>
          <a:p>
            <a:pPr marL="347472" algn="l">
              <a:lnSpc>
                <a:spcPct val="150000"/>
              </a:lnSpc>
            </a:pPr>
            <a:r>
              <a:rPr lang="en-US" dirty="0" smtClean="0"/>
              <a:t>Symbolically</a:t>
            </a:r>
            <a:r>
              <a:rPr lang="en-US" dirty="0"/>
              <a:t>, this is written as </a:t>
            </a:r>
          </a:p>
          <a:p>
            <a:pPr marL="342900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Division Property of Equality </a:t>
            </a:r>
            <a:r>
              <a:rPr lang="en-US" dirty="0"/>
              <a:t>states that if both sides of the equation are divided by the same number, then both sides of the equation are still equal. </a:t>
            </a:r>
            <a:endParaRPr lang="en-US" dirty="0" smtClean="0"/>
          </a:p>
          <a:p>
            <a:pPr marL="347472" algn="l">
              <a:lnSpc>
                <a:spcPct val="150000"/>
              </a:lnSpc>
            </a:pPr>
            <a:r>
              <a:rPr lang="en-US" dirty="0" smtClean="0"/>
              <a:t>Symbolically</a:t>
            </a:r>
            <a:r>
              <a:rPr lang="en-US" dirty="0"/>
              <a:t>, this is written as </a:t>
            </a:r>
          </a:p>
          <a:p>
            <a:pPr marL="347472" algn="l">
              <a:lnSpc>
                <a:spcPct val="150000"/>
              </a:lnSpc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668"/>
              </p:ext>
            </p:extLst>
          </p:nvPr>
        </p:nvGraphicFramePr>
        <p:xfrm>
          <a:off x="5175250" y="2247900"/>
          <a:ext cx="158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3" imgW="1587240" imgH="774360" progId="Equation.DSMT4">
                  <p:embed/>
                </p:oleObj>
              </mc:Choice>
              <mc:Fallback>
                <p:oleObj name="Equation" r:id="rId3" imgW="15872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250" y="2247900"/>
                        <a:ext cx="1587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395800"/>
              </p:ext>
            </p:extLst>
          </p:nvPr>
        </p:nvGraphicFramePr>
        <p:xfrm>
          <a:off x="5175250" y="4208463"/>
          <a:ext cx="1003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5" imgW="1002960" imgH="774360" progId="Equation.DSMT4">
                  <p:embed/>
                </p:oleObj>
              </mc:Choice>
              <mc:Fallback>
                <p:oleObj name="Equation" r:id="rId5" imgW="10029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5250" y="4208463"/>
                        <a:ext cx="1003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10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/>
              <a:t>Key Concepts, </a:t>
            </a:r>
            <a:r>
              <a:rPr lang="en-US" sz="2800" b="1" i="1" dirty="0" smtClean="0"/>
              <a:t>continued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Linear equations can also contain like terms on the same side of the equation. </a:t>
            </a:r>
            <a:r>
              <a:rPr lang="en-US" b="1" dirty="0"/>
              <a:t>Like terms </a:t>
            </a:r>
            <a:r>
              <a:rPr lang="en-US" dirty="0"/>
              <a:t>are terms that contain the same variables raised to the same power. Like terms can be added. For example, in the equation 4</a:t>
            </a:r>
            <a:r>
              <a:rPr lang="en-US" i="1" dirty="0"/>
              <a:t>x </a:t>
            </a:r>
            <a:r>
              <a:rPr lang="en-US" dirty="0"/>
              <a:t>– 3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5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=</a:t>
            </a:r>
            <a:r>
              <a:rPr lang="en-US" dirty="0"/>
              <a:t> </a:t>
            </a:r>
            <a:r>
              <a:rPr lang="en-US" dirty="0" smtClean="0"/>
              <a:t>–6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dirty="0"/>
              <a:t>2, the terms 4</a:t>
            </a:r>
            <a:r>
              <a:rPr lang="en-US" i="1" dirty="0"/>
              <a:t>x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i="1" dirty="0" smtClean="0"/>
              <a:t>x </a:t>
            </a:r>
            <a:r>
              <a:rPr lang="en-US" dirty="0"/>
              <a:t>can be added on the left side of the equation because they are like terms. Likewise, the </a:t>
            </a:r>
            <a:r>
              <a:rPr lang="en-US" dirty="0" smtClean="0"/>
              <a:t>terms</a:t>
            </a:r>
            <a:br>
              <a:rPr lang="en-US" dirty="0" smtClean="0"/>
            </a:br>
            <a:r>
              <a:rPr lang="en-US" dirty="0" smtClean="0"/>
              <a:t>–6 and </a:t>
            </a:r>
            <a:r>
              <a:rPr lang="en-US" dirty="0"/>
              <a:t>2 on the right side of the equation can be added. The result is 9</a:t>
            </a:r>
            <a:r>
              <a:rPr lang="en-US" i="1" dirty="0"/>
              <a:t>x </a:t>
            </a:r>
            <a:r>
              <a:rPr lang="en-US" dirty="0"/>
              <a:t>– 3 </a:t>
            </a:r>
            <a:r>
              <a:rPr lang="en-US" dirty="0">
                <a:latin typeface="Symbol" pitchFamily="18" charset="2"/>
              </a:rPr>
              <a:t>=</a:t>
            </a:r>
            <a:r>
              <a:rPr lang="en-US" dirty="0" smtClean="0"/>
              <a:t> –4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i="1" dirty="0" smtClean="0"/>
              <a:t>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marL="347472" algn="l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4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/>
              <a:t>Key </a:t>
            </a:r>
            <a:r>
              <a:rPr lang="en-US" sz="2800" b="1" dirty="0" smtClean="0"/>
              <a:t>Concepts</a:t>
            </a:r>
            <a:r>
              <a:rPr lang="en-US" sz="2800" b="1" dirty="0"/>
              <a:t>, </a:t>
            </a:r>
            <a:r>
              <a:rPr lang="en-US" sz="2800" b="1" i="1" dirty="0" smtClean="0"/>
              <a:t>continued</a:t>
            </a:r>
            <a:endParaRPr lang="en-US" sz="2800" dirty="0"/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Distributive Property </a:t>
            </a:r>
            <a:r>
              <a:rPr lang="en-US" dirty="0"/>
              <a:t>can also be applied to linear equations. This property states that for any quantities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b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 </a:t>
            </a:r>
            <a:r>
              <a:rPr lang="en-US" dirty="0">
                <a:latin typeface="Symbol" pitchFamily="18" charset="2"/>
              </a:rPr>
              <a:t>=</a:t>
            </a:r>
            <a:r>
              <a:rPr lang="en-US" dirty="0" smtClean="0"/>
              <a:t> </a:t>
            </a:r>
            <a:r>
              <a:rPr lang="en-US" i="1" dirty="0" err="1"/>
              <a:t>ab</a:t>
            </a:r>
            <a:r>
              <a:rPr lang="en-US" i="1" dirty="0"/>
              <a:t>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i="1" dirty="0"/>
              <a:t>ac</a:t>
            </a:r>
            <a:r>
              <a:rPr lang="en-US" dirty="0"/>
              <a:t>. In other words, all the values inside the parentheses are multiplied by the number in front of the parentheses. For example, to rewrite 3(</a:t>
            </a:r>
            <a:r>
              <a:rPr lang="en-US" i="1" dirty="0"/>
              <a:t>x </a:t>
            </a:r>
            <a:r>
              <a:rPr lang="en-US" dirty="0">
                <a:latin typeface="Symbol" pitchFamily="18" charset="2"/>
              </a:rPr>
              <a:t>+</a:t>
            </a:r>
            <a:r>
              <a:rPr lang="en-US" dirty="0" smtClean="0"/>
              <a:t> </a:t>
            </a:r>
            <a:r>
              <a:rPr lang="en-US" dirty="0"/>
              <a:t>5) </a:t>
            </a:r>
            <a:r>
              <a:rPr lang="en-US" dirty="0">
                <a:latin typeface="Symbol" pitchFamily="18" charset="2"/>
              </a:rPr>
              <a:t>=</a:t>
            </a:r>
            <a:r>
              <a:rPr lang="en-US" dirty="0" smtClean="0"/>
              <a:t> </a:t>
            </a:r>
            <a:r>
              <a:rPr lang="en-US" dirty="0"/>
              <a:t>12, multiply both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x </a:t>
            </a:r>
            <a:r>
              <a:rPr lang="en-US" dirty="0"/>
              <a:t>and 5 by 3, then simplify:</a:t>
            </a:r>
          </a:p>
          <a:p>
            <a:pPr lvl="2"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=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</a:t>
            </a:r>
          </a:p>
          <a:p>
            <a:pPr lvl="2"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 •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 • 5)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=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</a:p>
          <a:p>
            <a:pPr lvl="2" algn="l"/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+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A0925-BE82-DC42-BB62-BA858F3660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5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 </a:t>
            </a:r>
            <a:endParaRPr lang="en-US" sz="2800" baseline="30000" dirty="0" smtClean="0"/>
          </a:p>
          <a:p>
            <a:pPr algn="l"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following verbal expression is given: “three fourths of the sum of a number plus eight is nine.” The </a:t>
            </a:r>
            <a:r>
              <a:rPr lang="en-US" dirty="0" smtClean="0"/>
              <a:t>equation that </a:t>
            </a:r>
            <a:r>
              <a:rPr lang="en-US" dirty="0" smtClean="0"/>
              <a:t>represents </a:t>
            </a:r>
            <a:r>
              <a:rPr lang="en-US" dirty="0"/>
              <a:t>this statement </a:t>
            </a:r>
            <a:r>
              <a:rPr lang="en-US" dirty="0" smtClean="0"/>
              <a:t>is                      Solve this equation </a:t>
            </a:r>
            <a:r>
              <a:rPr lang="en-US" dirty="0"/>
              <a:t>to determine the value of </a:t>
            </a:r>
            <a:r>
              <a:rPr lang="en-US" i="1" dirty="0"/>
              <a:t>x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A4E2057C-FEF6-9649-A4EF-C19DB221F27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348922"/>
              </p:ext>
            </p:extLst>
          </p:nvPr>
        </p:nvGraphicFramePr>
        <p:xfrm>
          <a:off x="5186363" y="2698750"/>
          <a:ext cx="1752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3" imgW="1752600" imgH="800100" progId="Equation.DSMT4">
                  <p:embed/>
                </p:oleObj>
              </mc:Choice>
              <mc:Fallback>
                <p:oleObj name="Equation" r:id="rId3" imgW="17526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6363" y="2698750"/>
                        <a:ext cx="17526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00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ubtitle 1"/>
          <p:cNvSpPr>
            <a:spLocks noGrp="1"/>
          </p:cNvSpPr>
          <p:nvPr>
            <p:ph type="subTitle" idx="1"/>
          </p:nvPr>
        </p:nvSpPr>
        <p:spPr>
          <a:xfrm>
            <a:off x="527050" y="641350"/>
            <a:ext cx="8210550" cy="49974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sz="2800" dirty="0" smtClean="0"/>
          </a:p>
          <a:p>
            <a:pPr marL="512064" indent="-557784" algn="l">
              <a:buFont typeface="+mj-lt"/>
              <a:buAutoNum type="arabicPeriod"/>
            </a:pPr>
            <a:r>
              <a:rPr lang="en-US" sz="2800" b="1" dirty="0" smtClean="0">
                <a:solidFill>
                  <a:srgbClr val="660066"/>
                </a:solidFill>
              </a:rPr>
              <a:t>Apply the Distributive Property.</a:t>
            </a:r>
            <a:endParaRPr lang="en-US" sz="2800" dirty="0"/>
          </a:p>
          <a:p>
            <a:pPr marL="512064" algn="l">
              <a:lnSpc>
                <a:spcPct val="160000"/>
              </a:lnSpc>
            </a:pPr>
            <a:r>
              <a:rPr lang="en-US" dirty="0"/>
              <a:t>The Distributive Property states that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b </a:t>
            </a:r>
            <a:r>
              <a:rPr lang="en-US" dirty="0"/>
              <a:t>+ </a:t>
            </a:r>
            <a:r>
              <a:rPr lang="en-US" i="1" dirty="0"/>
              <a:t>c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i="1" dirty="0"/>
              <a:t> </a:t>
            </a:r>
            <a:r>
              <a:rPr lang="en-US" dirty="0" smtClean="0"/>
              <a:t>+</a:t>
            </a:r>
            <a:r>
              <a:rPr lang="en-US" dirty="0"/>
              <a:t> </a:t>
            </a:r>
            <a:r>
              <a:rPr lang="en-US" i="1" dirty="0" smtClean="0"/>
              <a:t>ac</a:t>
            </a:r>
            <a:r>
              <a:rPr lang="en-US" dirty="0"/>
              <a:t>. So, </a:t>
            </a:r>
            <a:r>
              <a:rPr lang="en-US" dirty="0" smtClean="0"/>
              <a:t>for                      </a:t>
            </a:r>
            <a:r>
              <a:rPr lang="en-US" dirty="0" smtClean="0"/>
              <a:t>each </a:t>
            </a:r>
            <a:r>
              <a:rPr lang="en-US" dirty="0"/>
              <a:t>of the terms within the </a:t>
            </a:r>
            <a:r>
              <a:rPr lang="en-US" dirty="0" smtClean="0"/>
              <a:t>parentheses </a:t>
            </a:r>
            <a:r>
              <a:rPr lang="en-US" dirty="0" smtClean="0"/>
              <a:t>needs to be multiplied by </a:t>
            </a:r>
            <a:r>
              <a:rPr lang="en-US" dirty="0"/>
              <a:t>	</a:t>
            </a:r>
          </a:p>
          <a:p>
            <a:pPr marL="512064" algn="l"/>
            <a:endParaRPr lang="en-US" dirty="0" smtClean="0"/>
          </a:p>
          <a:p>
            <a:pPr marL="512064" algn="l"/>
            <a:endParaRPr lang="en-US" dirty="0"/>
          </a:p>
          <a:p>
            <a:pPr algn="l">
              <a:lnSpc>
                <a:spcPct val="120000"/>
              </a:lnSpc>
              <a:spcBef>
                <a:spcPts val="576"/>
              </a:spcBef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278945"/>
              </p:ext>
            </p:extLst>
          </p:nvPr>
        </p:nvGraphicFramePr>
        <p:xfrm>
          <a:off x="2112963" y="2222500"/>
          <a:ext cx="1638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Equation" r:id="rId3" imgW="1638300" imgH="800100" progId="Equation.DSMT4">
                  <p:embed/>
                </p:oleObj>
              </mc:Choice>
              <mc:Fallback>
                <p:oleObj name="Equation" r:id="rId3" imgW="1638300" imgH="800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2222500"/>
                        <a:ext cx="16383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288939"/>
              </p:ext>
            </p:extLst>
          </p:nvPr>
        </p:nvGraphicFramePr>
        <p:xfrm>
          <a:off x="6356350" y="2800350"/>
          <a:ext cx="317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Equation" r:id="rId5" imgW="317500" imgH="800100" progId="Equation.DSMT4">
                  <p:embed/>
                </p:oleObj>
              </mc:Choice>
              <mc:Fallback>
                <p:oleObj name="Equation" r:id="rId5" imgW="3175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56350" y="2800350"/>
                        <a:ext cx="317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55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ea typeface="+mn-ea"/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  <a:ea typeface="+mn-ea"/>
              </a:rPr>
              <a:t>Example </a:t>
            </a:r>
            <a:r>
              <a:rPr lang="en-US" sz="2800" b="1" dirty="0" smtClean="0">
                <a:solidFill>
                  <a:srgbClr val="000090"/>
                </a:solidFill>
                <a:ea typeface="+mn-ea"/>
              </a:rPr>
              <a:t>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 smtClean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 smtClean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>
              <a:solidFill>
                <a:srgbClr val="000090"/>
              </a:solidFill>
              <a:ea typeface="+mn-ea"/>
            </a:endParaRPr>
          </a:p>
          <a:p>
            <a:endParaRPr lang="en-US" sz="2800" dirty="0"/>
          </a:p>
          <a:p>
            <a:pPr marL="512064" algn="l"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Once the Distributive Property is applied, the resulting equation is </a:t>
            </a:r>
            <a:r>
              <a:rPr lang="en-US" sz="2800" dirty="0"/>
              <a:t>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 smtClean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i="1" dirty="0">
              <a:solidFill>
                <a:srgbClr val="000090"/>
              </a:solidFill>
              <a:ea typeface="+mn-ea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b="1" dirty="0">
              <a:solidFill>
                <a:srgbClr val="000090"/>
              </a:solidFill>
              <a:ea typeface="+mn-ea"/>
            </a:endParaRPr>
          </a:p>
        </p:txBody>
      </p:sp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D968AB2-F23F-5845-B880-32ACD3B8E74E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06946" y="6246813"/>
            <a:ext cx="6103257" cy="360816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1.2 Skill 3: Solving Simple Linear Equations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276655"/>
              </p:ext>
            </p:extLst>
          </p:nvPr>
        </p:nvGraphicFramePr>
        <p:xfrm>
          <a:off x="1714500" y="1136650"/>
          <a:ext cx="49022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3" imgW="4902200" imgH="2628900" progId="Equation.DSMT4">
                  <p:embed/>
                </p:oleObj>
              </mc:Choice>
              <mc:Fallback>
                <p:oleObj name="Equation" r:id="rId3" imgW="4902200" imgH="2628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1136650"/>
                        <a:ext cx="490220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64071"/>
              </p:ext>
            </p:extLst>
          </p:nvPr>
        </p:nvGraphicFramePr>
        <p:xfrm>
          <a:off x="4057650" y="4362450"/>
          <a:ext cx="1435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5" imgW="1435100" imgH="800100" progId="Equation.DSMT4">
                  <p:embed/>
                </p:oleObj>
              </mc:Choice>
              <mc:Fallback>
                <p:oleObj name="Equation" r:id="rId5" imgW="14351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57650" y="4362450"/>
                        <a:ext cx="14351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2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rdinate Algebra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Coordinate Algebra Instruction TEMPLATE.potx</Template>
  <TotalTime>2164</TotalTime>
  <Words>803</Words>
  <Application>Microsoft Macintosh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Coordinate Algebra Instruction TEMPLATE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Walch Education</dc:creator>
  <cp:lastModifiedBy>Martie Harmon</cp:lastModifiedBy>
  <cp:revision>371</cp:revision>
  <cp:lastPrinted>2012-03-22T14:14:30Z</cp:lastPrinted>
  <dcterms:created xsi:type="dcterms:W3CDTF">2012-02-22T19:14:19Z</dcterms:created>
  <dcterms:modified xsi:type="dcterms:W3CDTF">2015-06-05T19:11:23Z</dcterms:modified>
</cp:coreProperties>
</file>