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7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712" y="-568"/>
      </p:cViewPr>
      <p:guideLst>
        <p:guide orient="horz" pos="2160"/>
        <p:guide pos="7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AAF90DCC-B354-B740-8116-56667B4C95ED}" type="datetime1">
              <a:rPr lang="en-US">
                <a:latin typeface="Arial"/>
                <a:ea typeface="Arial"/>
                <a:cs typeface="Arial"/>
              </a:rPr>
              <a:pPr/>
              <a:t>6/5/15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304D6765-0692-8B42-8B96-6E33D152346A}" type="slidenum">
              <a:rPr lang="en-US">
                <a:latin typeface="Arial"/>
                <a:ea typeface="Arial"/>
                <a:cs typeface="Arial"/>
              </a:rPr>
              <a:pPr/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448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49111967-7D4E-1746-AA5D-9DD20F6F2E36}" type="datetime1">
              <a:rPr lang="en-US" smtClean="0"/>
              <a:pPr/>
              <a:t>6/5/15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6057C1DB-61A9-9442-856B-A17F39B566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5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53C0C34-33E1-1D42-9DAC-08DA11ACB7F2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4561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http://www.walch.com/ei/04002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7C1DB-61A9-9442-856B-A17F39B566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SS M1 SS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9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002582" y="6303114"/>
            <a:ext cx="6719017" cy="26496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0" baseline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MS PGothic" charset="0"/>
              </a:rPr>
              <a:t>1.1.1: Interpreting Complicated Expressions</a:t>
            </a:r>
            <a:endParaRPr lang="en-US" dirty="0">
              <a:cs typeface="MS PGothic" charset="0"/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fld id="{F732522F-31DA-AD4B-A698-D3D54ED29A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4002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641349" y="641350"/>
            <a:ext cx="8040995" cy="4997450"/>
          </a:xfrm>
        </p:spPr>
        <p:txBody>
          <a:bodyPr/>
          <a:lstStyle/>
          <a:p>
            <a:pPr algn="l" eaLnBrk="1" hangingPunct="1"/>
            <a:r>
              <a:rPr lang="en-US" sz="2800" b="1" dirty="0" smtClean="0"/>
              <a:t>Introduction</a:t>
            </a:r>
          </a:p>
          <a:p>
            <a:pPr algn="l"/>
            <a:r>
              <a:rPr lang="en-US" dirty="0"/>
              <a:t>Mathematical expressions are commonly used to represent real-world scenarios that involve a changing variable. For example, an expression can be written to show the total number of miles run in a week, the total cost of clothes bought at a sale, the profit of a business, and how to evenly divide cookies amongst friends. There are many key parts of an expression, including terms, constants, and </a:t>
            </a:r>
            <a:r>
              <a:rPr lang="en-US" dirty="0" smtClean="0"/>
              <a:t>coefficients.</a:t>
            </a:r>
            <a:endParaRPr lang="en-US" dirty="0"/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AD9FB24-FCE3-A34A-A281-0D4F41CD588B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</a:t>
            </a:r>
            <a:r>
              <a:rPr lang="en-US" dirty="0"/>
              <a:t>Identifying Parts of an Expression</a:t>
            </a:r>
          </a:p>
        </p:txBody>
      </p:sp>
    </p:spTree>
    <p:extLst>
      <p:ext uri="{BB962C8B-B14F-4D97-AF65-F5344CB8AC3E}">
        <p14:creationId xmlns:p14="http://schemas.microsoft.com/office/powerpoint/2010/main" val="1584771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2" y="640567"/>
            <a:ext cx="7971521" cy="4998233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ea typeface="Arial"/>
              </a:rPr>
              <a:t>Guided </a:t>
            </a:r>
            <a:r>
              <a:rPr lang="en-US" sz="2800" b="1" dirty="0">
                <a:ea typeface="Arial"/>
              </a:rPr>
              <a:t>Practice: </a:t>
            </a:r>
            <a:r>
              <a:rPr lang="en-US" sz="2800" b="1" dirty="0">
                <a:solidFill>
                  <a:srgbClr val="000090"/>
                </a:solidFill>
                <a:ea typeface="Arial"/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  <a:ea typeface="Arial"/>
              </a:rPr>
              <a:t>continued</a:t>
            </a:r>
          </a:p>
          <a:p>
            <a:pPr marL="512064" indent="-557784" algn="l">
              <a:spcAft>
                <a:spcPts val="800"/>
              </a:spcAft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660066"/>
                </a:solidFill>
              </a:rPr>
              <a:t>Identify </a:t>
            </a:r>
            <a:r>
              <a:rPr lang="en-US" sz="2800" b="1" dirty="0">
                <a:solidFill>
                  <a:srgbClr val="660066"/>
                </a:solidFill>
              </a:rPr>
              <a:t>the coefficient(s) in the expression.</a:t>
            </a:r>
          </a:p>
          <a:p>
            <a:pPr marL="512064" lvl="1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coefficient is a number multiplied by a variable in an algebraic expression. In the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expression 4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en-US" sz="2400" dirty="0" smtClean="0">
                <a:solidFill>
                  <a:schemeClr val="tx1"/>
                </a:solidFill>
                <a:latin typeface="Symbol" pitchFamily="18" charset="2"/>
                <a:cs typeface="Arial" pitchFamily="34" charset="0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 the coefficients are 4 and 6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78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b="1" dirty="0">
                <a:ea typeface="Arial"/>
              </a:rPr>
              <a:t>Guided </a:t>
            </a:r>
            <a:r>
              <a:rPr lang="en-US" sz="2800" b="1" dirty="0" smtClean="0">
                <a:ea typeface="Arial"/>
              </a:rPr>
              <a:t>Practice</a:t>
            </a:r>
            <a:r>
              <a:rPr lang="en-US" sz="2800" b="1" dirty="0">
                <a:ea typeface="Arial"/>
              </a:rPr>
              <a:t>: </a:t>
            </a:r>
            <a:r>
              <a:rPr lang="en-US" sz="2800" b="1" dirty="0">
                <a:solidFill>
                  <a:srgbClr val="000090"/>
                </a:solidFill>
                <a:ea typeface="Arial"/>
              </a:rPr>
              <a:t>Example 3, </a:t>
            </a:r>
            <a:r>
              <a:rPr lang="en-US" sz="2800" b="1" i="1" dirty="0" smtClean="0">
                <a:solidFill>
                  <a:srgbClr val="000090"/>
                </a:solidFill>
                <a:ea typeface="Arial"/>
              </a:rPr>
              <a:t>continued</a:t>
            </a:r>
            <a:endParaRPr lang="en-US" b="1" i="1" dirty="0" smtClean="0">
              <a:solidFill>
                <a:srgbClr val="000090"/>
              </a:solidFill>
              <a:ea typeface="Arial"/>
            </a:endParaRPr>
          </a:p>
          <a:p>
            <a:pPr marL="512064" indent="-557784" algn="l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660066"/>
                </a:solidFill>
              </a:rPr>
              <a:t>Identify </a:t>
            </a:r>
            <a:r>
              <a:rPr lang="en-US" sz="2800" b="1" dirty="0">
                <a:solidFill>
                  <a:srgbClr val="660066"/>
                </a:solidFill>
              </a:rPr>
              <a:t>the constant term(s) in the expression, if any.</a:t>
            </a:r>
            <a:endParaRPr lang="en-US" b="1" dirty="0">
              <a:solidFill>
                <a:srgbClr val="660066"/>
              </a:solidFill>
            </a:endParaRPr>
          </a:p>
          <a:p>
            <a:pPr marL="512064" lvl="1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constant is a quantity that does not change. In the expression 4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en-US" sz="2400" spc="-10" dirty="0" smtClean="0">
                <a:solidFill>
                  <a:schemeClr val="tx1"/>
                </a:solidFill>
                <a:latin typeface="Symbol" pitchFamily="18" charset="2"/>
                <a:cs typeface="Arial" pitchFamily="34" charset="0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 the constant is </a:t>
            </a:r>
            <a:r>
              <a:rPr lang="en-US" sz="2400" spc="-10" dirty="0" smtClean="0">
                <a:solidFill>
                  <a:schemeClr val="tx1"/>
                </a:solidFill>
                <a:latin typeface="Symbol" pitchFamily="18" charset="2"/>
                <a:cs typeface="Arial" pitchFamily="34" charset="0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  <p:pic>
        <p:nvPicPr>
          <p:cNvPr id="9" name="Picture 2" descr="D:\Krishna\Projects\IRDVD\Walch\05082015\ti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86" y="4157579"/>
            <a:ext cx="1352739" cy="120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85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b="1" dirty="0"/>
              <a:t>Guided Practice: </a:t>
            </a:r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  <a:endParaRPr lang="en-US" sz="2800" b="1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5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2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03250"/>
            <a:ext cx="7980363" cy="5176838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An </a:t>
            </a:r>
            <a:r>
              <a:rPr lang="en-US" b="1" dirty="0"/>
              <a:t>expression </a:t>
            </a:r>
            <a:r>
              <a:rPr lang="en-US" dirty="0"/>
              <a:t>is a combination of variables, quantities, and mathematical operations. Some examples of expressions are 4, 8</a:t>
            </a:r>
            <a:r>
              <a:rPr lang="en-US" i="1" dirty="0"/>
              <a:t>x</a:t>
            </a:r>
            <a:r>
              <a:rPr lang="en-US" dirty="0"/>
              <a:t>, and </a:t>
            </a:r>
            <a:r>
              <a:rPr lang="en-US" i="1" dirty="0"/>
              <a:t>b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 102.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Expressions </a:t>
            </a:r>
            <a:r>
              <a:rPr lang="en-US" dirty="0"/>
              <a:t>are made up of </a:t>
            </a:r>
            <a:r>
              <a:rPr lang="en-US" b="1" dirty="0"/>
              <a:t>terms</a:t>
            </a:r>
            <a:r>
              <a:rPr lang="en-US" dirty="0"/>
              <a:t>, which can consist of a number, a variable, or the product of a number </a:t>
            </a:r>
            <a:r>
              <a:rPr lang="en-US" dirty="0" smtClean="0"/>
              <a:t>and variable</a:t>
            </a:r>
            <a:r>
              <a:rPr lang="en-US" dirty="0"/>
              <a:t>(s).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find the number of terms in an expression, determine how many parts of the expression are separated by an </a:t>
            </a:r>
            <a:r>
              <a:rPr lang="en-US" dirty="0" smtClean="0"/>
              <a:t>operation </a:t>
            </a:r>
            <a:r>
              <a:rPr lang="en-US" dirty="0"/>
              <a:t>(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, 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  <a:sym typeface="Symbol"/>
              </a:rPr>
              <a:t></a:t>
            </a:r>
            <a:r>
              <a:rPr lang="en-US" dirty="0" smtClean="0"/>
              <a:t>, or </a:t>
            </a:r>
            <a:r>
              <a:rPr lang="en-US" dirty="0" smtClean="0">
                <a:sym typeface="Symbol" panose="05050102010706020507" pitchFamily="18" charset="2"/>
              </a:rPr>
              <a:t></a:t>
            </a:r>
            <a:r>
              <a:rPr lang="en-US" dirty="0" smtClean="0"/>
              <a:t>). </a:t>
            </a:r>
            <a:r>
              <a:rPr lang="en-US" dirty="0"/>
              <a:t>For example, the expression 3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 4</a:t>
            </a:r>
            <a:r>
              <a:rPr lang="en-US" i="1" dirty="0"/>
              <a:t>y </a:t>
            </a:r>
            <a:r>
              <a:rPr lang="en-US" dirty="0"/>
              <a:t>has two terms, 3</a:t>
            </a:r>
            <a:r>
              <a:rPr lang="en-US" i="1" dirty="0"/>
              <a:t>x </a:t>
            </a:r>
            <a:r>
              <a:rPr lang="en-US" dirty="0"/>
              <a:t>and 4</a:t>
            </a:r>
            <a:r>
              <a:rPr lang="en-US" i="1" dirty="0"/>
              <a:t>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expression 5</a:t>
            </a:r>
            <a:r>
              <a:rPr lang="en-US" i="1" dirty="0"/>
              <a:t>z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 smtClean="0"/>
              <a:t> </a:t>
            </a:r>
            <a:r>
              <a:rPr lang="en-US" dirty="0"/>
              <a:t>8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 7 has three terms: 5</a:t>
            </a:r>
            <a:r>
              <a:rPr lang="en-US" i="1" dirty="0"/>
              <a:t>z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 smtClean="0"/>
              <a:t>8</a:t>
            </a:r>
            <a:r>
              <a:rPr lang="en-US" i="1" dirty="0" smtClean="0"/>
              <a:t>x</a:t>
            </a:r>
            <a:r>
              <a:rPr lang="en-US" dirty="0"/>
              <a:t>, and 7. The expression 12 has one term, 12</a:t>
            </a:r>
            <a:r>
              <a:rPr lang="en-US" dirty="0" smtClean="0"/>
              <a:t>.</a:t>
            </a:r>
            <a:endParaRPr lang="en-US" dirty="0" smtClean="0">
              <a:ea typeface="+mn-ea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72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3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dirty="0"/>
          </a:p>
          <a:p>
            <a:pPr marL="342900" indent="-3429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Remember that a </a:t>
            </a:r>
            <a:r>
              <a:rPr lang="en-US" b="1" dirty="0"/>
              <a:t>variable </a:t>
            </a:r>
            <a:r>
              <a:rPr lang="en-US" dirty="0"/>
              <a:t>is a letter used to represent a value or unknown quantity that can change or vary. The variables in the </a:t>
            </a:r>
            <a:r>
              <a:rPr lang="en-US" dirty="0" smtClean="0"/>
              <a:t>expression</a:t>
            </a:r>
            <a:br>
              <a:rPr lang="en-US" dirty="0" smtClean="0"/>
            </a:br>
            <a:r>
              <a:rPr lang="en-US" dirty="0" smtClean="0"/>
              <a:t>6</a:t>
            </a:r>
            <a:r>
              <a:rPr lang="en-US" i="1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 2</a:t>
            </a:r>
            <a:r>
              <a:rPr lang="en-US" i="1" dirty="0"/>
              <a:t>y 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 smtClean="0"/>
              <a:t> </a:t>
            </a:r>
            <a:r>
              <a:rPr lang="en-US" dirty="0"/>
              <a:t>3 are 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b="1" dirty="0"/>
              <a:t>coefficient </a:t>
            </a:r>
            <a:r>
              <a:rPr lang="en-US" dirty="0"/>
              <a:t>is the number multiplied by a variable in an algebraic expression. The coefficients for the expression 3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 4</a:t>
            </a:r>
            <a:r>
              <a:rPr lang="en-US" i="1" dirty="0"/>
              <a:t>y </a:t>
            </a:r>
            <a:r>
              <a:rPr lang="en-US" dirty="0"/>
              <a:t>are 3 and 4, the coefficients for the expression 5</a:t>
            </a:r>
            <a:r>
              <a:rPr lang="en-US" i="1" dirty="0"/>
              <a:t>z</a:t>
            </a:r>
            <a:r>
              <a:rPr lang="en-US" baseline="30000" dirty="0"/>
              <a:t>2</a:t>
            </a:r>
            <a:r>
              <a:rPr lang="en-US" dirty="0"/>
              <a:t> 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/>
              <a:t> 8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 7 are 5 and 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 smtClean="0"/>
              <a:t>8</a:t>
            </a:r>
            <a:r>
              <a:rPr lang="en-US" dirty="0"/>
              <a:t>, and the coefficient for the expression 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dirty="0"/>
              <a:t>7 is 1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pPr marL="342900" indent="-342900" algn="l">
              <a:spcBef>
                <a:spcPts val="576"/>
              </a:spcBef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i="1" dirty="0">
              <a:ea typeface="Arial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858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81950" cy="49974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800" b="1" dirty="0"/>
              <a:t>Key Concepts, </a:t>
            </a:r>
            <a:r>
              <a:rPr lang="en-US" sz="2800" b="1" i="1" dirty="0" smtClean="0"/>
              <a:t>continued</a:t>
            </a:r>
            <a:endParaRPr lang="en-US" dirty="0"/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constant </a:t>
            </a:r>
            <a:r>
              <a:rPr lang="en-US" dirty="0"/>
              <a:t>is a quantity that does not change. The constant term for the expression 5</a:t>
            </a:r>
            <a:r>
              <a:rPr lang="en-US" i="1" dirty="0"/>
              <a:t>z</a:t>
            </a:r>
            <a:r>
              <a:rPr lang="en-US" baseline="30000" dirty="0"/>
              <a:t>2</a:t>
            </a:r>
            <a:r>
              <a:rPr lang="en-US" dirty="0"/>
              <a:t> 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/>
              <a:t> 8</a:t>
            </a:r>
            <a:r>
              <a:rPr lang="en-US" i="1" dirty="0"/>
              <a:t>x</a:t>
            </a:r>
            <a:r>
              <a:rPr lang="en-US" dirty="0"/>
              <a:t> 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 7 is 7. Given the expression 12, 12 is already a </a:t>
            </a:r>
            <a:r>
              <a:rPr lang="en-US" dirty="0" smtClean="0"/>
              <a:t>constant term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four main mathematical operations are addition, subtraction, multiplication, and division. 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result of adding is called a </a:t>
            </a:r>
            <a:r>
              <a:rPr lang="en-US" b="1" dirty="0"/>
              <a:t>sum</a:t>
            </a:r>
            <a:r>
              <a:rPr lang="en-US" dirty="0"/>
              <a:t>. An example of an expression which contains a sum is 4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dirty="0"/>
              <a:t>8</a:t>
            </a:r>
            <a:r>
              <a:rPr lang="en-US" i="1" dirty="0"/>
              <a:t>z</a:t>
            </a:r>
            <a:r>
              <a:rPr lang="en-US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result of subtracting is called a </a:t>
            </a:r>
            <a:r>
              <a:rPr lang="en-US" b="1" dirty="0"/>
              <a:t>difference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pc="-20" dirty="0" smtClean="0"/>
              <a:t>An </a:t>
            </a:r>
            <a:r>
              <a:rPr lang="en-US" spc="-20" dirty="0"/>
              <a:t>example of an expression that contains a </a:t>
            </a:r>
            <a:r>
              <a:rPr lang="en-US" dirty="0" smtClean="0"/>
              <a:t>difference </a:t>
            </a:r>
            <a:r>
              <a:rPr lang="en-US" dirty="0"/>
              <a:t>is 4</a:t>
            </a:r>
            <a:r>
              <a:rPr lang="en-US" i="1" dirty="0"/>
              <a:t>x </a:t>
            </a:r>
            <a:r>
              <a:rPr lang="en-US" dirty="0" smtClean="0">
                <a:latin typeface="Symbol" pitchFamily="18" charset="2"/>
              </a:rPr>
              <a:t>–</a:t>
            </a:r>
            <a:r>
              <a:rPr lang="en-US" dirty="0" smtClean="0"/>
              <a:t> </a:t>
            </a:r>
            <a:r>
              <a:rPr lang="en-US" dirty="0"/>
              <a:t>8</a:t>
            </a:r>
            <a:r>
              <a:rPr lang="en-US" i="1" dirty="0"/>
              <a:t>z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4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4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b="1" dirty="0"/>
              <a:t>Key Concepts, </a:t>
            </a:r>
            <a:r>
              <a:rPr lang="en-US" sz="2800" b="1" i="1" dirty="0" smtClean="0"/>
              <a:t>continued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result of multiplying is called a </a:t>
            </a:r>
            <a:r>
              <a:rPr lang="en-US" b="1" dirty="0"/>
              <a:t>product</a:t>
            </a:r>
            <a:r>
              <a:rPr lang="en-US" dirty="0"/>
              <a:t>. An example of an expression that contains a product is 4</a:t>
            </a:r>
            <a:r>
              <a:rPr lang="en-US" i="1" dirty="0"/>
              <a:t>x </a:t>
            </a:r>
            <a:r>
              <a:rPr lang="en-US" dirty="0"/>
              <a:t>• 8</a:t>
            </a:r>
            <a:r>
              <a:rPr lang="en-US" i="1" dirty="0"/>
              <a:t>z</a:t>
            </a:r>
            <a:r>
              <a:rPr lang="en-US" dirty="0"/>
              <a:t>.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result of dividing is called a </a:t>
            </a:r>
            <a:r>
              <a:rPr lang="en-US" b="1" dirty="0"/>
              <a:t>quotient</a:t>
            </a:r>
            <a:r>
              <a:rPr lang="en-US" dirty="0"/>
              <a:t>. An </a:t>
            </a:r>
            <a:r>
              <a:rPr lang="en-US" dirty="0" smtClean="0"/>
              <a:t>example of </a:t>
            </a:r>
            <a:r>
              <a:rPr lang="en-US" dirty="0"/>
              <a:t>an expression that contains a quotient </a:t>
            </a:r>
            <a:r>
              <a:rPr lang="en-US" dirty="0" smtClean="0"/>
              <a:t>is       </a:t>
            </a:r>
            <a:r>
              <a:rPr lang="en-US" dirty="0"/>
              <a:t> </a:t>
            </a: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result of </a:t>
            </a:r>
            <a:r>
              <a:rPr lang="en-US" dirty="0" smtClean="0"/>
              <a:t>dividing 4</a:t>
            </a:r>
            <a:r>
              <a:rPr lang="en-US" i="1" dirty="0" smtClean="0"/>
              <a:t>x </a:t>
            </a:r>
            <a:r>
              <a:rPr lang="en-US" dirty="0"/>
              <a:t>by 8</a:t>
            </a:r>
            <a:r>
              <a:rPr lang="en-US" i="1" dirty="0"/>
              <a:t>z</a:t>
            </a:r>
            <a:r>
              <a:rPr lang="en-US" dirty="0"/>
              <a:t>.</a:t>
            </a:r>
          </a:p>
          <a:p>
            <a:pPr marL="342900" indent="-342900" algn="l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822363"/>
              </p:ext>
            </p:extLst>
          </p:nvPr>
        </p:nvGraphicFramePr>
        <p:xfrm>
          <a:off x="6951663" y="2813050"/>
          <a:ext cx="495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495300" imgH="800100" progId="Equation.DSMT4">
                  <p:embed/>
                </p:oleObj>
              </mc:Choice>
              <mc:Fallback>
                <p:oleObj name="Equation" r:id="rId3" imgW="4953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1663" y="2813050"/>
                        <a:ext cx="4953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8118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/>
          <a:lstStyle/>
          <a:p>
            <a:pPr algn="l"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800" baseline="30000" dirty="0"/>
          </a:p>
          <a:p>
            <a:pPr algn="l" eaLnBrk="1" hangingPunct="1"/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3</a:t>
            </a:r>
            <a:endParaRPr lang="en-US" sz="2800" b="1" dirty="0">
              <a:solidFill>
                <a:srgbClr val="000090"/>
              </a:solidFill>
            </a:endParaRPr>
          </a:p>
          <a:p>
            <a:pPr algn="l"/>
            <a:r>
              <a:rPr lang="en-US" dirty="0"/>
              <a:t>Nia bought 4 packs of pencils (</a:t>
            </a:r>
            <a:r>
              <a:rPr lang="en-US" i="1" dirty="0"/>
              <a:t>p</a:t>
            </a:r>
            <a:r>
              <a:rPr lang="en-US" dirty="0"/>
              <a:t>) and 6 packs of index cards (</a:t>
            </a:r>
            <a:r>
              <a:rPr lang="en-US" i="1" dirty="0"/>
              <a:t>c</a:t>
            </a:r>
            <a:r>
              <a:rPr lang="en-US" dirty="0"/>
              <a:t>) at the school store, which does not charge any tax. She had a coupon for $2 off her total purchase. Write an expression to represent Nia’s purchase, and then identify the terms, coefficients, and constant </a:t>
            </a:r>
            <a:r>
              <a:rPr lang="en-US" dirty="0" smtClean="0"/>
              <a:t>term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if applicable) in the expression.</a:t>
            </a:r>
          </a:p>
        </p:txBody>
      </p:sp>
      <p:sp>
        <p:nvSpPr>
          <p:cNvPr id="3072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4E2057C-FEF6-9649-A4EF-C19DB221F27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6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1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7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513873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3,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2064" indent="-557784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Write </a:t>
            </a:r>
            <a:r>
              <a:rPr lang="en-US" sz="2800" b="1" dirty="0">
                <a:solidFill>
                  <a:srgbClr val="660066"/>
                </a:solidFill>
              </a:rPr>
              <a:t>an expression to represent Nia’s purchase</a:t>
            </a:r>
            <a:r>
              <a:rPr lang="en-US" sz="2800" b="1" dirty="0" smtClean="0">
                <a:solidFill>
                  <a:srgbClr val="660066"/>
                </a:solidFill>
              </a:rPr>
              <a:t>.</a:t>
            </a:r>
            <a:endParaRPr lang="en-US" sz="2800" dirty="0"/>
          </a:p>
          <a:p>
            <a:pPr marL="512064" lvl="1" algn="l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order to write the expression for Nia’s purchase, first identify each term of the expression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2064" lvl="1" algn="l"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Pencils are represented by the variable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Nia bought 4 packs of pencils. The term representing the number of pencils she purchased is 4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2064" lvl="1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Index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cards are represented by the variable 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she bought 6 packs of index cards. The term representing the number of packs she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purchased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576"/>
              </a:spcBef>
            </a:pPr>
            <a:endParaRPr lang="en-US" sz="3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3,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  <a:endParaRPr lang="en-US" sz="2800" b="1" dirty="0">
              <a:solidFill>
                <a:srgbClr val="000090"/>
              </a:solidFill>
              <a:ea typeface="+mn-ea"/>
            </a:endParaRPr>
          </a:p>
          <a:p>
            <a:pPr marL="512064" lvl="1" algn="l"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/>
              </a:rPr>
              <a:t>Nia </a:t>
            </a:r>
            <a:r>
              <a:rPr lang="en-US" sz="2400" dirty="0">
                <a:solidFill>
                  <a:schemeClr val="tx1"/>
                </a:solidFill>
                <a:latin typeface="Arial"/>
              </a:rPr>
              <a:t>had a coupon for $2 off her total purchase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. </a:t>
            </a:r>
            <a:br>
              <a:rPr lang="en-US" sz="2400" dirty="0" smtClean="0">
                <a:solidFill>
                  <a:schemeClr val="tx1"/>
                </a:solidFill>
                <a:latin typeface="Arial"/>
              </a:rPr>
            </a:br>
            <a:r>
              <a:rPr lang="en-US" sz="24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Arial"/>
              </a:rPr>
              <a:t>coupon represents a discount, or subtraction, from the amount she has to pay. This can be represented by 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–2</a:t>
            </a:r>
            <a:r>
              <a:rPr lang="en-US" sz="2400" dirty="0">
                <a:solidFill>
                  <a:schemeClr val="tx1"/>
                </a:solidFill>
                <a:latin typeface="Arial"/>
              </a:rPr>
              <a:t>.</a:t>
            </a:r>
          </a:p>
          <a:p>
            <a:pPr marL="512064" lvl="1"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Combining the terms, the expression that represents Nia’s purchase is 4</a:t>
            </a:r>
            <a:r>
              <a:rPr lang="en-US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  <a:cs typeface="Arial" pitchFamily="34" charset="0"/>
              </a:rPr>
              <a:t>+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/>
              </a:rPr>
              <a:t>6</a:t>
            </a:r>
            <a:r>
              <a:rPr lang="en-US" sz="2400" i="1" dirty="0">
                <a:solidFill>
                  <a:schemeClr val="tx1"/>
                </a:solidFill>
                <a:latin typeface="Arial"/>
              </a:rPr>
              <a:t>c 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Arial"/>
              </a:rPr>
              <a:t>2. 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baseline="30000" dirty="0" smtClean="0">
              <a:ea typeface="+mn-ea"/>
            </a:endParaRPr>
          </a:p>
        </p:txBody>
      </p:sp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8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2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Arial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Arial"/>
              </a:rPr>
              <a:t>3, </a:t>
            </a:r>
            <a:r>
              <a:rPr lang="en-US" sz="2800" b="1" i="1" dirty="0">
                <a:solidFill>
                  <a:srgbClr val="000090"/>
                </a:solidFill>
                <a:ea typeface="Arial"/>
              </a:rPr>
              <a:t>continued</a:t>
            </a:r>
            <a:endParaRPr lang="en-US" sz="2800" b="1" dirty="0">
              <a:solidFill>
                <a:srgbClr val="000090"/>
              </a:solidFill>
              <a:ea typeface="Arial"/>
            </a:endParaRPr>
          </a:p>
          <a:p>
            <a:pPr marL="512064" indent="-557784" algn="l"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660066"/>
                </a:solidFill>
              </a:rPr>
              <a:t>Identify </a:t>
            </a:r>
            <a:r>
              <a:rPr lang="en-US" sz="2800" b="1" dirty="0">
                <a:solidFill>
                  <a:srgbClr val="660066"/>
                </a:solidFill>
              </a:rPr>
              <a:t>the term(s) in the expression.</a:t>
            </a:r>
          </a:p>
          <a:p>
            <a:pPr marL="512064" lvl="1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expression representing Nia’s purchase is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en-US" sz="2400" dirty="0" smtClean="0">
                <a:solidFill>
                  <a:schemeClr val="tx1"/>
                </a:solidFill>
                <a:latin typeface="Symbol" pitchFamily="18" charset="2"/>
                <a:cs typeface="Arial" pitchFamily="34" charset="0"/>
              </a:rPr>
              <a:t>+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6</a:t>
            </a:r>
            <a:r>
              <a:rPr lang="en-US" sz="2400" i="1" dirty="0" smtClean="0">
                <a:solidFill>
                  <a:schemeClr val="tx1"/>
                </a:solidFill>
                <a:latin typeface="Arial"/>
              </a:rPr>
              <a:t>c 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– 2. Terms can be a number, a variable, or the product of a number and variable(s). The terms are 4</a:t>
            </a:r>
            <a:r>
              <a:rPr lang="en-US" sz="2400" i="1" dirty="0" smtClean="0">
                <a:solidFill>
                  <a:schemeClr val="tx1"/>
                </a:solidFill>
                <a:latin typeface="Arial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, 6</a:t>
            </a:r>
            <a:r>
              <a:rPr lang="en-US" sz="2400" i="1" dirty="0" smtClean="0">
                <a:solidFill>
                  <a:schemeClr val="tx1"/>
                </a:solidFill>
                <a:latin typeface="Arial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latin typeface="Arial"/>
              </a:rPr>
              <a:t>, and –2.</a:t>
            </a:r>
            <a:endParaRPr lang="en-US" sz="2400" dirty="0" smtClean="0">
              <a:latin typeface="Arial"/>
            </a:endParaRPr>
          </a:p>
          <a:p>
            <a:pPr marL="514350" indent="-514350" algn="l">
              <a:buFont typeface="+mj-lt"/>
              <a:buAutoNum type="arabicPeriod" startAt="2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7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82C570F-2172-FF40-9853-91CE063AE26D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9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5132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1.1 Skill 3</a:t>
            </a:r>
            <a:r>
              <a:rPr lang="en-US" dirty="0" smtClean="0"/>
              <a:t>: Identifying Parts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2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ordinate Algebra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Coordinate Algebra Instruction TEMPLATE.potx</Template>
  <TotalTime>1625</TotalTime>
  <Words>638</Words>
  <Application>Microsoft Macintosh PowerPoint</Application>
  <PresentationFormat>On-screen Show (4:3)</PresentationFormat>
  <Paragraphs>66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Coordinate Algebra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Walch Education</dc:creator>
  <cp:lastModifiedBy>Martie Harmon</cp:lastModifiedBy>
  <cp:revision>234</cp:revision>
  <cp:lastPrinted>2012-03-22T14:14:30Z</cp:lastPrinted>
  <dcterms:created xsi:type="dcterms:W3CDTF">2012-02-22T19:14:19Z</dcterms:created>
  <dcterms:modified xsi:type="dcterms:W3CDTF">2015-06-05T18:48:27Z</dcterms:modified>
</cp:coreProperties>
</file>