
<file path=[Content_Types].xml><?xml version="1.0" encoding="utf-8"?>
<Types xmlns="http://schemas.openxmlformats.org/package/2006/content-types">
  <Default Extension="xml" ContentType="application/xml"/>
  <Default Extension="png" ContentType="image/png"/>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85" r:id="rId3"/>
    <p:sldId id="286" r:id="rId4"/>
    <p:sldId id="326" r:id="rId5"/>
    <p:sldId id="302" r:id="rId6"/>
    <p:sldId id="287" r:id="rId7"/>
    <p:sldId id="288" r:id="rId8"/>
    <p:sldId id="289" r:id="rId9"/>
    <p:sldId id="303" r:id="rId10"/>
    <p:sldId id="300"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775">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3" d="100"/>
          <a:sy n="103" d="100"/>
        </p:scale>
        <p:origin x="-120" y="-584"/>
      </p:cViewPr>
      <p:guideLst>
        <p:guide orient="horz" pos="2160"/>
        <p:guide pos="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6/5/15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6/5/15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extLst>
      <p:ext uri="{BB962C8B-B14F-4D97-AF65-F5344CB8AC3E}">
        <p14:creationId xmlns:p14="http://schemas.microsoft.com/office/powerpoint/2010/main" val="245097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http://www.walch.com/ei/04000</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10</a:t>
            </a:fld>
            <a:endParaRPr lang="en-US" dirty="0"/>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02582" y="6303114"/>
            <a:ext cx="6719017"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walch.com/ei/04000" TargetMode="External"/><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4.emf"/><Relationship Id="rId5" Type="http://schemas.openxmlformats.org/officeDocument/2006/relationships/oleObject" Target="../embeddings/oleObject5.bin"/><Relationship Id="rId6" Type="http://schemas.openxmlformats.org/officeDocument/2006/relationships/image" Target="../media/image5.wmf"/><Relationship Id="rId7"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7943851" cy="4997450"/>
          </a:xfrm>
        </p:spPr>
        <p:txBody>
          <a:bodyPr/>
          <a:lstStyle/>
          <a:p>
            <a:pPr algn="l" eaLnBrk="1" hangingPunct="1"/>
            <a:r>
              <a:rPr lang="en-US" sz="2800" b="1" dirty="0" smtClean="0"/>
              <a:t>Introduction</a:t>
            </a:r>
          </a:p>
          <a:p>
            <a:pPr algn="l"/>
            <a:r>
              <a:rPr lang="en-US" dirty="0"/>
              <a:t>Algebraic expressions are used in many areas to describe real-world scenarios. For example, “Eliza worked three times as many hours on Sunday than she worked on Saturday.” Or, “The profit for Company A can be found by subtracting $500 from the product of six and the number of parts (</a:t>
            </a:r>
            <a:r>
              <a:rPr lang="en-US" i="1" dirty="0"/>
              <a:t>p</a:t>
            </a:r>
            <a:r>
              <a:rPr lang="en-US" dirty="0" smtClean="0"/>
              <a:t>).”</a:t>
            </a:r>
            <a:endParaRPr lang="en-US" dirty="0"/>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6275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1,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10</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3"/>
          <p:cNvSpPr>
            <a:spLocks noGrp="1"/>
          </p:cNvSpPr>
          <p:nvPr>
            <p:ph type="body" sz="quarter" idx="10"/>
          </p:nvPr>
        </p:nvSpPr>
        <p:spPr>
          <a:xfrm>
            <a:off x="1005132" y="6246813"/>
            <a:ext cx="67291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extLst>
      <p:ext uri="{BB962C8B-B14F-4D97-AF65-F5344CB8AC3E}">
        <p14:creationId xmlns:p14="http://schemas.microsoft.com/office/powerpoint/2010/main" val="34902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buFont typeface="Arial"/>
              <a:buNone/>
              <a:defRPr/>
            </a:pPr>
            <a:r>
              <a:rPr lang="en-US" sz="2800" b="1" dirty="0" smtClean="0">
                <a:ea typeface="+mn-ea"/>
              </a:rPr>
              <a:t>Key Concepts</a:t>
            </a:r>
            <a:endParaRPr lang="en-US" sz="2000" b="1" dirty="0" smtClean="0">
              <a:ea typeface="+mn-ea"/>
            </a:endParaRPr>
          </a:p>
          <a:p>
            <a:pPr marL="342900" indent="-342900" algn="l">
              <a:buFont typeface="Arial" pitchFamily="34" charset="0"/>
              <a:buChar char="•"/>
            </a:pPr>
            <a:r>
              <a:rPr lang="en-US" dirty="0"/>
              <a:t>An </a:t>
            </a:r>
            <a:r>
              <a:rPr lang="en-US" b="1" dirty="0"/>
              <a:t>algebraic expression </a:t>
            </a:r>
            <a:r>
              <a:rPr lang="en-US" dirty="0"/>
              <a:t>is a mathematical statement that includes numbers, operations, and variables to represent a number or quantity. </a:t>
            </a:r>
          </a:p>
          <a:p>
            <a:pPr marL="342900" indent="-342900" algn="l">
              <a:buFont typeface="Arial" pitchFamily="34" charset="0"/>
              <a:buChar char="•"/>
            </a:pPr>
            <a:r>
              <a:rPr lang="en-US" b="1" dirty="0" smtClean="0"/>
              <a:t>Operations </a:t>
            </a:r>
            <a:r>
              <a:rPr lang="en-US" dirty="0"/>
              <a:t>are mathematical processes that can include one or more of addition, subtraction, multiplication, or division.</a:t>
            </a:r>
          </a:p>
          <a:p>
            <a:pPr marL="342900" indent="-342900" algn="l">
              <a:buFont typeface="Arial" pitchFamily="34" charset="0"/>
              <a:buChar char="•"/>
            </a:pPr>
            <a:r>
              <a:rPr lang="en-US" dirty="0" smtClean="0"/>
              <a:t>A </a:t>
            </a:r>
            <a:r>
              <a:rPr lang="en-US" b="1" dirty="0"/>
              <a:t>variable </a:t>
            </a:r>
            <a:r>
              <a:rPr lang="en-US" dirty="0"/>
              <a:t>is a letter used to represent a </a:t>
            </a:r>
            <a:r>
              <a:rPr lang="en-US" dirty="0" smtClean="0"/>
              <a:t>value </a:t>
            </a:r>
            <a:r>
              <a:rPr lang="en-US" dirty="0"/>
              <a:t>or unknown quantity that can change or </a:t>
            </a:r>
            <a:r>
              <a:rPr lang="en-US" dirty="0" smtClean="0"/>
              <a:t>vary.</a:t>
            </a:r>
          </a:p>
          <a:p>
            <a:pPr marL="342900" indent="-342900" algn="l">
              <a:buFont typeface="Arial" pitchFamily="34" charset="0"/>
              <a:buChar char="•"/>
            </a:pPr>
            <a:r>
              <a:rPr lang="en-US" spc="-40" dirty="0" smtClean="0"/>
              <a:t>Some examples of algebraic expressions are 4</a:t>
            </a:r>
            <a:r>
              <a:rPr lang="en-US" i="1" spc="-40" dirty="0" smtClean="0"/>
              <a:t>a</a:t>
            </a:r>
            <a:r>
              <a:rPr lang="en-US" spc="-40" dirty="0" smtClean="0"/>
              <a:t>, 5</a:t>
            </a:r>
            <a:r>
              <a:rPr lang="en-US" i="1" spc="-40" dirty="0" smtClean="0"/>
              <a:t>b</a:t>
            </a:r>
            <a:r>
              <a:rPr lang="en-US" spc="-40" dirty="0" smtClean="0"/>
              <a:t> </a:t>
            </a:r>
            <a:r>
              <a:rPr lang="en-US" spc="-40" dirty="0" smtClean="0">
                <a:latin typeface="Symbol" pitchFamily="18" charset="2"/>
              </a:rPr>
              <a:t>+</a:t>
            </a:r>
            <a:r>
              <a:rPr lang="en-US" spc="-40" dirty="0" smtClean="0"/>
              <a:t> 3, </a:t>
            </a:r>
            <a:endParaRPr lang="en-US" spc="-40" dirty="0"/>
          </a:p>
          <a:p>
            <a:pPr algn="l" eaLnBrk="1" fontAlgn="auto" hangingPunct="1">
              <a:spcAft>
                <a:spcPts val="0"/>
              </a:spcAft>
              <a:buSzPct val="100000"/>
              <a:defRPr/>
            </a:pPr>
            <a:endParaRPr lang="en-US" dirty="0" smtClean="0">
              <a:ea typeface="+mn-ea"/>
            </a:endParaRPr>
          </a:p>
        </p:txBody>
      </p:sp>
      <p:sp>
        <p:nvSpPr>
          <p:cNvPr id="13" name="Text Placeholder 3"/>
          <p:cNvSpPr>
            <a:spLocks noGrp="1"/>
          </p:cNvSpPr>
          <p:nvPr>
            <p:ph type="body" sz="quarter" idx="10"/>
          </p:nvPr>
        </p:nvSpPr>
        <p:spPr>
          <a:xfrm>
            <a:off x="1005132" y="6246813"/>
            <a:ext cx="65894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43129725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333"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737975993"/>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334"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85018413"/>
              </p:ext>
            </p:extLst>
          </p:nvPr>
        </p:nvGraphicFramePr>
        <p:xfrm>
          <a:off x="1089703" y="4606248"/>
          <a:ext cx="4394201" cy="774700"/>
        </p:xfrm>
        <a:graphic>
          <a:graphicData uri="http://schemas.openxmlformats.org/presentationml/2006/ole">
            <mc:AlternateContent xmlns:mc="http://schemas.openxmlformats.org/markup-compatibility/2006">
              <mc:Choice xmlns:v="urn:schemas-microsoft-com:vml" Requires="v">
                <p:oleObj spid="_x0000_s1335" name="Equation" r:id="rId6" imgW="4394160" imgH="774360" progId="Equation.DSMT4">
                  <p:embed/>
                </p:oleObj>
              </mc:Choice>
              <mc:Fallback>
                <p:oleObj name="Equation" r:id="rId6" imgW="4394160" imgH="774360" progId="Equation.DSMT4">
                  <p:embed/>
                  <p:pic>
                    <p:nvPicPr>
                      <p:cNvPr id="0" name=""/>
                      <p:cNvPicPr/>
                      <p:nvPr/>
                    </p:nvPicPr>
                    <p:blipFill>
                      <a:blip r:embed="rId7"/>
                      <a:stretch>
                        <a:fillRect/>
                      </a:stretch>
                    </p:blipFill>
                    <p:spPr>
                      <a:xfrm>
                        <a:off x="1089703" y="4606248"/>
                        <a:ext cx="4394201" cy="774700"/>
                      </a:xfrm>
                      <a:prstGeom prst="rect">
                        <a:avLst/>
                      </a:prstGeom>
                    </p:spPr>
                  </p:pic>
                </p:oleObj>
              </mc:Fallback>
            </mc:AlternateContent>
          </a:graphicData>
        </a:graphic>
      </p:graphicFrame>
    </p:spTree>
    <p:extLst>
      <p:ext uri="{BB962C8B-B14F-4D97-AF65-F5344CB8AC3E}">
        <p14:creationId xmlns:p14="http://schemas.microsoft.com/office/powerpoint/2010/main" val="9356109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a:lstStyle/>
          <a:p>
            <a:pPr algn="l" eaLnBrk="1" hangingPunct="1">
              <a:defRPr/>
            </a:pPr>
            <a:r>
              <a:rPr lang="en-US" sz="2800" b="1" dirty="0" smtClean="0">
                <a:ea typeface="Arial"/>
              </a:rPr>
              <a:t>Key Concepts, </a:t>
            </a:r>
            <a:r>
              <a:rPr lang="en-US" sz="2800" b="1" i="1" dirty="0" smtClean="0">
                <a:ea typeface="Arial"/>
              </a:rPr>
              <a:t>continued</a:t>
            </a:r>
            <a:endParaRPr lang="en-US" sz="2000" b="1" dirty="0">
              <a:ea typeface="Arial"/>
            </a:endParaRPr>
          </a:p>
          <a:p>
            <a:pPr marL="342900" indent="-342900" algn="l">
              <a:buFont typeface="Arial" pitchFamily="34" charset="0"/>
              <a:buChar char="•"/>
            </a:pPr>
            <a:r>
              <a:rPr lang="en-US" dirty="0"/>
              <a:t>Algebraic expressions can also contain </a:t>
            </a:r>
            <a:r>
              <a:rPr lang="en-US" b="1" dirty="0"/>
              <a:t>exponents</a:t>
            </a:r>
            <a:r>
              <a:rPr lang="en-US" dirty="0"/>
              <a:t>. An exponent shows the number of times a quantity or variable is multiplied together. For example, 3</a:t>
            </a:r>
            <a:r>
              <a:rPr lang="en-US" baseline="30000" dirty="0"/>
              <a:t>2</a:t>
            </a:r>
            <a:r>
              <a:rPr lang="en-US" dirty="0"/>
              <a:t> means 3 • 3. In this example, we would read this as </a:t>
            </a:r>
            <a:r>
              <a:rPr lang="en-US" dirty="0" smtClean="0"/>
              <a:t>“three </a:t>
            </a:r>
            <a:r>
              <a:rPr lang="en-US" dirty="0"/>
              <a:t>to the second power” or “three to the power of two.”</a:t>
            </a:r>
          </a:p>
          <a:p>
            <a:pPr marL="342900" indent="-342900" algn="l">
              <a:buFont typeface="Arial" pitchFamily="34" charset="0"/>
              <a:buChar char="•"/>
            </a:pPr>
            <a:r>
              <a:rPr lang="en-US" dirty="0" smtClean="0"/>
              <a:t>A </a:t>
            </a:r>
            <a:r>
              <a:rPr lang="en-US" dirty="0"/>
              <a:t>special name for an exponent of 2 is </a:t>
            </a:r>
            <a:r>
              <a:rPr lang="en-US" i="1" dirty="0"/>
              <a:t>squared</a:t>
            </a:r>
            <a:r>
              <a:rPr lang="en-US" dirty="0"/>
              <a:t>. An exponent of 3 is called </a:t>
            </a:r>
            <a:r>
              <a:rPr lang="en-US" i="1" dirty="0"/>
              <a:t>cubed</a:t>
            </a:r>
            <a:r>
              <a:rPr lang="en-US" dirty="0" smtClean="0"/>
              <a:t>. </a:t>
            </a:r>
            <a:endParaRPr lang="en-US" dirty="0"/>
          </a:p>
          <a:p>
            <a:pPr marL="342900" indent="-342900" algn="l">
              <a:buFont typeface="Arial" pitchFamily="34" charset="0"/>
              <a:buChar char="•"/>
            </a:pPr>
            <a:r>
              <a:rPr lang="en-US" dirty="0" smtClean="0"/>
              <a:t>Some </a:t>
            </a:r>
            <a:r>
              <a:rPr lang="en-US" dirty="0"/>
              <a:t>examples of algebraic expressions with exponents </a:t>
            </a:r>
            <a:r>
              <a:rPr lang="en-US" dirty="0" smtClean="0"/>
              <a:t>are </a:t>
            </a:r>
            <a:r>
              <a:rPr lang="en-US" i="1" dirty="0" smtClean="0"/>
              <a:t>a</a:t>
            </a:r>
            <a:r>
              <a:rPr lang="en-US" baseline="30000" dirty="0" smtClean="0"/>
              <a:t>2</a:t>
            </a:r>
            <a:r>
              <a:rPr lang="en-US" dirty="0" smtClean="0"/>
              <a:t> </a:t>
            </a:r>
            <a:r>
              <a:rPr lang="en-US" dirty="0" smtClean="0">
                <a:latin typeface="Symbol" pitchFamily="18" charset="2"/>
              </a:rPr>
              <a:t>–</a:t>
            </a:r>
            <a:r>
              <a:rPr lang="en-US" dirty="0" smtClean="0"/>
              <a:t> 1, 3</a:t>
            </a:r>
            <a:r>
              <a:rPr lang="en-US" i="1" dirty="0" smtClean="0"/>
              <a:t>b</a:t>
            </a:r>
            <a:r>
              <a:rPr lang="en-US" baseline="30000" dirty="0" smtClean="0"/>
              <a:t>2</a:t>
            </a:r>
            <a:r>
              <a:rPr lang="en-US" dirty="0" smtClean="0"/>
              <a:t> </a:t>
            </a:r>
            <a:r>
              <a:rPr lang="en-US" dirty="0" smtClean="0">
                <a:latin typeface="Symbol" pitchFamily="18" charset="2"/>
              </a:rPr>
              <a:t>+</a:t>
            </a:r>
            <a:r>
              <a:rPr lang="en-US" dirty="0" smtClean="0"/>
              <a:t> 5</a:t>
            </a:r>
            <a:r>
              <a:rPr lang="en-US" i="1" dirty="0" smtClean="0"/>
              <a:t>c</a:t>
            </a:r>
            <a:r>
              <a:rPr lang="en-US" dirty="0" smtClean="0"/>
              <a:t> </a:t>
            </a:r>
            <a:r>
              <a:rPr lang="en-US" dirty="0" smtClean="0">
                <a:latin typeface="Symbol" pitchFamily="18" charset="2"/>
              </a:rPr>
              <a:t>–</a:t>
            </a:r>
            <a:r>
              <a:rPr lang="en-US" dirty="0" smtClean="0"/>
              <a:t> 4, and </a:t>
            </a:r>
            <a:r>
              <a:rPr lang="en-US" i="1" dirty="0" smtClean="0"/>
              <a:t>d</a:t>
            </a:r>
            <a:r>
              <a:rPr lang="en-US" sz="800" i="1" dirty="0" smtClean="0"/>
              <a:t> </a:t>
            </a:r>
            <a:r>
              <a:rPr lang="en-US" baseline="30000" dirty="0" smtClean="0"/>
              <a:t>2</a:t>
            </a:r>
            <a:r>
              <a:rPr lang="en-US" dirty="0" smtClean="0"/>
              <a:t> </a:t>
            </a:r>
            <a:r>
              <a:rPr lang="en-US" dirty="0" smtClean="0">
                <a:latin typeface="Symbol" pitchFamily="18" charset="2"/>
              </a:rPr>
              <a:t>+</a:t>
            </a:r>
            <a:r>
              <a:rPr lang="en-US" dirty="0" smtClean="0"/>
              <a:t> 4</a:t>
            </a:r>
            <a:r>
              <a:rPr lang="en-US" i="1" dirty="0" smtClean="0"/>
              <a:t>d</a:t>
            </a:r>
            <a:r>
              <a:rPr lang="en-US" dirty="0" smtClean="0"/>
              <a:t>.</a:t>
            </a:r>
          </a:p>
          <a:p>
            <a:pPr marL="342900" indent="-342900" algn="l">
              <a:buFont typeface="Arial" pitchFamily="34" charset="0"/>
              <a:buChar char="•"/>
            </a:pPr>
            <a:r>
              <a:rPr lang="en-US" dirty="0"/>
              <a:t>The following table of key words and phrases is helpful when writing algebraic </a:t>
            </a:r>
            <a:r>
              <a:rPr lang="en-US" dirty="0" smtClean="0"/>
              <a:t>expressions</a:t>
            </a:r>
            <a:r>
              <a:rPr lang="en-US" i="1" dirty="0"/>
              <a:t>.</a:t>
            </a:r>
            <a:endParaRPr lang="en-US" sz="2800" dirty="0"/>
          </a:p>
        </p:txBody>
      </p:sp>
      <p:sp>
        <p:nvSpPr>
          <p:cNvPr id="7" name="Text Placeholder 3"/>
          <p:cNvSpPr>
            <a:spLocks noGrp="1"/>
          </p:cNvSpPr>
          <p:nvPr>
            <p:ph type="body" sz="quarter" idx="10"/>
          </p:nvPr>
        </p:nvSpPr>
        <p:spPr>
          <a:xfrm>
            <a:off x="1005132" y="6246813"/>
            <a:ext cx="69450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extLst>
      <p:ext uri="{BB962C8B-B14F-4D97-AF65-F5344CB8AC3E}">
        <p14:creationId xmlns:p14="http://schemas.microsoft.com/office/powerpoint/2010/main" val="7165813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1"/>
          <p:cNvSpPr>
            <a:spLocks noGrp="1"/>
          </p:cNvSpPr>
          <p:nvPr>
            <p:ph type="subTitle" idx="1"/>
          </p:nvPr>
        </p:nvSpPr>
        <p:spPr>
          <a:xfrm>
            <a:off x="641350" y="641350"/>
            <a:ext cx="7854950" cy="4997450"/>
          </a:xfrm>
        </p:spPr>
        <p:txBody>
          <a:bodyPr/>
          <a:lstStyle/>
          <a:p>
            <a:pPr algn="l" eaLnBrk="1" hangingPunct="1"/>
            <a:r>
              <a:rPr lang="en-US" sz="2800" b="1" dirty="0"/>
              <a:t>Key Concepts, </a:t>
            </a:r>
            <a:r>
              <a:rPr lang="en-US" sz="2800" b="1" i="1" dirty="0" smtClean="0"/>
              <a:t>continued</a:t>
            </a:r>
            <a:endParaRPr lang="en-US" dirty="0"/>
          </a:p>
          <a:p>
            <a:pPr algn="l" eaLnBrk="1" hangingPunct="1"/>
            <a:endParaRPr lang="en-US" b="1" dirty="0"/>
          </a:p>
        </p:txBody>
      </p:sp>
      <p:sp>
        <p:nvSpPr>
          <p:cNvPr id="19488"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03A35454-6675-B149-A58B-EBDFF46BFF43}"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graphicFrame>
        <p:nvGraphicFramePr>
          <p:cNvPr id="3" name="Table 2"/>
          <p:cNvGraphicFramePr>
            <a:graphicFrameLocks noGrp="1"/>
          </p:cNvGraphicFramePr>
          <p:nvPr>
            <p:extLst>
              <p:ext uri="{D42A27DB-BD31-4B8C-83A1-F6EECF244321}">
                <p14:modId xmlns:p14="http://schemas.microsoft.com/office/powerpoint/2010/main" val="1788035808"/>
              </p:ext>
            </p:extLst>
          </p:nvPr>
        </p:nvGraphicFramePr>
        <p:xfrm>
          <a:off x="660400" y="1240971"/>
          <a:ext cx="7823200" cy="4423229"/>
        </p:xfrm>
        <a:graphic>
          <a:graphicData uri="http://schemas.openxmlformats.org/drawingml/2006/table">
            <a:tbl>
              <a:tblPr firstRow="1" bandRow="1">
                <a:tableStyleId>{5C22544A-7EE6-4342-B048-85BDC9FD1C3A}</a:tableStyleId>
              </a:tblPr>
              <a:tblGrid>
                <a:gridCol w="1955800"/>
                <a:gridCol w="1955800"/>
                <a:gridCol w="1955800"/>
                <a:gridCol w="1955800"/>
              </a:tblGrid>
              <a:tr h="435429">
                <a:tc gridSpan="4">
                  <a:txBody>
                    <a:bodyPr/>
                    <a:lstStyle/>
                    <a:p>
                      <a:pPr algn="ctr"/>
                      <a:r>
                        <a:rPr lang="en-US" sz="1750" b="1" i="0" u="none" strike="noStrike" kern="1200" baseline="0" dirty="0" smtClean="0">
                          <a:solidFill>
                            <a:schemeClr val="tx1"/>
                          </a:solidFill>
                          <a:latin typeface="Arial" pitchFamily="34" charset="0"/>
                          <a:ea typeface="+mn-ea"/>
                          <a:cs typeface="Arial" pitchFamily="34" charset="0"/>
                        </a:rPr>
                        <a:t>Key Terms to Recognize when Writing Algebraic Expressions</a:t>
                      </a:r>
                      <a:endParaRPr lang="en-US" sz="1750" dirty="0">
                        <a:solidFill>
                          <a:schemeClr val="tx1"/>
                        </a:solidFill>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3068">
                <a:tc>
                  <a:txBody>
                    <a:bodyPr/>
                    <a:lstStyle/>
                    <a:p>
                      <a:pPr algn="ctr"/>
                      <a:r>
                        <a:rPr lang="en-US" sz="1750" b="1" i="0" u="none" strike="noStrike" kern="1200" baseline="0" dirty="0" smtClean="0">
                          <a:solidFill>
                            <a:schemeClr val="dk1"/>
                          </a:solidFill>
                          <a:latin typeface="Arial" pitchFamily="34" charset="0"/>
                          <a:ea typeface="+mn-ea"/>
                          <a:cs typeface="Arial" pitchFamily="34" charset="0"/>
                        </a:rPr>
                        <a:t>Addition</a:t>
                      </a:r>
                      <a:endParaRPr lang="en-US" sz="1750" b="0" i="0" u="none" strike="noStrike" kern="1200" baseline="0" dirty="0" smtClean="0">
                        <a:solidFill>
                          <a:schemeClr val="dk1"/>
                        </a:solidFill>
                        <a:latin typeface="Arial" pitchFamily="34" charset="0"/>
                        <a:ea typeface="+mn-ea"/>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b="1" i="0" u="none" strike="noStrike" kern="1200" baseline="0" dirty="0" smtClean="0">
                          <a:solidFill>
                            <a:schemeClr val="dk1"/>
                          </a:solidFill>
                          <a:latin typeface="Arial" pitchFamily="34" charset="0"/>
                          <a:ea typeface="+mn-ea"/>
                          <a:cs typeface="Arial" pitchFamily="34" charset="0"/>
                        </a:rPr>
                        <a:t>Subtraction</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b="1" i="0" u="none" strike="noStrike" kern="1200" baseline="0" dirty="0" smtClean="0">
                          <a:solidFill>
                            <a:schemeClr val="dk1"/>
                          </a:solidFill>
                          <a:latin typeface="Arial" pitchFamily="34" charset="0"/>
                          <a:ea typeface="+mn-ea"/>
                          <a:cs typeface="Arial" pitchFamily="34" charset="0"/>
                        </a:rPr>
                        <a:t>Multiplication</a:t>
                      </a:r>
                      <a:endParaRPr lang="en-US" sz="1750" b="0" i="0" u="none" strike="noStrike" kern="1200" baseline="0" dirty="0" smtClean="0">
                        <a:solidFill>
                          <a:schemeClr val="dk1"/>
                        </a:solidFill>
                        <a:latin typeface="Arial" pitchFamily="34" charset="0"/>
                        <a:ea typeface="+mn-ea"/>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b="1" i="0" u="none" strike="noStrike" kern="1200" baseline="0" dirty="0" smtClean="0">
                          <a:solidFill>
                            <a:schemeClr val="dk1"/>
                          </a:solidFill>
                          <a:latin typeface="Arial" pitchFamily="34" charset="0"/>
                          <a:ea typeface="+mn-ea"/>
                          <a:cs typeface="Arial" pitchFamily="34" charset="0"/>
                        </a:rPr>
                        <a:t>Division</a:t>
                      </a:r>
                      <a:endParaRPr lang="en-US" sz="1750" b="0" i="0" u="none" strike="noStrike" kern="1200" baseline="0" dirty="0" smtClean="0">
                        <a:solidFill>
                          <a:schemeClr val="dk1"/>
                        </a:solidFill>
                        <a:latin typeface="Arial" pitchFamily="34" charset="0"/>
                        <a:ea typeface="+mn-ea"/>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more</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less than</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times</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each</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greater than</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fewer</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of</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quotient</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plus</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left over</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product</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divided by</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sum</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difference</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twice</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split into</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added to</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subtracted from</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multiplied by</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evenly distributed</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both</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how many more</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every</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in all</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minus</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at this rate</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total</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remains</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altogether</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50" dirty="0" smtClean="0">
                          <a:latin typeface="Arial" pitchFamily="34" charset="0"/>
                          <a:cs typeface="Arial" pitchFamily="34" charset="0"/>
                        </a:rPr>
                        <a:t>decrease</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2966">
                <a:tc>
                  <a:txBody>
                    <a:bodyPr/>
                    <a:lstStyle/>
                    <a:p>
                      <a:pPr algn="ctr"/>
                      <a:r>
                        <a:rPr lang="en-US" sz="1750" dirty="0" smtClean="0">
                          <a:latin typeface="Arial" pitchFamily="34" charset="0"/>
                          <a:cs typeface="Arial" pitchFamily="34" charset="0"/>
                        </a:rPr>
                        <a:t>increase</a:t>
                      </a: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50" dirty="0">
                        <a:latin typeface="Arial" pitchFamily="34" charset="0"/>
                        <a:cs typeface="Arial" pitchFamily="34" charset="0"/>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Text Placeholder 3"/>
          <p:cNvSpPr>
            <a:spLocks noGrp="1"/>
          </p:cNvSpPr>
          <p:nvPr>
            <p:ph type="body" sz="quarter" idx="10"/>
          </p:nvPr>
        </p:nvSpPr>
        <p:spPr>
          <a:xfrm>
            <a:off x="1005132" y="6246813"/>
            <a:ext cx="67545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extLst>
      <p:ext uri="{BB962C8B-B14F-4D97-AF65-F5344CB8AC3E}">
        <p14:creationId xmlns:p14="http://schemas.microsoft.com/office/powerpoint/2010/main" val="17305712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1350" y="641350"/>
            <a:ext cx="8093075" cy="4997450"/>
          </a:xfrm>
        </p:spPr>
        <p:txBody>
          <a:bodyPr rtlCol="0"/>
          <a:lstStyle/>
          <a:p>
            <a:pPr algn="l" eaLnBrk="1" fontAlgn="auto" hangingPunct="1">
              <a:spcAft>
                <a:spcPts val="0"/>
              </a:spcAft>
              <a:defRPr/>
            </a:pPr>
            <a:r>
              <a:rPr lang="en-US" sz="2800" b="1" dirty="0">
                <a:ea typeface="+mn-ea"/>
              </a:rPr>
              <a:t>Key Concepts, </a:t>
            </a:r>
            <a:r>
              <a:rPr lang="en-US" sz="2800" b="1" i="1" dirty="0" smtClean="0"/>
              <a:t>continued</a:t>
            </a:r>
            <a:endParaRPr lang="en-US" sz="2000" dirty="0" smtClean="0">
              <a:ea typeface="+mn-ea"/>
            </a:endParaRPr>
          </a:p>
          <a:p>
            <a:pPr marL="342900" indent="-342900" algn="l">
              <a:buFont typeface="Arial" pitchFamily="34" charset="0"/>
              <a:buChar char="•"/>
            </a:pPr>
            <a:r>
              <a:rPr lang="en-US" dirty="0"/>
              <a:t>In order to write an algebraic expression for a given scenario, first the variables, numbers, and operations need to be identified. Then, the words in the statement need to be translated into an algebraic expression, which can be thought of as a short mathematical statement for the given scenario.</a:t>
            </a:r>
          </a:p>
          <a:p>
            <a:endParaRPr lang="en-US" dirty="0"/>
          </a:p>
          <a:p>
            <a:pPr marL="457200" indent="-457200" algn="l" eaLnBrk="1" fontAlgn="auto" hangingPunct="1">
              <a:spcAft>
                <a:spcPts val="0"/>
              </a:spcAft>
              <a:buSzPct val="100000"/>
              <a:buFont typeface="Arial"/>
              <a:buChar char="•"/>
              <a:defRPr/>
            </a:pPr>
            <a:endParaRPr lang="en-US" dirty="0">
              <a:ea typeface="+mn-ea"/>
            </a:endParaRPr>
          </a:p>
          <a:p>
            <a:pPr eaLnBrk="1" fontAlgn="auto" hangingPunct="1">
              <a:spcAft>
                <a:spcPts val="0"/>
              </a:spcAft>
              <a:buFont typeface="Arial"/>
              <a:buNone/>
              <a:defRPr/>
            </a:pPr>
            <a:endParaRPr lang="en-US" dirty="0">
              <a:ea typeface="+mn-ea"/>
            </a:endParaRPr>
          </a:p>
        </p:txBody>
      </p:sp>
      <p:sp>
        <p:nvSpPr>
          <p:cNvPr id="2048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209E366B-CE97-AE4E-A4B0-3D0A9464C2A3}"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7418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extLst>
      <p:ext uri="{BB962C8B-B14F-4D97-AF65-F5344CB8AC3E}">
        <p14:creationId xmlns:p14="http://schemas.microsoft.com/office/powerpoint/2010/main" val="16156383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lstStyle/>
          <a:p>
            <a:pPr algn="l" eaLnBrk="1" hangingPunct="1"/>
            <a:r>
              <a:rPr lang="en-US" sz="2800" b="1" dirty="0"/>
              <a:t>Guided </a:t>
            </a:r>
            <a:r>
              <a:rPr lang="en-US" sz="2800" b="1" dirty="0" smtClean="0"/>
              <a:t>Practice</a:t>
            </a:r>
            <a:endParaRPr lang="en-US" sz="2800" baseline="30000" dirty="0"/>
          </a:p>
          <a:p>
            <a:pPr algn="l" eaLnBrk="1" hangingPunct="1"/>
            <a:r>
              <a:rPr lang="en-US" sz="2800" b="1" dirty="0">
                <a:solidFill>
                  <a:srgbClr val="000090"/>
                </a:solidFill>
              </a:rPr>
              <a:t>Example </a:t>
            </a:r>
            <a:r>
              <a:rPr lang="en-US" sz="2800" b="1" dirty="0" smtClean="0">
                <a:solidFill>
                  <a:srgbClr val="000090"/>
                </a:solidFill>
              </a:rPr>
              <a:t>1</a:t>
            </a:r>
            <a:endParaRPr lang="en-US" sz="2800" b="1" dirty="0">
              <a:solidFill>
                <a:srgbClr val="000090"/>
              </a:solidFill>
            </a:endParaRPr>
          </a:p>
          <a:p>
            <a:pPr algn="l"/>
            <a:r>
              <a:rPr lang="en-US" dirty="0"/>
              <a:t>Jayson is sharing pieces of candy with his friends. The number of candies to be shared minus 30 pieces is divided evenly among 8 friends. Write an algebraic expression to represent the number of candies each friend receives.</a:t>
            </a: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8561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4350" indent="-557784" algn="l">
              <a:spcBef>
                <a:spcPts val="576"/>
              </a:spcBef>
              <a:buFont typeface="+mj-lt"/>
              <a:buAutoNum type="arabicPeriod"/>
            </a:pPr>
            <a:r>
              <a:rPr lang="en-US" sz="2800" b="1" dirty="0" smtClean="0">
                <a:solidFill>
                  <a:srgbClr val="660066"/>
                </a:solidFill>
              </a:rPr>
              <a:t>Identify </a:t>
            </a:r>
            <a:r>
              <a:rPr lang="en-US" sz="2800" b="1" dirty="0">
                <a:solidFill>
                  <a:srgbClr val="660066"/>
                </a:solidFill>
              </a:rPr>
              <a:t>the meaning of the key terms representing the number of candies each friend receives</a:t>
            </a:r>
            <a:r>
              <a:rPr lang="en-US" sz="2800" b="1" dirty="0" smtClean="0">
                <a:solidFill>
                  <a:srgbClr val="660066"/>
                </a:solidFill>
              </a:rPr>
              <a:t>.</a:t>
            </a:r>
            <a:endParaRPr lang="en-US" sz="2800" dirty="0"/>
          </a:p>
          <a:p>
            <a:pPr marL="512064" lvl="1" algn="l">
              <a:spcAft>
                <a:spcPts val="1200"/>
              </a:spcAft>
            </a:pPr>
            <a:r>
              <a:rPr lang="en-US" sz="2400" spc="-10" dirty="0">
                <a:solidFill>
                  <a:schemeClr val="tx1"/>
                </a:solidFill>
                <a:latin typeface="Arial" pitchFamily="34" charset="0"/>
                <a:cs typeface="Arial" pitchFamily="34" charset="0"/>
              </a:rPr>
              <a:t>In order to write an algebraic expression </a:t>
            </a:r>
            <a:r>
              <a:rPr lang="en-US" sz="2400" dirty="0">
                <a:solidFill>
                  <a:schemeClr val="tx1"/>
                </a:solidFill>
                <a:latin typeface="Arial" pitchFamily="34" charset="0"/>
                <a:cs typeface="Arial" pitchFamily="34" charset="0"/>
              </a:rPr>
              <a:t>representing the number of candies each friend receives, first identify the meaning of the key terms in the situation.</a:t>
            </a:r>
          </a:p>
          <a:p>
            <a:pPr marL="512064" lvl="1" algn="l"/>
            <a:r>
              <a:rPr lang="en-US" sz="2400" dirty="0">
                <a:solidFill>
                  <a:schemeClr val="tx1"/>
                </a:solidFill>
                <a:latin typeface="Arial" pitchFamily="34" charset="0"/>
                <a:cs typeface="Arial" pitchFamily="34" charset="0"/>
              </a:rPr>
              <a:t>Jayson is sharing pieces of candy, but we do not know how many. Represent this unknown value with the variable </a:t>
            </a:r>
            <a:r>
              <a:rPr lang="en-US" sz="2400" i="1" dirty="0">
                <a:solidFill>
                  <a:schemeClr val="tx1"/>
                </a:solidFill>
                <a:latin typeface="Arial" pitchFamily="34" charset="0"/>
                <a:cs typeface="Arial" pitchFamily="34" charset="0"/>
              </a:rPr>
              <a:t>c</a:t>
            </a:r>
            <a:r>
              <a:rPr lang="en-US" sz="2400" dirty="0">
                <a:solidFill>
                  <a:schemeClr val="tx1"/>
                </a:solidFill>
                <a:latin typeface="Arial" pitchFamily="34" charset="0"/>
                <a:cs typeface="Arial" pitchFamily="34" charset="0"/>
              </a:rPr>
              <a:t>. </a:t>
            </a:r>
            <a:endParaRPr lang="en-US" dirty="0">
              <a:solidFill>
                <a:schemeClr val="tx1"/>
              </a:solidFill>
              <a:latin typeface="Arial" pitchFamily="34" charset="0"/>
              <a:cs typeface="Arial" pitchFamily="34" charset="0"/>
            </a:endParaRPr>
          </a:p>
        </p:txBody>
      </p:sp>
      <p:sp>
        <p:nvSpPr>
          <p:cNvPr id="8" name="Text Placeholder 3"/>
          <p:cNvSpPr>
            <a:spLocks noGrp="1"/>
          </p:cNvSpPr>
          <p:nvPr>
            <p:ph type="body" sz="quarter" idx="10"/>
          </p:nvPr>
        </p:nvSpPr>
        <p:spPr>
          <a:xfrm>
            <a:off x="1005132" y="6246813"/>
            <a:ext cx="67418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extLst>
      <p:ext uri="{BB962C8B-B14F-4D97-AF65-F5344CB8AC3E}">
        <p14:creationId xmlns:p14="http://schemas.microsoft.com/office/powerpoint/2010/main" val="11845594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1350" y="641350"/>
            <a:ext cx="7854950" cy="4997450"/>
          </a:xfrm>
        </p:spPr>
        <p:txBody>
          <a:bodyPr rtlCol="0"/>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a:solidFill>
                  <a:srgbClr val="000090"/>
                </a:solidFill>
              </a:rPr>
              <a:t>continued</a:t>
            </a:r>
            <a:endParaRPr lang="en-US" sz="2800" b="1" dirty="0">
              <a:solidFill>
                <a:srgbClr val="000090"/>
              </a:solidFill>
              <a:ea typeface="+mn-ea"/>
            </a:endParaRPr>
          </a:p>
          <a:p>
            <a:pPr marL="512064" lvl="1" algn="l">
              <a:spcAft>
                <a:spcPts val="1200"/>
              </a:spcAft>
            </a:pPr>
            <a:r>
              <a:rPr lang="en-US" sz="2400" spc="-10" dirty="0" smtClean="0">
                <a:solidFill>
                  <a:schemeClr val="tx1"/>
                </a:solidFill>
                <a:latin typeface="Arial" pitchFamily="34" charset="0"/>
                <a:cs typeface="Arial" pitchFamily="34" charset="0"/>
              </a:rPr>
              <a:t>Jayson </a:t>
            </a:r>
            <a:r>
              <a:rPr lang="en-US" sz="2400" spc="-10" dirty="0">
                <a:solidFill>
                  <a:schemeClr val="tx1"/>
                </a:solidFill>
                <a:latin typeface="Arial" pitchFamily="34" charset="0"/>
                <a:cs typeface="Arial" pitchFamily="34" charset="0"/>
              </a:rPr>
              <a:t>is sharing </a:t>
            </a:r>
            <a:r>
              <a:rPr lang="en-US" sz="2400" i="1" spc="-10" dirty="0">
                <a:solidFill>
                  <a:schemeClr val="tx1"/>
                </a:solidFill>
                <a:latin typeface="Arial" pitchFamily="34" charset="0"/>
                <a:cs typeface="Arial" pitchFamily="34" charset="0"/>
              </a:rPr>
              <a:t>c </a:t>
            </a:r>
            <a:r>
              <a:rPr lang="en-US" sz="2400" spc="-10" dirty="0">
                <a:solidFill>
                  <a:schemeClr val="tx1"/>
                </a:solidFill>
                <a:latin typeface="Arial" pitchFamily="34" charset="0"/>
                <a:cs typeface="Arial" pitchFamily="34" charset="0"/>
              </a:rPr>
              <a:t>pieces of candy minus 30 </a:t>
            </a:r>
            <a:r>
              <a:rPr lang="en-US" sz="2400" dirty="0">
                <a:solidFill>
                  <a:schemeClr val="tx1"/>
                </a:solidFill>
                <a:latin typeface="Arial" pitchFamily="34" charset="0"/>
                <a:cs typeface="Arial" pitchFamily="34" charset="0"/>
              </a:rPr>
              <a:t>pieces. This is represented by subtracting 30 from </a:t>
            </a:r>
            <a:r>
              <a:rPr lang="en-US" sz="2400" i="1" dirty="0">
                <a:solidFill>
                  <a:schemeClr val="tx1"/>
                </a:solidFill>
                <a:latin typeface="Arial" pitchFamily="34" charset="0"/>
                <a:cs typeface="Arial" pitchFamily="34" charset="0"/>
              </a:rPr>
              <a:t>c</a:t>
            </a:r>
            <a:r>
              <a:rPr lang="en-US" sz="2400" dirty="0">
                <a:solidFill>
                  <a:schemeClr val="tx1"/>
                </a:solidFill>
                <a:latin typeface="Arial" pitchFamily="34" charset="0"/>
                <a:cs typeface="Arial" pitchFamily="34" charset="0"/>
              </a:rPr>
              <a:t>. </a:t>
            </a:r>
          </a:p>
          <a:p>
            <a:pPr marL="512064" lvl="1" algn="l"/>
            <a:r>
              <a:rPr lang="en-US" sz="2400" dirty="0">
                <a:solidFill>
                  <a:schemeClr val="tx1"/>
                </a:solidFill>
                <a:latin typeface="Arial" pitchFamily="34" charset="0"/>
                <a:cs typeface="Arial" pitchFamily="34" charset="0"/>
              </a:rPr>
              <a:t>The number of pieces remaining is then shared among 8 friends, or divided by 8.</a:t>
            </a:r>
            <a:r>
              <a:rPr lang="en-US" sz="2400" dirty="0">
                <a:latin typeface="Arial" pitchFamily="34" charset="0"/>
                <a:cs typeface="Arial" pitchFamily="34" charset="0"/>
              </a:rPr>
              <a:t> </a:t>
            </a:r>
            <a:endParaRPr lang="en-US" sz="1800" dirty="0"/>
          </a:p>
        </p:txBody>
      </p:sp>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7" name="Text Placeholder 3"/>
          <p:cNvSpPr>
            <a:spLocks noGrp="1"/>
          </p:cNvSpPr>
          <p:nvPr>
            <p:ph type="body" sz="quarter" idx="10"/>
          </p:nvPr>
        </p:nvSpPr>
        <p:spPr>
          <a:xfrm>
            <a:off x="1005132" y="6246813"/>
            <a:ext cx="67545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spTree>
    <p:extLst>
      <p:ext uri="{BB962C8B-B14F-4D97-AF65-F5344CB8AC3E}">
        <p14:creationId xmlns:p14="http://schemas.microsoft.com/office/powerpoint/2010/main" val="1359295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969250" cy="4972050"/>
          </a:xfrm>
        </p:spPr>
        <p:txBody>
          <a:bodyPr>
            <a:noAutofit/>
          </a:bodyPr>
          <a:lstStyle/>
          <a:p>
            <a:pPr algn="l" eaLnBrk="1" hangingPunct="1">
              <a:defRPr/>
            </a:pPr>
            <a:r>
              <a:rPr lang="en-US" sz="2800" b="1" dirty="0" smtClean="0">
                <a:ea typeface="Arial"/>
              </a:rPr>
              <a:t>Guided Practice: </a:t>
            </a:r>
            <a:r>
              <a:rPr lang="en-US" sz="2800" b="1" dirty="0">
                <a:solidFill>
                  <a:srgbClr val="000090"/>
                </a:solidFill>
                <a:ea typeface="Arial"/>
              </a:rPr>
              <a:t>Example </a:t>
            </a:r>
            <a:r>
              <a:rPr lang="en-US" sz="2800" b="1" dirty="0" smtClean="0">
                <a:solidFill>
                  <a:srgbClr val="000090"/>
                </a:solidFill>
                <a:ea typeface="Arial"/>
              </a:rPr>
              <a:t>1, </a:t>
            </a:r>
            <a:r>
              <a:rPr lang="en-US" sz="2800" b="1" i="1" dirty="0">
                <a:solidFill>
                  <a:srgbClr val="000090"/>
                </a:solidFill>
                <a:ea typeface="Arial"/>
              </a:rPr>
              <a:t>continued</a:t>
            </a:r>
            <a:endParaRPr lang="en-US" sz="2800" b="1" dirty="0">
              <a:solidFill>
                <a:srgbClr val="000090"/>
              </a:solidFill>
              <a:ea typeface="Arial"/>
            </a:endParaRPr>
          </a:p>
          <a:p>
            <a:pPr marL="514350" indent="-557784" algn="l">
              <a:spcBef>
                <a:spcPts val="576"/>
              </a:spcBef>
              <a:buFont typeface="+mj-lt"/>
              <a:buAutoNum type="arabicPeriod" startAt="2"/>
            </a:pPr>
            <a:r>
              <a:rPr lang="en-US" sz="2800" b="1" dirty="0" smtClean="0">
                <a:solidFill>
                  <a:srgbClr val="660066"/>
                </a:solidFill>
              </a:rPr>
              <a:t>Write </a:t>
            </a:r>
            <a:r>
              <a:rPr lang="en-US" sz="2800" b="1" dirty="0">
                <a:solidFill>
                  <a:srgbClr val="660066"/>
                </a:solidFill>
              </a:rPr>
              <a:t>the algebraic expression that represents the number of candies each friend receives</a:t>
            </a:r>
            <a:r>
              <a:rPr lang="en-US" sz="2800" b="1" dirty="0" smtClean="0">
                <a:solidFill>
                  <a:srgbClr val="660066"/>
                </a:solidFill>
              </a:rPr>
              <a:t>.</a:t>
            </a:r>
            <a:endParaRPr lang="en-US" sz="2800" dirty="0" smtClean="0">
              <a:latin typeface="Arial" pitchFamily="34" charset="0"/>
              <a:cs typeface="Arial" pitchFamily="34" charset="0"/>
            </a:endParaRPr>
          </a:p>
          <a:p>
            <a:pPr marL="512064" lvl="1" algn="l">
              <a:lnSpc>
                <a:spcPct val="150000"/>
              </a:lnSpc>
              <a:spcAft>
                <a:spcPts val="1200"/>
              </a:spcAft>
            </a:pPr>
            <a:r>
              <a:rPr lang="en-US" sz="2400" spc="-30" dirty="0" smtClean="0">
                <a:solidFill>
                  <a:schemeClr val="tx1"/>
                </a:solidFill>
                <a:latin typeface="Arial" pitchFamily="34" charset="0"/>
                <a:cs typeface="Arial" pitchFamily="34" charset="0"/>
              </a:rPr>
              <a:t>The </a:t>
            </a:r>
            <a:r>
              <a:rPr lang="en-US" sz="2400" spc="-30" dirty="0">
                <a:solidFill>
                  <a:schemeClr val="tx1"/>
                </a:solidFill>
                <a:latin typeface="Arial" pitchFamily="34" charset="0"/>
                <a:cs typeface="Arial" pitchFamily="34" charset="0"/>
              </a:rPr>
              <a:t>algebraic expression for this scenario is a </a:t>
            </a:r>
            <a:r>
              <a:rPr lang="en-US" sz="2400" spc="-20" dirty="0" smtClean="0">
                <a:solidFill>
                  <a:schemeClr val="tx1"/>
                </a:solidFill>
                <a:latin typeface="Arial" pitchFamily="34" charset="0"/>
                <a:cs typeface="Arial" pitchFamily="34" charset="0"/>
              </a:rPr>
              <a:t>number </a:t>
            </a:r>
            <a:r>
              <a:rPr lang="en-US" sz="2400" spc="-20" dirty="0">
                <a:solidFill>
                  <a:schemeClr val="tx1"/>
                </a:solidFill>
                <a:latin typeface="Arial" pitchFamily="34" charset="0"/>
                <a:cs typeface="Arial" pitchFamily="34" charset="0"/>
              </a:rPr>
              <a:t>of candies (</a:t>
            </a:r>
            <a:r>
              <a:rPr lang="en-US" sz="2400" i="1" spc="-20" dirty="0">
                <a:solidFill>
                  <a:schemeClr val="tx1"/>
                </a:solidFill>
                <a:latin typeface="Arial" pitchFamily="34" charset="0"/>
                <a:cs typeface="Arial" pitchFamily="34" charset="0"/>
              </a:rPr>
              <a:t>c</a:t>
            </a:r>
            <a:r>
              <a:rPr lang="en-US" sz="2400" spc="-20" dirty="0">
                <a:solidFill>
                  <a:schemeClr val="tx1"/>
                </a:solidFill>
                <a:latin typeface="Arial" pitchFamily="34" charset="0"/>
                <a:cs typeface="Arial" pitchFamily="34" charset="0"/>
              </a:rPr>
              <a:t>) minus 30 pieces divided by 8, </a:t>
            </a:r>
            <a:r>
              <a:rPr lang="en-US" sz="2400" dirty="0" smtClean="0">
                <a:solidFill>
                  <a:schemeClr val="tx1"/>
                </a:solidFill>
                <a:latin typeface="Arial" pitchFamily="34" charset="0"/>
                <a:cs typeface="Arial" pitchFamily="34" charset="0"/>
              </a:rPr>
              <a:t>or </a:t>
            </a:r>
          </a:p>
          <a:p>
            <a:pPr marL="512064" lvl="1" algn="l">
              <a:lnSpc>
                <a:spcPct val="150000"/>
              </a:lnSpc>
              <a:spcBef>
                <a:spcPts val="576"/>
              </a:spcBef>
            </a:pPr>
            <a:r>
              <a:rPr lang="en-US" sz="2400" spc="-10" dirty="0" smtClean="0">
                <a:solidFill>
                  <a:schemeClr val="tx1"/>
                </a:solidFill>
                <a:latin typeface="Arial" pitchFamily="34" charset="0"/>
                <a:cs typeface="Arial" pitchFamily="34" charset="0"/>
              </a:rPr>
              <a:t>The </a:t>
            </a:r>
            <a:r>
              <a:rPr lang="en-US" sz="2400" spc="-10" dirty="0">
                <a:solidFill>
                  <a:schemeClr val="tx1"/>
                </a:solidFill>
                <a:latin typeface="Arial" pitchFamily="34" charset="0"/>
                <a:cs typeface="Arial" pitchFamily="34" charset="0"/>
              </a:rPr>
              <a:t>algebraic expression for the statement </a:t>
            </a:r>
            <a:r>
              <a:rPr lang="en-US" sz="2400" spc="-10" dirty="0" smtClean="0">
                <a:solidFill>
                  <a:schemeClr val="tx1"/>
                </a:solidFill>
                <a:latin typeface="Arial" pitchFamily="34" charset="0"/>
                <a:cs typeface="Arial" pitchFamily="34" charset="0"/>
              </a:rPr>
              <a:t/>
            </a:r>
            <a:br>
              <a:rPr lang="en-US" sz="2400" spc="-10" dirty="0" smtClean="0">
                <a:solidFill>
                  <a:schemeClr val="tx1"/>
                </a:solidFill>
                <a:latin typeface="Arial" pitchFamily="34" charset="0"/>
                <a:cs typeface="Arial" pitchFamily="34" charset="0"/>
              </a:rPr>
            </a:br>
            <a:r>
              <a:rPr lang="en-US" sz="2400" spc="-10" dirty="0" smtClean="0">
                <a:solidFill>
                  <a:schemeClr val="tx1"/>
                </a:solidFill>
                <a:latin typeface="Arial" pitchFamily="34" charset="0"/>
                <a:cs typeface="Arial" pitchFamily="34" charset="0"/>
              </a:rPr>
              <a:t>is</a:t>
            </a:r>
            <a:endParaRPr lang="en-US" dirty="0">
              <a:ea typeface="Arial"/>
            </a:endParaRPr>
          </a:p>
        </p:txBody>
      </p:sp>
      <p:sp>
        <p:nvSpPr>
          <p:cNvPr id="32770"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82C570F-2172-FF40-9853-91CE063AE26D}"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7" name="Text Placeholder 3"/>
          <p:cNvSpPr>
            <a:spLocks noGrp="1"/>
          </p:cNvSpPr>
          <p:nvPr>
            <p:ph type="body" sz="quarter" idx="10"/>
          </p:nvPr>
        </p:nvSpPr>
        <p:spPr>
          <a:xfrm>
            <a:off x="1005132" y="6246813"/>
            <a:ext cx="6856168" cy="360816"/>
          </a:xfrm>
        </p:spPr>
        <p:txBody>
          <a:bodyPr/>
          <a:lstStyle/>
          <a:p>
            <a:pPr eaLnBrk="1" hangingPunct="1">
              <a:spcBef>
                <a:spcPct val="0"/>
              </a:spcBef>
            </a:pPr>
            <a:r>
              <a:rPr lang="sv-SE" dirty="0" smtClean="0"/>
              <a:t>1.1 Skill 1</a:t>
            </a:r>
            <a:r>
              <a:rPr lang="en-US" dirty="0" smtClean="0"/>
              <a:t>: Translating Verbal Expressions to Algebraic Expressions</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4283269441"/>
              </p:ext>
            </p:extLst>
          </p:nvPr>
        </p:nvGraphicFramePr>
        <p:xfrm>
          <a:off x="7481888" y="2962652"/>
          <a:ext cx="927100" cy="800100"/>
        </p:xfrm>
        <a:graphic>
          <a:graphicData uri="http://schemas.openxmlformats.org/presentationml/2006/ole">
            <mc:AlternateContent xmlns:mc="http://schemas.openxmlformats.org/markup-compatibility/2006">
              <mc:Choice xmlns:v="urn:schemas-microsoft-com:vml" Requires="v">
                <p:oleObj spid="_x0000_s3193" name="Equation" r:id="rId3" imgW="927100" imgH="800100" progId="Equation.DSMT4">
                  <p:embed/>
                </p:oleObj>
              </mc:Choice>
              <mc:Fallback>
                <p:oleObj name="Equation" r:id="rId3" imgW="927100" imgH="800100" progId="Equation.DSMT4">
                  <p:embed/>
                  <p:pic>
                    <p:nvPicPr>
                      <p:cNvPr id="0" name=""/>
                      <p:cNvPicPr/>
                      <p:nvPr/>
                    </p:nvPicPr>
                    <p:blipFill>
                      <a:blip r:embed="rId4"/>
                      <a:stretch>
                        <a:fillRect/>
                      </a:stretch>
                    </p:blipFill>
                    <p:spPr>
                      <a:xfrm>
                        <a:off x="7481888" y="2962652"/>
                        <a:ext cx="927100" cy="8001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926947286"/>
              </p:ext>
            </p:extLst>
          </p:nvPr>
        </p:nvGraphicFramePr>
        <p:xfrm>
          <a:off x="1550962" y="4357745"/>
          <a:ext cx="927100" cy="774700"/>
        </p:xfrm>
        <a:graphic>
          <a:graphicData uri="http://schemas.openxmlformats.org/presentationml/2006/ole">
            <mc:AlternateContent xmlns:mc="http://schemas.openxmlformats.org/markup-compatibility/2006">
              <mc:Choice xmlns:v="urn:schemas-microsoft-com:vml" Requires="v">
                <p:oleObj spid="_x0000_s3194" name="Equation" r:id="rId5" imgW="927000" imgH="774360" progId="Equation.DSMT4">
                  <p:embed/>
                </p:oleObj>
              </mc:Choice>
              <mc:Fallback>
                <p:oleObj name="Equation" r:id="rId5" imgW="927000" imgH="77436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0962" y="4357745"/>
                        <a:ext cx="9271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21089" y="4618521"/>
            <a:ext cx="1352739" cy="1200318"/>
          </a:xfrm>
          <a:prstGeom prst="rect">
            <a:avLst/>
          </a:prstGeom>
        </p:spPr>
      </p:pic>
    </p:spTree>
    <p:extLst>
      <p:ext uri="{BB962C8B-B14F-4D97-AF65-F5344CB8AC3E}">
        <p14:creationId xmlns:p14="http://schemas.microsoft.com/office/powerpoint/2010/main" val="42438162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1611</TotalTime>
  <Words>699</Words>
  <Application>Microsoft Macintosh PowerPoint</Application>
  <PresentationFormat>On-screen Show (4:3)</PresentationFormat>
  <Paragraphs>90</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Coordinate Algebra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235</cp:revision>
  <cp:lastPrinted>2012-03-22T14:14:30Z</cp:lastPrinted>
  <dcterms:created xsi:type="dcterms:W3CDTF">2012-02-22T19:14:19Z</dcterms:created>
  <dcterms:modified xsi:type="dcterms:W3CDTF">2015-06-05T18:46:53Z</dcterms:modified>
</cp:coreProperties>
</file>