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21"/>
  </p:notesMasterIdLst>
  <p:sldIdLst>
    <p:sldId id="301" r:id="rId2"/>
    <p:sldId id="321" r:id="rId3"/>
    <p:sldId id="323" r:id="rId4"/>
    <p:sldId id="256" r:id="rId5"/>
    <p:sldId id="305" r:id="rId6"/>
    <p:sldId id="306" r:id="rId7"/>
    <p:sldId id="307" r:id="rId8"/>
    <p:sldId id="308" r:id="rId9"/>
    <p:sldId id="309" r:id="rId10"/>
    <p:sldId id="310" r:id="rId11"/>
    <p:sldId id="257" r:id="rId12"/>
    <p:sldId id="290" r:id="rId13"/>
    <p:sldId id="318" r:id="rId14"/>
    <p:sldId id="319" r:id="rId15"/>
    <p:sldId id="320" r:id="rId16"/>
    <p:sldId id="316" r:id="rId17"/>
    <p:sldId id="314" r:id="rId18"/>
    <p:sldId id="315" r:id="rId19"/>
    <p:sldId id="31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3696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0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E6766A-3E53-445E-AD94-19763978C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B3FAB-3FE9-4EDB-B552-3E725F2D498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861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9886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5C482F-C570-44D6-88D8-45608C9B7A9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714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020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6386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8572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5713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5160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5080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4211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883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B3FAB-3FE9-4EDB-B552-3E725F2D498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497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B3FAB-3FE9-4EDB-B552-3E725F2D4983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0493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92BCCD-2B3C-4AB5-8D30-F14CE331244D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204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4998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31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0451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974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1FF6-FB82-4B42-B87E-60ABFBF3F1C6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67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2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4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4000" b="1" cap="sm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60480961-EF9F-4C16-BBB4-5EA2E0904793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61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5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96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5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37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 descr="vcxvgeoiml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8" descr="vcxvgeoimlk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463"/>
            <a:ext cx="914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3"/>
          <p:cNvSpPr>
            <a:spLocks noGrp="1"/>
          </p:cNvSpPr>
          <p:nvPr>
            <p:ph type="dt" sz="quarter" idx="2"/>
          </p:nvPr>
        </p:nvSpPr>
        <p:spPr>
          <a:xfrm>
            <a:off x="228600" y="6324600"/>
            <a:ext cx="1524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7BACCA0E-1298-4DAE-B2E4-CB75E617DFC6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24600"/>
            <a:ext cx="5638800" cy="323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324600"/>
            <a:ext cx="1447800" cy="323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51CB857C-08DA-47DA-A76F-04B22F964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10DB77-C8BC-458D-997A-5242FB8578D5}" type="datetime8">
              <a:rPr lang="en-US" smtClean="0"/>
              <a:t>8/5/2015 9:55 PM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18" charset="2"/>
              <a:buChar char=""/>
              <a:defRPr sz="2800" b="1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18" charset="2"/>
              <a:buChar char="î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18" charset="2"/>
              <a:buChar char="î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18" charset="2"/>
              <a:buChar char="î"/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18" charset="2"/>
              <a:buChar char="î"/>
              <a:defRPr sz="16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9pPr>
          </a:lstStyle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r>
              <a:rPr lang="en-US" sz="2800" b="1" dirty="0" smtClean="0"/>
              <a:t>Write an expression for the phrase: 4 times the difference of 6 and the number </a:t>
            </a:r>
            <a:r>
              <a:rPr lang="en-US" sz="2800" b="1" i="1" dirty="0" smtClean="0"/>
              <a:t>y</a:t>
            </a:r>
            <a:endParaRPr lang="en-US" sz="2800" b="1" dirty="0" smtClean="0"/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endParaRPr lang="en-US" sz="2800" b="1" dirty="0" smtClean="0"/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r>
              <a:rPr lang="en-US" sz="2800" b="1" dirty="0" smtClean="0"/>
              <a:t>The temperature was –4°F in the morning and rose to 10°F by noon.  What is the temperature at noon?</a:t>
            </a:r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endParaRPr lang="en-US" sz="2800" b="1" dirty="0"/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r>
              <a:rPr lang="en-US" sz="2800" b="1" dirty="0" smtClean="0"/>
              <a:t>Solve –1/4(–8)(–2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)</a:t>
            </a:r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endParaRPr lang="en-US" sz="2800" b="1" dirty="0"/>
          </a:p>
          <a:p>
            <a:pPr marL="401638" lvl="1" indent="-350838">
              <a:buFont typeface="+mj-lt"/>
              <a:buAutoNum type="arabicPeriod"/>
              <a:tabLst>
                <a:tab pos="512763" algn="l"/>
              </a:tabLst>
            </a:pPr>
            <a:r>
              <a:rPr lang="en-US" sz="2800" b="1" dirty="0" smtClean="0"/>
              <a:t>Solve (5/8) ÷ (–35/24)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1620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sz="2400" b="1" dirty="0"/>
              <a:t>Little </a:t>
            </a:r>
            <a:r>
              <a:rPr lang="en-US" sz="2400" b="1" dirty="0" smtClean="0"/>
              <a:t>Johnny </a:t>
            </a:r>
            <a:r>
              <a:rPr lang="en-US" sz="2400" b="1" dirty="0"/>
              <a:t>has a job at Taco Bell.  He puts $25 into his savings account every week.  If he had $75 in the account before he began working, write an equation that could be used to determine how many weeks, </a:t>
            </a:r>
            <a:r>
              <a:rPr lang="en-US" sz="2400" b="1" i="1" dirty="0"/>
              <a:t>w</a:t>
            </a:r>
            <a:r>
              <a:rPr lang="en-US" sz="2400" b="1" dirty="0"/>
              <a:t>, it would take him to have $500 in his account?</a:t>
            </a:r>
          </a:p>
          <a:p>
            <a:pPr marL="50800" lvl="1" indent="0">
              <a:buNone/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269894"/>
              </p:ext>
            </p:extLst>
          </p:nvPr>
        </p:nvGraphicFramePr>
        <p:xfrm>
          <a:off x="3276600" y="5257800"/>
          <a:ext cx="2949575" cy="104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Equation" r:id="rId4" imgW="1155600" imgH="406080" progId="Equation.DSMT4">
                  <p:embed/>
                </p:oleObj>
              </mc:Choice>
              <mc:Fallback>
                <p:oleObj name="Equation" r:id="rId4" imgW="1155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2949575" cy="104085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17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these signs mean?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524000"/>
            <a:ext cx="6553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 smtClean="0"/>
              <a:t>Greater than, more than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31925" y="1447800"/>
            <a:ext cx="854075" cy="806450"/>
            <a:chOff x="1723" y="1882"/>
            <a:chExt cx="538" cy="508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5140" name="Oval 4"/>
            <p:cNvSpPr>
              <a:spLocks noChangeArrowheads="1"/>
            </p:cNvSpPr>
            <p:nvPr/>
          </p:nvSpPr>
          <p:spPr bwMode="auto">
            <a:xfrm>
              <a:off x="1723" y="1882"/>
              <a:ext cx="538" cy="5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920" y="1944"/>
              <a:ext cx="192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atin typeface="Arial Black"/>
                </a:rPr>
                <a:t>&gt;</a:t>
              </a:r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90800" y="2362200"/>
            <a:ext cx="571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latin typeface="Calibri" pitchFamily="34" charset="0"/>
              </a:rPr>
              <a:t>Greater than OR equal </a:t>
            </a:r>
            <a:r>
              <a:rPr lang="en-US" sz="3600" b="1" dirty="0" smtClean="0">
                <a:latin typeface="Calibri" pitchFamily="34" charset="0"/>
              </a:rPr>
              <a:t>to;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b="1" dirty="0" smtClean="0">
                <a:latin typeface="Calibri" pitchFamily="34" charset="0"/>
              </a:rPr>
              <a:t>At least; No less than</a:t>
            </a:r>
            <a:endParaRPr lang="en-US" sz="3600" b="1" dirty="0">
              <a:latin typeface="Calibri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39863" y="2514600"/>
            <a:ext cx="854075" cy="806450"/>
            <a:chOff x="1723" y="1882"/>
            <a:chExt cx="538" cy="508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5138" name="Oval 9"/>
            <p:cNvSpPr>
              <a:spLocks noChangeArrowheads="1"/>
            </p:cNvSpPr>
            <p:nvPr/>
          </p:nvSpPr>
          <p:spPr bwMode="auto">
            <a:xfrm>
              <a:off x="1723" y="1882"/>
              <a:ext cx="538" cy="5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920" y="1944"/>
              <a:ext cx="192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atin typeface="Arial Black"/>
                </a:rPr>
                <a:t>≥</a:t>
              </a:r>
            </a:p>
          </p:txBody>
        </p:sp>
      </p:grp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641600" y="3886200"/>
            <a:ext cx="627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latin typeface="Calibri" pitchFamily="34" charset="0"/>
              </a:rPr>
              <a:t>Less </a:t>
            </a:r>
            <a:r>
              <a:rPr lang="en-US" sz="3600" b="1" dirty="0" smtClean="0">
                <a:latin typeface="Calibri" pitchFamily="34" charset="0"/>
              </a:rPr>
              <a:t>than, fewer than</a:t>
            </a:r>
            <a:endParaRPr lang="en-US" sz="3600" b="1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39863" y="3733800"/>
            <a:ext cx="854075" cy="806450"/>
            <a:chOff x="1723" y="1882"/>
            <a:chExt cx="538" cy="508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5136" name="Oval 13"/>
            <p:cNvSpPr>
              <a:spLocks noChangeArrowheads="1"/>
            </p:cNvSpPr>
            <p:nvPr/>
          </p:nvSpPr>
          <p:spPr bwMode="auto">
            <a:xfrm>
              <a:off x="1723" y="1882"/>
              <a:ext cx="538" cy="5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920" y="1944"/>
              <a:ext cx="192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atin typeface="Arial Black"/>
                </a:rPr>
                <a:t>&lt;</a:t>
              </a:r>
            </a:p>
          </p:txBody>
        </p:sp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667000" y="4800600"/>
            <a:ext cx="541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latin typeface="Calibri" pitchFamily="34" charset="0"/>
              </a:rPr>
              <a:t>Less than OR equal </a:t>
            </a:r>
            <a:r>
              <a:rPr lang="en-US" sz="3600" b="1" dirty="0" smtClean="0">
                <a:latin typeface="Calibri" pitchFamily="34" charset="0"/>
              </a:rPr>
              <a:t>to;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b="1" dirty="0" smtClean="0">
                <a:latin typeface="Calibri" pitchFamily="34" charset="0"/>
              </a:rPr>
              <a:t>At most; No more than</a:t>
            </a:r>
            <a:endParaRPr lang="en-US" sz="3600" b="1" dirty="0">
              <a:latin typeface="Calibri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447800" y="4984750"/>
            <a:ext cx="854075" cy="806450"/>
            <a:chOff x="1723" y="1882"/>
            <a:chExt cx="538" cy="508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5134" name="Oval 17"/>
            <p:cNvSpPr>
              <a:spLocks noChangeArrowheads="1"/>
            </p:cNvSpPr>
            <p:nvPr/>
          </p:nvSpPr>
          <p:spPr bwMode="auto">
            <a:xfrm>
              <a:off x="1723" y="1882"/>
              <a:ext cx="538" cy="5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920" y="1944"/>
              <a:ext cx="192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atin typeface="Arial Black"/>
                </a:rPr>
                <a:t>≤</a:t>
              </a: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0F1D35-730C-49E0-A056-44A768F4A0B0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1"/>
      <p:bldP spid="8195" grpId="0" build="p"/>
      <p:bldP spid="8199" grpId="0"/>
      <p:bldP spid="8203" grpId="0"/>
      <p:bldP spid="82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Inequalities Steps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65150" lvl="1" indent="-514350">
              <a:buFont typeface="+mj-lt"/>
              <a:buAutoNum type="alphaUcPeriod"/>
            </a:pPr>
            <a:r>
              <a:rPr lang="en-US" sz="2800" b="1" i="1" dirty="0" smtClean="0"/>
              <a:t>X</a:t>
            </a:r>
            <a:r>
              <a:rPr lang="en-US" sz="2800" b="1" dirty="0" smtClean="0"/>
              <a:t> typically comes first or is in the middle of the compound </a:t>
            </a:r>
            <a:endParaRPr lang="en-US" sz="2800" b="1" i="1" dirty="0" smtClean="0"/>
          </a:p>
          <a:p>
            <a:pPr marL="565150" lvl="1" indent="-514350">
              <a:buFont typeface="+mj-lt"/>
              <a:buAutoNum type="alphaUcPeriod"/>
            </a:pPr>
            <a:r>
              <a:rPr lang="en-US" sz="2800" b="1" dirty="0" smtClean="0"/>
              <a:t>&gt; </a:t>
            </a:r>
            <a:r>
              <a:rPr lang="en-US" sz="2800" dirty="0" smtClean="0"/>
              <a:t>represents greater than; more than</a:t>
            </a:r>
          </a:p>
          <a:p>
            <a:pPr marL="565150" lvl="1" indent="-514350">
              <a:buFont typeface="+mj-lt"/>
              <a:buAutoNum type="alphaUcPeriod"/>
            </a:pPr>
            <a:r>
              <a:rPr lang="en-US" sz="2800" b="1" u="sng" dirty="0" smtClean="0"/>
              <a:t>&gt;</a:t>
            </a:r>
            <a:r>
              <a:rPr lang="en-US" b="1" dirty="0" smtClean="0"/>
              <a:t> </a:t>
            </a:r>
            <a:r>
              <a:rPr lang="en-US" sz="2800" dirty="0" smtClean="0"/>
              <a:t>represents </a:t>
            </a:r>
            <a:r>
              <a:rPr lang="en-US" sz="2800" dirty="0"/>
              <a:t>greater than or equal </a:t>
            </a:r>
            <a:r>
              <a:rPr lang="en-US" sz="2800" dirty="0" smtClean="0"/>
              <a:t>to; at least; no less than</a:t>
            </a:r>
          </a:p>
          <a:p>
            <a:pPr marL="565150" lvl="1" indent="-514350">
              <a:buFont typeface="+mj-lt"/>
              <a:buAutoNum type="alphaUcPeriod"/>
            </a:pPr>
            <a:r>
              <a:rPr lang="en-US" b="1" dirty="0"/>
              <a:t>&lt;</a:t>
            </a:r>
            <a:r>
              <a:rPr lang="en-US" dirty="0"/>
              <a:t> represents less </a:t>
            </a:r>
            <a:r>
              <a:rPr lang="en-US" dirty="0" smtClean="0"/>
              <a:t>than; fewer than</a:t>
            </a:r>
          </a:p>
          <a:p>
            <a:pPr marL="565150" lvl="1" indent="-514350">
              <a:buFont typeface="+mj-lt"/>
              <a:buAutoNum type="alphaUcPeriod"/>
            </a:pPr>
            <a:r>
              <a:rPr lang="en-US" b="1" u="sng" dirty="0"/>
              <a:t>&lt;</a:t>
            </a:r>
            <a:r>
              <a:rPr lang="en-US" dirty="0"/>
              <a:t> represents less than </a:t>
            </a:r>
            <a:r>
              <a:rPr lang="en-US" dirty="0" smtClean="0"/>
              <a:t>or equal to; at most; or no more than</a:t>
            </a:r>
            <a:endParaRPr lang="en-US" dirty="0"/>
          </a:p>
          <a:p>
            <a:pPr marL="565150" lvl="1" indent="-514350">
              <a:buFont typeface="+mj-lt"/>
              <a:buAutoNum type="alphaUcPeriod"/>
            </a:pPr>
            <a:r>
              <a:rPr lang="en-US" dirty="0" smtClean="0"/>
              <a:t>Don’t forget to </a:t>
            </a:r>
            <a:r>
              <a:rPr lang="en-US" b="1" dirty="0" smtClean="0"/>
              <a:t>label</a:t>
            </a:r>
            <a:endParaRPr lang="en-US" sz="2800" b="1" dirty="0" smtClean="0"/>
          </a:p>
          <a:p>
            <a:pPr marL="565150" lvl="1" indent="-514350">
              <a:buFont typeface="+mj-lt"/>
              <a:buAutoNum type="alphaUcPeriod"/>
            </a:pP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B45818-3FE2-4380-B655-D17692AB002E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Check whether 4 is a solution to 2</a:t>
            </a:r>
            <a:r>
              <a:rPr lang="en-US" b="1" i="1" dirty="0" smtClean="0"/>
              <a:t>x</a:t>
            </a:r>
            <a:r>
              <a:rPr lang="en-US" b="1" dirty="0" smtClean="0"/>
              <a:t> + 5 &gt; 12.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55344"/>
              </p:ext>
            </p:extLst>
          </p:nvPr>
        </p:nvGraphicFramePr>
        <p:xfrm>
          <a:off x="2286000" y="1752600"/>
          <a:ext cx="39116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Equation" r:id="rId4" imgW="711000" imgH="177480" progId="Equation.DSMT4">
                  <p:embed/>
                </p:oleObj>
              </mc:Choice>
              <mc:Fallback>
                <p:oleObj name="Equation" r:id="rId4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752600"/>
                        <a:ext cx="39116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24417"/>
              </p:ext>
            </p:extLst>
          </p:nvPr>
        </p:nvGraphicFramePr>
        <p:xfrm>
          <a:off x="2850896" y="5601825"/>
          <a:ext cx="3778504" cy="59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2" name="Equation" r:id="rId6" imgW="1206360" imgH="190440" progId="Equation.DSMT4">
                  <p:embed/>
                </p:oleObj>
              </mc:Choice>
              <mc:Fallback>
                <p:oleObj name="Equation" r:id="rId6" imgW="1206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0896" y="5601825"/>
                        <a:ext cx="3778504" cy="59941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909216"/>
              </p:ext>
            </p:extLst>
          </p:nvPr>
        </p:nvGraphicFramePr>
        <p:xfrm>
          <a:off x="2019300" y="2493963"/>
          <a:ext cx="461010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3" name="Equation" r:id="rId8" imgW="838080" imgH="253800" progId="Equation.DSMT4">
                  <p:embed/>
                </p:oleObj>
              </mc:Choice>
              <mc:Fallback>
                <p:oleObj name="Equation" r:id="rId8" imgW="8380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493963"/>
                        <a:ext cx="4610100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048097"/>
              </p:ext>
            </p:extLst>
          </p:nvPr>
        </p:nvGraphicFramePr>
        <p:xfrm>
          <a:off x="3200400" y="3733800"/>
          <a:ext cx="2584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4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25844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1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5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Check whether 3 is a solution to 2</a:t>
            </a:r>
            <a:r>
              <a:rPr lang="en-US" b="1" i="1" dirty="0" smtClean="0"/>
              <a:t>x</a:t>
            </a:r>
            <a:r>
              <a:rPr lang="en-US" b="1" dirty="0" smtClean="0"/>
              <a:t> + 5 &gt; 12.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109499"/>
              </p:ext>
            </p:extLst>
          </p:nvPr>
        </p:nvGraphicFramePr>
        <p:xfrm>
          <a:off x="2286000" y="1752600"/>
          <a:ext cx="39116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2" name="Equation" r:id="rId4" imgW="711000" imgH="177480" progId="Equation.DSMT4">
                  <p:embed/>
                </p:oleObj>
              </mc:Choice>
              <mc:Fallback>
                <p:oleObj name="Equation" r:id="rId4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752600"/>
                        <a:ext cx="391160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951281"/>
              </p:ext>
            </p:extLst>
          </p:nvPr>
        </p:nvGraphicFramePr>
        <p:xfrm>
          <a:off x="2335213" y="5602288"/>
          <a:ext cx="48117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3" name="Equation" r:id="rId6" imgW="1536480" imgH="190440" progId="Equation.DSMT4">
                  <p:embed/>
                </p:oleObj>
              </mc:Choice>
              <mc:Fallback>
                <p:oleObj name="Equation" r:id="rId6" imgW="1536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5602288"/>
                        <a:ext cx="4811712" cy="598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611213"/>
              </p:ext>
            </p:extLst>
          </p:nvPr>
        </p:nvGraphicFramePr>
        <p:xfrm>
          <a:off x="2054225" y="2493963"/>
          <a:ext cx="454025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4" name="Equation" r:id="rId8" imgW="825480" imgH="253800" progId="Equation.DSMT4">
                  <p:embed/>
                </p:oleObj>
              </mc:Choice>
              <mc:Fallback>
                <p:oleObj name="Equation" r:id="rId8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2493963"/>
                        <a:ext cx="4540250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46448"/>
              </p:ext>
            </p:extLst>
          </p:nvPr>
        </p:nvGraphicFramePr>
        <p:xfrm>
          <a:off x="3200400" y="3768725"/>
          <a:ext cx="25844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5" name="Equation" r:id="rId10" imgW="469800" imgH="164880" progId="Equation.DSMT4">
                  <p:embed/>
                </p:oleObj>
              </mc:Choice>
              <mc:Fallback>
                <p:oleObj name="Equation" r:id="rId10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68725"/>
                        <a:ext cx="25844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1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Check whether 3 is a solution to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855003"/>
              </p:ext>
            </p:extLst>
          </p:nvPr>
        </p:nvGraphicFramePr>
        <p:xfrm>
          <a:off x="5402263" y="1066800"/>
          <a:ext cx="1227137" cy="729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Equation" r:id="rId4" imgW="660240" imgH="393480" progId="Equation.DSMT4">
                  <p:embed/>
                </p:oleObj>
              </mc:Choice>
              <mc:Fallback>
                <p:oleObj name="Equation" r:id="rId4" imgW="6602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1066800"/>
                        <a:ext cx="1227137" cy="729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24417"/>
              </p:ext>
            </p:extLst>
          </p:nvPr>
        </p:nvGraphicFramePr>
        <p:xfrm>
          <a:off x="2851150" y="5602288"/>
          <a:ext cx="37782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6" name="Equation" r:id="rId6" imgW="1206360" imgH="190440" progId="Equation.DSMT4">
                  <p:embed/>
                </p:oleObj>
              </mc:Choice>
              <mc:Fallback>
                <p:oleObj name="Equation" r:id="rId6" imgW="120636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602288"/>
                        <a:ext cx="3778250" cy="598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5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6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Write an inequality of the quotient of a number </a:t>
            </a:r>
            <a:r>
              <a:rPr lang="en-US" b="1" i="1" dirty="0" smtClean="0"/>
              <a:t>x</a:t>
            </a:r>
            <a:r>
              <a:rPr lang="en-US" b="1" dirty="0" smtClean="0"/>
              <a:t> and 12 is fewer than 30 and solve.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547124"/>
              </p:ext>
            </p:extLst>
          </p:nvPr>
        </p:nvGraphicFramePr>
        <p:xfrm>
          <a:off x="3075391" y="2052407"/>
          <a:ext cx="1186644" cy="215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4" name="Equation" r:id="rId4" imgW="215640" imgH="393480" progId="Equation.DSMT4">
                  <p:embed/>
                </p:oleObj>
              </mc:Choice>
              <mc:Fallback>
                <p:oleObj name="Equation" r:id="rId4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5391" y="2052407"/>
                        <a:ext cx="1186644" cy="2159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76408"/>
              </p:ext>
            </p:extLst>
          </p:nvPr>
        </p:nvGraphicFramePr>
        <p:xfrm>
          <a:off x="3376613" y="5476875"/>
          <a:ext cx="24145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5" name="Equation" r:id="rId6" imgW="507960" imgH="177480" progId="Equation.DSMT4">
                  <p:embed/>
                </p:oleObj>
              </mc:Choice>
              <mc:Fallback>
                <p:oleObj name="Equation" r:id="rId6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5476875"/>
                        <a:ext cx="2414587" cy="847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10477"/>
              </p:ext>
            </p:extLst>
          </p:nvPr>
        </p:nvGraphicFramePr>
        <p:xfrm>
          <a:off x="4038600" y="2813050"/>
          <a:ext cx="6969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6" name="Equation" r:id="rId8" imgW="126720" imgH="126720" progId="Equation.DSMT4">
                  <p:embed/>
                </p:oleObj>
              </mc:Choice>
              <mc:Fallback>
                <p:oleObj name="Equation" r:id="rId8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3050"/>
                        <a:ext cx="696913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253376"/>
              </p:ext>
            </p:extLst>
          </p:nvPr>
        </p:nvGraphicFramePr>
        <p:xfrm>
          <a:off x="4681523" y="2590800"/>
          <a:ext cx="1046888" cy="97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7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23" y="2590800"/>
                        <a:ext cx="1046888" cy="978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89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7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/>
              <a:t>This season, </a:t>
            </a:r>
            <a:r>
              <a:rPr lang="en-US" b="1" dirty="0" smtClean="0"/>
              <a:t>Little Bobby </a:t>
            </a:r>
            <a:r>
              <a:rPr lang="en-US" b="1" dirty="0"/>
              <a:t>has 125 at-bats in </a:t>
            </a:r>
            <a:r>
              <a:rPr lang="en-US" b="1" dirty="0" smtClean="0"/>
              <a:t>baseball</a:t>
            </a:r>
            <a:r>
              <a:rPr lang="en-US" b="1" dirty="0"/>
              <a:t>. By the end of the </a:t>
            </a:r>
            <a:r>
              <a:rPr lang="en-US" b="1" dirty="0" smtClean="0"/>
              <a:t>season, he </a:t>
            </a:r>
            <a:r>
              <a:rPr lang="en-US" b="1" dirty="0"/>
              <a:t>wants to have at least 140 at-bats. How many more at-bats does </a:t>
            </a:r>
            <a:r>
              <a:rPr lang="en-US" b="1" dirty="0" smtClean="0"/>
              <a:t>he </a:t>
            </a:r>
            <a:r>
              <a:rPr lang="en-US" b="1" dirty="0"/>
              <a:t>need to reach her goal</a:t>
            </a:r>
            <a:r>
              <a:rPr lang="en-US" b="1" dirty="0" smtClean="0"/>
              <a:t>? Write </a:t>
            </a:r>
            <a:r>
              <a:rPr lang="en-US" b="1" dirty="0"/>
              <a:t>the equation and solve.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81911"/>
              </p:ext>
            </p:extLst>
          </p:nvPr>
        </p:nvGraphicFramePr>
        <p:xfrm>
          <a:off x="1947862" y="2874963"/>
          <a:ext cx="8715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7862" y="2874963"/>
                        <a:ext cx="871538" cy="95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54916"/>
              </p:ext>
            </p:extLst>
          </p:nvPr>
        </p:nvGraphicFramePr>
        <p:xfrm>
          <a:off x="2546350" y="2819400"/>
          <a:ext cx="95726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9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2819400"/>
                        <a:ext cx="957263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92574"/>
              </p:ext>
            </p:extLst>
          </p:nvPr>
        </p:nvGraphicFramePr>
        <p:xfrm>
          <a:off x="3309709" y="2667000"/>
          <a:ext cx="174148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0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709" y="2667000"/>
                        <a:ext cx="174148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620673"/>
              </p:ext>
            </p:extLst>
          </p:nvPr>
        </p:nvGraphicFramePr>
        <p:xfrm>
          <a:off x="3429000" y="5443537"/>
          <a:ext cx="199244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1" name="Equation" r:id="rId10" imgW="419040" imgH="177480" progId="Equation.DSMT4">
                  <p:embed/>
                </p:oleObj>
              </mc:Choice>
              <mc:Fallback>
                <p:oleObj name="Equation" r:id="rId10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43537"/>
                        <a:ext cx="1992443" cy="847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0276"/>
              </p:ext>
            </p:extLst>
          </p:nvPr>
        </p:nvGraphicFramePr>
        <p:xfrm>
          <a:off x="4995863" y="2841625"/>
          <a:ext cx="87153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2" name="Equation" r:id="rId12" imgW="126720" imgH="152280" progId="Equation.DSMT4">
                  <p:embed/>
                </p:oleObj>
              </mc:Choice>
              <mc:Fallback>
                <p:oleObj name="Equation" r:id="rId12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2841625"/>
                        <a:ext cx="871537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489891"/>
              </p:ext>
            </p:extLst>
          </p:nvPr>
        </p:nvGraphicFramePr>
        <p:xfrm>
          <a:off x="5713413" y="2667000"/>
          <a:ext cx="183038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Equation" r:id="rId14" imgW="266400" imgH="177480" progId="Equation.DSMT4">
                  <p:embed/>
                </p:oleObj>
              </mc:Choice>
              <mc:Fallback>
                <p:oleObj name="Equation" r:id="rId14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2667000"/>
                        <a:ext cx="1830387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60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sz="2400" b="1" dirty="0" smtClean="0"/>
              <a:t>Little Johnny’s older brother </a:t>
            </a:r>
            <a:r>
              <a:rPr lang="en-US" sz="2400" b="1" dirty="0"/>
              <a:t>works at American Eagle and earns $275 per week plus a 4% commission.  He </a:t>
            </a:r>
            <a:r>
              <a:rPr lang="en-US" sz="2400" b="1" dirty="0" smtClean="0"/>
              <a:t>desperately wants </a:t>
            </a:r>
            <a:r>
              <a:rPr lang="en-US" sz="2400" b="1" dirty="0"/>
              <a:t>a new stereo for his car that costs $395.  </a:t>
            </a:r>
            <a:r>
              <a:rPr lang="en-US" sz="2400" b="1" dirty="0" smtClean="0"/>
              <a:t>Not including taxes, what </a:t>
            </a:r>
            <a:r>
              <a:rPr lang="en-US" sz="2400" b="1" dirty="0"/>
              <a:t>is the minimum he would have to sell to </a:t>
            </a:r>
            <a:r>
              <a:rPr lang="en-US" sz="2400" b="1" dirty="0" smtClean="0"/>
              <a:t>earn enough </a:t>
            </a:r>
            <a:r>
              <a:rPr lang="en-US" sz="2400" b="1" dirty="0"/>
              <a:t>money for the stereo?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95507"/>
              </p:ext>
            </p:extLst>
          </p:nvPr>
        </p:nvGraphicFramePr>
        <p:xfrm>
          <a:off x="3451225" y="5791200"/>
          <a:ext cx="2263775" cy="61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4" imgW="698400" imgH="190440" progId="Equation.DSMT4">
                  <p:embed/>
                </p:oleObj>
              </mc:Choice>
              <mc:Fallback>
                <p:oleObj name="Equation" r:id="rId4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5791200"/>
                        <a:ext cx="2263775" cy="61896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7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sz="2400" b="1" dirty="0" smtClean="0"/>
              <a:t>Page 24</a:t>
            </a:r>
          </a:p>
          <a:p>
            <a:pPr marL="50800" lvl="1" indent="0">
              <a:buNone/>
            </a:pPr>
            <a:r>
              <a:rPr lang="en-US" sz="2400" b="1" dirty="0" smtClean="0"/>
              <a:t>3-8 all, 12-16 all, 18-28 even, 40</a:t>
            </a:r>
          </a:p>
          <a:p>
            <a:pPr marL="50800" lvl="1" indent="0">
              <a:buNone/>
            </a:pPr>
            <a:r>
              <a:rPr lang="en-US" sz="2400" b="1" dirty="0" smtClean="0"/>
              <a:t>3-8: Write and SOLVE the equation/inequality</a:t>
            </a:r>
          </a:p>
          <a:p>
            <a:pPr marL="50800" lvl="1" indent="0">
              <a:buNone/>
            </a:pP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1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9EC9AC-00CF-48FD-A1EF-1D34C54F8595}" type="datetime8">
              <a:rPr lang="en-US" smtClean="0"/>
              <a:t>8/5/2015 9:55 PM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43871"/>
              </p:ext>
            </p:extLst>
          </p:nvPr>
        </p:nvGraphicFramePr>
        <p:xfrm>
          <a:off x="381000" y="1193526"/>
          <a:ext cx="2667000" cy="3487557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73170"/>
                <a:gridCol w="209383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r>
                        <a:rPr lang="en-US" sz="1600" b="1" i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+ 8</a:t>
                      </a:r>
                      <a:endParaRPr lang="en-US" sz="1600" b="1" i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50/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 + 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r>
                        <a:rPr lang="en-US" sz="1600" b="1" baseline="30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– 3</a:t>
                      </a:r>
                      <a:endParaRPr lang="en-US" sz="1600" b="1" i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+ 5</a:t>
                      </a:r>
                      <a:endParaRPr lang="en-US" sz="1600" b="1" i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 – 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r>
                        <a:rPr lang="en-US" sz="1600" b="1" i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1600" b="1" i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 + 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/60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32)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98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; 1960 tons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947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9EC9AC-00CF-48FD-A1EF-1D34C54F8595}" type="datetime8">
              <a:rPr lang="en-US" smtClean="0"/>
              <a:t>8/5/2015 9:55 PM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07261"/>
              </p:ext>
            </p:extLst>
          </p:nvPr>
        </p:nvGraphicFramePr>
        <p:xfrm>
          <a:off x="381000" y="1193526"/>
          <a:ext cx="2667000" cy="526021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73170"/>
                <a:gridCol w="209383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–10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–5.4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7/60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–11</a:t>
                      </a:r>
                      <a:endParaRPr lang="en-US" sz="1600" b="1" i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22)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–8.6</a:t>
                      </a:r>
                      <a:endParaRPr lang="en-US" sz="1600" b="1" i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–4/3 or –1 1/3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–3.4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30)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32)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–28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y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–20</a:t>
                      </a:r>
                      <a:r>
                        <a:rPr lang="en-US" sz="1600" b="1" i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z</a:t>
                      </a:r>
                      <a:endParaRPr lang="en-US" sz="1600" b="1" i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67/22 or 3 1/22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40)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1/4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42)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 = –2p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+ 130; $122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23974"/>
              </p:ext>
            </p:extLst>
          </p:nvPr>
        </p:nvGraphicFramePr>
        <p:xfrm>
          <a:off x="3657600" y="1219200"/>
          <a:ext cx="2667000" cy="70906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573170"/>
                <a:gridCol w="2093830"/>
              </a:tblGrid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44)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–26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453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46)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347 m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21800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0010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rgbClr val="FF0000"/>
                </a:solidFill>
              </a:rPr>
              <a:t>WRITE </a:t>
            </a:r>
            <a:r>
              <a:rPr lang="en-US" sz="7200" dirty="0" smtClean="0"/>
              <a:t>EQUATIONS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19600"/>
            <a:ext cx="7239000" cy="609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/>
              <a:t>Section 1.4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14400" y="2971800"/>
            <a:ext cx="7620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cap="small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551B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551B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551B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9551B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7200" dirty="0" smtClean="0">
                <a:ln>
                  <a:solidFill>
                    <a:schemeClr val="bg2"/>
                  </a:solidFill>
                </a:ln>
                <a:noFill/>
              </a:rPr>
              <a:t>&amp;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The difference of a number </a:t>
            </a:r>
            <a:r>
              <a:rPr lang="en-US" b="1" i="1" dirty="0" smtClean="0"/>
              <a:t>x</a:t>
            </a:r>
            <a:r>
              <a:rPr lang="en-US" b="1" dirty="0" smtClean="0"/>
              <a:t> and 11 is equal to 35.  Write the equation and solve.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10030"/>
              </p:ext>
            </p:extLst>
          </p:nvPr>
        </p:nvGraphicFramePr>
        <p:xfrm>
          <a:off x="2514600" y="2228850"/>
          <a:ext cx="8715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6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2228850"/>
                        <a:ext cx="871538" cy="95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294876"/>
              </p:ext>
            </p:extLst>
          </p:nvPr>
        </p:nvGraphicFramePr>
        <p:xfrm>
          <a:off x="3113088" y="2401887"/>
          <a:ext cx="9572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7" name="Equation" r:id="rId6" imgW="139680" imgH="101520" progId="Equation.DSMT4">
                  <p:embed/>
                </p:oleObj>
              </mc:Choice>
              <mc:Fallback>
                <p:oleObj name="Equation" r:id="rId6" imgW="13968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2401887"/>
                        <a:ext cx="9572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676177"/>
              </p:ext>
            </p:extLst>
          </p:nvPr>
        </p:nvGraphicFramePr>
        <p:xfrm>
          <a:off x="3863975" y="2020887"/>
          <a:ext cx="121920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8" name="Equation" r:id="rId8" imgW="177480" imgH="164880" progId="Equation.DSMT4">
                  <p:embed/>
                </p:oleObj>
              </mc:Choice>
              <mc:Fallback>
                <p:oleObj name="Equation" r:id="rId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2020887"/>
                        <a:ext cx="1219200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235251"/>
              </p:ext>
            </p:extLst>
          </p:nvPr>
        </p:nvGraphicFramePr>
        <p:xfrm>
          <a:off x="3657600" y="5181600"/>
          <a:ext cx="182708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9" name="Equation" r:id="rId10" imgW="698400" imgH="406080" progId="Equation.DSMT4">
                  <p:embed/>
                </p:oleObj>
              </mc:Choice>
              <mc:Fallback>
                <p:oleObj name="Equation" r:id="rId10" imgW="698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1827084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7103"/>
              </p:ext>
            </p:extLst>
          </p:nvPr>
        </p:nvGraphicFramePr>
        <p:xfrm>
          <a:off x="4930775" y="2249487"/>
          <a:ext cx="9588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0" name="Equation" r:id="rId12" imgW="139680" imgH="114120" progId="Equation.DSMT4">
                  <p:embed/>
                </p:oleObj>
              </mc:Choice>
              <mc:Fallback>
                <p:oleObj name="Equation" r:id="rId12" imgW="139680" imgH="114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2249487"/>
                        <a:ext cx="9588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345861"/>
              </p:ext>
            </p:extLst>
          </p:nvPr>
        </p:nvGraphicFramePr>
        <p:xfrm>
          <a:off x="5726113" y="1978025"/>
          <a:ext cx="130651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1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1978025"/>
                        <a:ext cx="1306512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0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The sum of 12 and the quantity 8 times a number k is equal to 48. Write the equation and solve.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735612"/>
              </p:ext>
            </p:extLst>
          </p:nvPr>
        </p:nvGraphicFramePr>
        <p:xfrm>
          <a:off x="3541713" y="5181600"/>
          <a:ext cx="20605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Equation" r:id="rId4" imgW="787320" imgH="406080" progId="Equation.DSMT4">
                  <p:embed/>
                </p:oleObj>
              </mc:Choice>
              <mc:Fallback>
                <p:oleObj name="Equation" r:id="rId4" imgW="7873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5181600"/>
                        <a:ext cx="2060575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197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The product of 9 and the quantity 5 more than a number </a:t>
            </a:r>
            <a:r>
              <a:rPr lang="en-US" b="1" i="1" dirty="0" smtClean="0"/>
              <a:t>x</a:t>
            </a:r>
            <a:r>
              <a:rPr lang="en-US" b="1" dirty="0" smtClean="0"/>
              <a:t> is 18. Write the equation and solve.</a:t>
            </a: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48012"/>
              </p:ext>
            </p:extLst>
          </p:nvPr>
        </p:nvGraphicFramePr>
        <p:xfrm>
          <a:off x="3475038" y="5148263"/>
          <a:ext cx="21939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7" name="Equation" r:id="rId4" imgW="838080" imgH="431640" progId="Equation.DSMT4">
                  <p:embed/>
                </p:oleObj>
              </mc:Choice>
              <mc:Fallback>
                <p:oleObj name="Equation" r:id="rId4" imgW="838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5148263"/>
                        <a:ext cx="2193925" cy="1133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6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 smtClean="0"/>
              <a:t>Little Suzy pays </a:t>
            </a:r>
            <a:r>
              <a:rPr lang="en-US" b="1" dirty="0"/>
              <a:t>$0.05 for every text message </a:t>
            </a:r>
            <a:r>
              <a:rPr lang="en-US" b="1" dirty="0" smtClean="0"/>
              <a:t>she </a:t>
            </a:r>
            <a:r>
              <a:rPr lang="en-US" b="1" dirty="0"/>
              <a:t>sends.  Write an expression that represents how much money he spends on text messages.</a:t>
            </a:r>
          </a:p>
          <a:p>
            <a:pPr marL="565150" lvl="1" indent="-514350">
              <a:buFont typeface="+mj-lt"/>
              <a:buAutoNum type="alphaUcPeriod"/>
            </a:pP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472018"/>
              </p:ext>
            </p:extLst>
          </p:nvPr>
        </p:nvGraphicFramePr>
        <p:xfrm>
          <a:off x="2765425" y="2590800"/>
          <a:ext cx="209005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Equation" r:id="rId4" imgW="304560" imgH="177480" progId="Equation.DSMT4">
                  <p:embed/>
                </p:oleObj>
              </mc:Choice>
              <mc:Fallback>
                <p:oleObj name="Equation" r:id="rId4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65425" y="2590800"/>
                        <a:ext cx="2090057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99350"/>
              </p:ext>
            </p:extLst>
          </p:nvPr>
        </p:nvGraphicFramePr>
        <p:xfrm>
          <a:off x="4986337" y="2959100"/>
          <a:ext cx="5222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" name="Equation" r:id="rId6" imgW="75960" imgH="101520" progId="Equation.DSMT4">
                  <p:embed/>
                </p:oleObj>
              </mc:Choice>
              <mc:Fallback>
                <p:oleObj name="Equation" r:id="rId6" imgW="7596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7" y="2959100"/>
                        <a:ext cx="5222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470035"/>
              </p:ext>
            </p:extLst>
          </p:nvPr>
        </p:nvGraphicFramePr>
        <p:xfrm>
          <a:off x="5486400" y="2819400"/>
          <a:ext cx="8699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0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19400"/>
                        <a:ext cx="86995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232126"/>
              </p:ext>
            </p:extLst>
          </p:nvPr>
        </p:nvGraphicFramePr>
        <p:xfrm>
          <a:off x="3576638" y="5638800"/>
          <a:ext cx="19478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1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5638800"/>
                        <a:ext cx="1947862" cy="739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63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 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50800" lvl="1" indent="0">
              <a:buNone/>
            </a:pPr>
            <a:r>
              <a:rPr lang="en-US" b="1" dirty="0"/>
              <a:t>Little Suzy pays $0.05 for every text message she sends. Last month, </a:t>
            </a:r>
            <a:r>
              <a:rPr lang="en-US" b="1" dirty="0" smtClean="0"/>
              <a:t>her </a:t>
            </a:r>
            <a:r>
              <a:rPr lang="en-US" b="1" dirty="0"/>
              <a:t>bill for text messaging was $25.  Write an equation that represents how many text messages did </a:t>
            </a:r>
            <a:r>
              <a:rPr lang="en-US" b="1" dirty="0" smtClean="0"/>
              <a:t>Little Suzy </a:t>
            </a:r>
            <a:r>
              <a:rPr lang="en-US" b="1" dirty="0"/>
              <a:t>send last month?</a:t>
            </a:r>
          </a:p>
          <a:p>
            <a:pPr marL="50800" lvl="1" indent="0">
              <a:buNone/>
            </a:pPr>
            <a:endParaRPr lang="en-US" sz="2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FBDF4A-C715-4033-84EE-B666EDED2CAB}" type="datetime8">
              <a:rPr lang="en-US" smtClean="0"/>
              <a:t>8/5/2015 9:55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1.4: Write Equations and Inequalities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C52E5-4F9B-4720-8713-17BC8D510E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28748"/>
              </p:ext>
            </p:extLst>
          </p:nvPr>
        </p:nvGraphicFramePr>
        <p:xfrm>
          <a:off x="2667000" y="2971800"/>
          <a:ext cx="1752600" cy="791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2"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2971800"/>
                        <a:ext cx="1752600" cy="791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348295"/>
              </p:ext>
            </p:extLst>
          </p:nvPr>
        </p:nvGraphicFramePr>
        <p:xfrm>
          <a:off x="4495800" y="3124200"/>
          <a:ext cx="6524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3" name="Equation" r:id="rId6" imgW="139680" imgH="114120" progId="Equation.DSMT4">
                  <p:embed/>
                </p:oleObj>
              </mc:Choice>
              <mc:Fallback>
                <p:oleObj name="Equation" r:id="rId6" imgW="13968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6524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706071"/>
              </p:ext>
            </p:extLst>
          </p:nvPr>
        </p:nvGraphicFramePr>
        <p:xfrm>
          <a:off x="2813050" y="5638800"/>
          <a:ext cx="34750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4" name="Equation" r:id="rId8" imgW="838080" imgH="177480" progId="Equation.DSMT4">
                  <p:embed/>
                </p:oleObj>
              </mc:Choice>
              <mc:Fallback>
                <p:oleObj name="Equation" r:id="rId8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5638800"/>
                        <a:ext cx="3475038" cy="739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762809"/>
              </p:ext>
            </p:extLst>
          </p:nvPr>
        </p:nvGraphicFramePr>
        <p:xfrm>
          <a:off x="5029200" y="2971800"/>
          <a:ext cx="1187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5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971800"/>
                        <a:ext cx="11874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37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1311</TotalTime>
  <Words>842</Words>
  <Application>Microsoft Office PowerPoint</Application>
  <PresentationFormat>On-screen Show (4:3)</PresentationFormat>
  <Paragraphs>186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Modèle par défaut</vt:lpstr>
      <vt:lpstr>Equation</vt:lpstr>
      <vt:lpstr>Do NOW</vt:lpstr>
      <vt:lpstr>Page 18</vt:lpstr>
      <vt:lpstr>Page 122</vt:lpstr>
      <vt:lpstr>WRITE EQUATIONS</vt:lpstr>
      <vt:lpstr>Example 1</vt:lpstr>
      <vt:lpstr>Example 2</vt:lpstr>
      <vt:lpstr>Your Turn</vt:lpstr>
      <vt:lpstr>Review</vt:lpstr>
      <vt:lpstr>Example 3</vt:lpstr>
      <vt:lpstr>Your Turn</vt:lpstr>
      <vt:lpstr>What do these signs mean?</vt:lpstr>
      <vt:lpstr>Inequalities Steps</vt:lpstr>
      <vt:lpstr>Example 4</vt:lpstr>
      <vt:lpstr>Example 5</vt:lpstr>
      <vt:lpstr>Your Turn</vt:lpstr>
      <vt:lpstr>Example 6</vt:lpstr>
      <vt:lpstr>Example 7</vt:lpstr>
      <vt:lpstr>Your Turn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Equations and Inequalities</dc:title>
  <dc:creator>Jim Dang</dc:creator>
  <cp:lastModifiedBy>Tristen Billerbeck</cp:lastModifiedBy>
  <cp:revision>74</cp:revision>
  <dcterms:created xsi:type="dcterms:W3CDTF">2006-09-15T03:41:43Z</dcterms:created>
  <dcterms:modified xsi:type="dcterms:W3CDTF">2015-08-06T04:56:03Z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TC011594391033</vt:lpwstr>
  </property>
</Properties>
</file>