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8" r:id="rId3"/>
    <p:sldId id="434" r:id="rId4"/>
    <p:sldId id="483" r:id="rId5"/>
    <p:sldId id="484" r:id="rId6"/>
    <p:sldId id="486" r:id="rId7"/>
    <p:sldId id="290" r:id="rId8"/>
    <p:sldId id="294" r:id="rId9"/>
    <p:sldId id="295" r:id="rId10"/>
    <p:sldId id="296" r:id="rId11"/>
    <p:sldId id="489" r:id="rId12"/>
    <p:sldId id="482" r:id="rId13"/>
    <p:sldId id="491" r:id="rId14"/>
    <p:sldId id="462" r:id="rId15"/>
    <p:sldId id="475" r:id="rId16"/>
    <p:sldId id="476" r:id="rId17"/>
    <p:sldId id="487" r:id="rId18"/>
    <p:sldId id="477" r:id="rId19"/>
    <p:sldId id="490" r:id="rId20"/>
    <p:sldId id="478" r:id="rId21"/>
    <p:sldId id="488" r:id="rId22"/>
    <p:sldId id="481" r:id="rId23"/>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15" autoAdjust="0"/>
    <p:restoredTop sz="91486" autoAdjust="0"/>
  </p:normalViewPr>
  <p:slideViewPr>
    <p:cSldViewPr snapToGrid="0" snapToObjects="1" showGuides="1">
      <p:cViewPr>
        <p:scale>
          <a:sx n="74" d="100"/>
          <a:sy n="74" d="100"/>
        </p:scale>
        <p:origin x="-288" y="-60"/>
      </p:cViewPr>
      <p:guideLst>
        <p:guide orient="horz" pos="1795"/>
        <p:guide pos="2881"/>
      </p:guideLst>
    </p:cSldViewPr>
  </p:slideViewPr>
  <p:outlineViewPr>
    <p:cViewPr>
      <p:scale>
        <a:sx n="33" d="100"/>
        <a:sy n="33" d="100"/>
      </p:scale>
      <p:origin x="0" y="1612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yriad Pro"/>
              </a:defRPr>
            </a:lvl1pPr>
          </a:lstStyle>
          <a:p>
            <a:pPr>
              <a:defRPr/>
            </a:pPr>
            <a:endParaRPr lang="en-US" dirty="0">
              <a:latin typeface="Arial"/>
              <a:ea typeface="Arial"/>
              <a:cs typeface="Arial"/>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Myriad Pro"/>
              </a:defRPr>
            </a:lvl1pPr>
          </a:lstStyle>
          <a:p>
            <a:pPr>
              <a:defRPr/>
            </a:pPr>
            <a:fld id="{D5EDD0BC-854B-5546-A8FF-AF6B249B6AF5}" type="datetimeFigureOut">
              <a:rPr lang="en-US">
                <a:latin typeface="Arial"/>
                <a:ea typeface="Arial"/>
                <a:cs typeface="Arial"/>
              </a:rPr>
              <a:pPr>
                <a:defRPr/>
              </a:pPr>
              <a:t>9/8/2017</a:t>
            </a:fld>
            <a:endParaRPr lang="en-US" dirty="0">
              <a:latin typeface="Arial"/>
              <a:ea typeface="Arial"/>
              <a:cs typeface="Arial"/>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Myriad Pro"/>
              </a:defRPr>
            </a:lvl1pPr>
          </a:lstStyle>
          <a:p>
            <a:pPr>
              <a:defRPr/>
            </a:pPr>
            <a:endParaRPr lang="en-US" dirty="0">
              <a:latin typeface="Arial"/>
              <a:ea typeface="Arial"/>
              <a:cs typeface="Arial"/>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Myriad Pro"/>
              </a:defRPr>
            </a:lvl1pPr>
          </a:lstStyle>
          <a:p>
            <a:pPr>
              <a:defRPr/>
            </a:pPr>
            <a:fld id="{892397C2-5B49-104A-B1D7-DDE182C52C34}" type="slidenum">
              <a:rPr lang="en-US">
                <a:latin typeface="Arial"/>
                <a:ea typeface="Arial"/>
                <a:cs typeface="Arial"/>
              </a:rPr>
              <a:pPr>
                <a:defRPr/>
              </a:pPr>
              <a:t>‹#›</a:t>
            </a:fld>
            <a:endParaRPr lang="en-US" dirty="0">
              <a:latin typeface="Arial"/>
              <a:ea typeface="Arial"/>
              <a:cs typeface="Arial"/>
            </a:endParaRPr>
          </a:p>
        </p:txBody>
      </p:sp>
    </p:spTree>
    <p:extLst>
      <p:ext uri="{BB962C8B-B14F-4D97-AF65-F5344CB8AC3E}">
        <p14:creationId xmlns:p14="http://schemas.microsoft.com/office/powerpoint/2010/main" val="38074672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a:ea typeface="Arial"/>
                <a:cs typeface="Arial"/>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a:ea typeface="Arial"/>
                <a:cs typeface="Arial"/>
              </a:defRPr>
            </a:lvl1pPr>
          </a:lstStyle>
          <a:p>
            <a:pPr>
              <a:defRPr/>
            </a:pPr>
            <a:fld id="{B485999A-F397-D44F-A9CA-C8E36A937B72}" type="datetimeFigureOut">
              <a:rPr lang="en-US" smtClean="0"/>
              <a:pPr>
                <a:defRPr/>
              </a:pPr>
              <a:t>9/8/2017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a:ea typeface="Arial"/>
                <a:cs typeface="Arial"/>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a:ea typeface="Arial"/>
                <a:cs typeface="Arial"/>
              </a:defRPr>
            </a:lvl1pPr>
          </a:lstStyle>
          <a:p>
            <a:pPr>
              <a:defRPr/>
            </a:pPr>
            <a:fld id="{7E2D0005-74DA-9042-BDA8-A6CFDFF9710F}" type="slidenum">
              <a:rPr lang="en-US" smtClean="0"/>
              <a:pPr>
                <a:defRPr/>
              </a:pPr>
              <a:t>‹#›</a:t>
            </a:fld>
            <a:endParaRPr lang="en-US" dirty="0"/>
          </a:p>
        </p:txBody>
      </p:sp>
    </p:spTree>
    <p:extLst>
      <p:ext uri="{BB962C8B-B14F-4D97-AF65-F5344CB8AC3E}">
        <p14:creationId xmlns:p14="http://schemas.microsoft.com/office/powerpoint/2010/main" val="168426422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Arial"/>
        <a:ea typeface="Arial"/>
        <a:cs typeface="Arial"/>
      </a:defRPr>
    </a:lvl1pPr>
    <a:lvl2pPr marL="457200" algn="l" defTabSz="457200" rtl="0" eaLnBrk="0" fontAlgn="base" hangingPunct="0">
      <a:spcBef>
        <a:spcPct val="30000"/>
      </a:spcBef>
      <a:spcAft>
        <a:spcPct val="0"/>
      </a:spcAft>
      <a:defRPr sz="1200" kern="1200">
        <a:solidFill>
          <a:schemeClr val="tx1"/>
        </a:solidFill>
        <a:latin typeface="Arial"/>
        <a:ea typeface="Arial"/>
        <a:cs typeface="+mn-cs"/>
      </a:defRPr>
    </a:lvl2pPr>
    <a:lvl3pPr marL="914400" algn="l" defTabSz="457200" rtl="0" eaLnBrk="0" fontAlgn="base" hangingPunct="0">
      <a:spcBef>
        <a:spcPct val="30000"/>
      </a:spcBef>
      <a:spcAft>
        <a:spcPct val="0"/>
      </a:spcAft>
      <a:defRPr sz="1200" kern="1200">
        <a:solidFill>
          <a:schemeClr val="tx1"/>
        </a:solidFill>
        <a:latin typeface="Arial"/>
        <a:ea typeface="Arial"/>
        <a:cs typeface="+mn-cs"/>
      </a:defRPr>
    </a:lvl3pPr>
    <a:lvl4pPr marL="1371600" algn="l" defTabSz="457200" rtl="0" eaLnBrk="0" fontAlgn="base" hangingPunct="0">
      <a:spcBef>
        <a:spcPct val="30000"/>
      </a:spcBef>
      <a:spcAft>
        <a:spcPct val="0"/>
      </a:spcAft>
      <a:defRPr sz="1200" kern="1200">
        <a:solidFill>
          <a:schemeClr val="tx1"/>
        </a:solidFill>
        <a:latin typeface="Arial"/>
        <a:ea typeface="Arial"/>
        <a:cs typeface="+mn-cs"/>
      </a:defRPr>
    </a:lvl4pPr>
    <a:lvl5pPr marL="1828800" algn="l" defTabSz="457200" rtl="0" eaLnBrk="0" fontAlgn="base" hangingPunct="0">
      <a:spcBef>
        <a:spcPct val="30000"/>
      </a:spcBef>
      <a:spcAft>
        <a:spcPct val="0"/>
      </a:spcAft>
      <a:defRPr sz="1200" kern="1200">
        <a:solidFill>
          <a:schemeClr val="tx1"/>
        </a:solidFill>
        <a:latin typeface="Arial"/>
        <a:ea typeface="Arial"/>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dirty="0"/>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D2D5D9F8-D567-244F-880C-4BB4785F1C4C}" type="slidenum">
              <a:rPr lang="en-US" sz="1200">
                <a:latin typeface="Arial"/>
                <a:ea typeface="Arial"/>
                <a:cs typeface="Arial"/>
              </a:rPr>
              <a:pPr eaLnBrk="1" hangingPunct="1"/>
              <a:t>1</a:t>
            </a:fld>
            <a:endParaRPr lang="en-US" sz="1200" dirty="0">
              <a:latin typeface="Arial"/>
              <a:ea typeface="Arial"/>
              <a:cs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/00657</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14</a:t>
            </a:fld>
            <a:endParaRPr lang="en-US" dirty="0"/>
          </a:p>
        </p:txBody>
      </p:sp>
    </p:spTree>
    <p:extLst>
      <p:ext uri="{BB962C8B-B14F-4D97-AF65-F5344CB8AC3E}">
        <p14:creationId xmlns:p14="http://schemas.microsoft.com/office/powerpoint/2010/main" val="38383696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b="0" i="0" u="none" strike="noStrike" kern="1200" dirty="0" smtClean="0">
                <a:solidFill>
                  <a:schemeClr val="tx1"/>
                </a:solidFill>
                <a:effectLst/>
                <a:latin typeface="Arial"/>
              </a:rPr>
              <a:t>http://www.walch.com/</a:t>
            </a:r>
            <a:r>
              <a:rPr lang="en-US" sz="1200" b="0" i="0" u="none" strike="noStrike" kern="1200" dirty="0" err="1" smtClean="0">
                <a:solidFill>
                  <a:schemeClr val="tx1"/>
                </a:solidFill>
                <a:effectLst/>
                <a:latin typeface="Arial"/>
              </a:rPr>
              <a:t>ei</a:t>
            </a:r>
            <a:r>
              <a:rPr lang="en-US" sz="1200" b="0" i="0" u="none" strike="noStrike" kern="1200" dirty="0" smtClean="0">
                <a:solidFill>
                  <a:schemeClr val="tx1"/>
                </a:solidFill>
                <a:effectLst/>
                <a:latin typeface="Arial"/>
              </a:rPr>
              <a:t>/00658</a:t>
            </a:r>
            <a:endParaRPr lang="en-US" dirty="0" smtClean="0"/>
          </a:p>
        </p:txBody>
      </p:sp>
      <p:sp>
        <p:nvSpPr>
          <p:cNvPr id="4" name="Slide Number Placeholder 3"/>
          <p:cNvSpPr>
            <a:spLocks noGrp="1"/>
          </p:cNvSpPr>
          <p:nvPr>
            <p:ph type="sldNum" sz="quarter" idx="10"/>
          </p:nvPr>
        </p:nvSpPr>
        <p:spPr/>
        <p:txBody>
          <a:bodyPr/>
          <a:lstStyle/>
          <a:p>
            <a:pPr>
              <a:defRPr/>
            </a:pPr>
            <a:fld id="{7E2D0005-74DA-9042-BDA8-A6CFDFF9710F}" type="slidenum">
              <a:rPr lang="en-US" smtClean="0"/>
              <a:pPr>
                <a:defRPr/>
              </a:pPr>
              <a:t>22</a:t>
            </a:fld>
            <a:endParaRPr lang="en-US" dirty="0"/>
          </a:p>
        </p:txBody>
      </p:sp>
    </p:spTree>
    <p:extLst>
      <p:ext uri="{BB962C8B-B14F-4D97-AF65-F5344CB8AC3E}">
        <p14:creationId xmlns:p14="http://schemas.microsoft.com/office/powerpoint/2010/main" val="38383696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1008"/>
            <a:ext cx="9143998" cy="6648165"/>
          </a:xfrm>
          <a:prstGeom prst="rect">
            <a:avLst/>
          </a:prstGeom>
        </p:spPr>
      </p:pic>
      <p:sp>
        <p:nvSpPr>
          <p:cNvPr id="3" name="Subtitle 2"/>
          <p:cNvSpPr>
            <a:spLocks noGrp="1"/>
          </p:cNvSpPr>
          <p:nvPr>
            <p:ph type="subTitle" idx="1"/>
          </p:nvPr>
        </p:nvSpPr>
        <p:spPr>
          <a:xfrm>
            <a:off x="640600" y="640567"/>
            <a:ext cx="7855776" cy="4998233"/>
          </a:xfrm>
          <a:noFill/>
          <a:ln>
            <a:noFill/>
          </a:ln>
        </p:spPr>
        <p:txBody>
          <a:bodyPr>
            <a:normAutofit/>
          </a:bodyPr>
          <a:lstStyle>
            <a:lvl1pPr marL="0" indent="0" algn="l">
              <a:buNone/>
              <a:defRPr sz="240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Slide Number Placeholder 8"/>
          <p:cNvSpPr>
            <a:spLocks noGrp="1"/>
          </p:cNvSpPr>
          <p:nvPr>
            <p:ph type="sldNum" sz="quarter" idx="11"/>
          </p:nvPr>
        </p:nvSpPr>
        <p:spPr>
          <a:xfrm>
            <a:off x="8297863" y="5497513"/>
            <a:ext cx="728662" cy="282575"/>
          </a:xfrm>
        </p:spPr>
        <p:txBody>
          <a:bodyPr/>
          <a:lstStyle>
            <a:lvl1pPr>
              <a:defRPr sz="1800" b="1" i="0">
                <a:solidFill>
                  <a:srgbClr val="000000"/>
                </a:solidFill>
                <a:latin typeface="Arial"/>
                <a:cs typeface="Arial"/>
              </a:defRPr>
            </a:lvl1pPr>
          </a:lstStyle>
          <a:p>
            <a:pPr>
              <a:defRPr/>
            </a:pPr>
            <a:fld id="{AA28DBB7-6366-7443-A6B3-31C63E357D05}" type="slidenum">
              <a:rPr lang="en-US" smtClean="0"/>
              <a:pPr>
                <a:defRPr/>
              </a:pPr>
              <a:t>‹#›</a:t>
            </a:fld>
            <a:endParaRPr lang="en-US" dirty="0"/>
          </a:p>
        </p:txBody>
      </p:sp>
      <p:sp>
        <p:nvSpPr>
          <p:cNvPr id="6" name="Footer Placeholder 5"/>
          <p:cNvSpPr>
            <a:spLocks noGrp="1"/>
          </p:cNvSpPr>
          <p:nvPr>
            <p:ph type="ftr" sz="quarter" idx="13"/>
          </p:nvPr>
        </p:nvSpPr>
        <p:spPr>
          <a:xfrm>
            <a:off x="976004" y="6246670"/>
            <a:ext cx="5741117" cy="264965"/>
          </a:xfrm>
        </p:spPr>
        <p:txBody>
          <a:bodyPr/>
          <a:lstStyle>
            <a:lvl1pPr algn="l">
              <a:defRPr sz="1500">
                <a:solidFill>
                  <a:srgbClr val="000090"/>
                </a:solidFill>
              </a:defRPr>
            </a:lvl1pPr>
          </a:lstStyle>
          <a:p>
            <a:pPr>
              <a:defRPr/>
            </a:pPr>
            <a:r>
              <a:rPr lang="en-US" dirty="0" smtClean="0"/>
              <a:t>2.2.1: Polynomial Identities</a:t>
            </a:r>
            <a:endParaRPr lang="en-US" dirty="0"/>
          </a:p>
        </p:txBody>
      </p:sp>
    </p:spTree>
    <p:extLst>
      <p:ext uri="{BB962C8B-B14F-4D97-AF65-F5344CB8AC3E}">
        <p14:creationId xmlns:p14="http://schemas.microsoft.com/office/powerpoint/2010/main" val="2219862181"/>
      </p:ext>
    </p:extLst>
  </p:cSld>
  <p:clrMapOvr>
    <a:masterClrMapping/>
  </p:clrMapOvr>
  <p:transition spd="slow"/>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a:ea typeface="+mn-ea"/>
                <a:cs typeface="+mn-cs"/>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a:ea typeface="+mn-ea"/>
                <a:cs typeface="+mn-cs"/>
              </a:defRPr>
            </a:lvl1pPr>
          </a:lstStyle>
          <a:p>
            <a:pPr>
              <a:defRPr/>
            </a:pPr>
            <a:r>
              <a:rPr lang="en-US" dirty="0" smtClean="0"/>
              <a:t>2.2.1: Polynomial Identities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Arial"/>
                <a:ea typeface="+mn-ea"/>
                <a:cs typeface="+mn-cs"/>
              </a:defRPr>
            </a:lvl1pPr>
          </a:lstStyle>
          <a:p>
            <a:pPr>
              <a:defRPr/>
            </a:pPr>
            <a:fld id="{1B293FF8-CD88-C24E-B901-491EE6C88A2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Lst>
  <p:transition spd="slow"/>
  <p:timing>
    <p:tnLst>
      <p:par>
        <p:cTn id="1" dur="indefinite" restart="never" nodeType="tmRoot"/>
      </p:par>
    </p:tnLst>
  </p:timing>
  <p:hf hdr="0" dt="0"/>
  <p:txStyles>
    <p:titleStyle>
      <a:lvl1pPr algn="ctr" defTabSz="457200" rtl="0" eaLnBrk="0" fontAlgn="base" hangingPunct="0">
        <a:spcBef>
          <a:spcPct val="0"/>
        </a:spcBef>
        <a:spcAft>
          <a:spcPct val="0"/>
        </a:spcAft>
        <a:defRPr sz="4400" kern="1200">
          <a:solidFill>
            <a:schemeClr val="tx1"/>
          </a:solidFill>
          <a:latin typeface="Arial"/>
          <a:ea typeface="Arial"/>
          <a:cs typeface="Arial"/>
        </a:defRPr>
      </a:lvl1pPr>
      <a:lvl2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Myriad Pro"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1pPr>
      <a:lvl2pPr marL="742950" indent="-28575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3pPr>
      <a:lvl4pPr marL="16002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4pPr>
      <a:lvl5pPr marL="2057400" indent="-228600" algn="l" defTabSz="457200" rtl="0" eaLnBrk="0" fontAlgn="base" hangingPunct="0">
        <a:spcBef>
          <a:spcPct val="20000"/>
        </a:spcBef>
        <a:spcAft>
          <a:spcPct val="0"/>
        </a:spcAft>
        <a:buFont typeface="Arial" charset="0"/>
        <a:buChar char="»"/>
        <a:defRPr sz="2400" kern="1200">
          <a:solidFill>
            <a:schemeClr val="tx1"/>
          </a:solidFill>
          <a:latin typeface="Arial"/>
          <a:ea typeface="Arial"/>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www.walch.com/ei/00657"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10" Type="http://schemas.openxmlformats.org/officeDocument/2006/relationships/oleObject" Target="../embeddings/oleObject7.bin"/><Relationship Id="rId4" Type="http://schemas.openxmlformats.org/officeDocument/2006/relationships/image" Target="../media/image2.emf"/><Relationship Id="rId9" Type="http://schemas.openxmlformats.org/officeDocument/2006/relationships/oleObject" Target="../embeddings/oleObject6.bin"/></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www.walch.com/ei/00658"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0600" y="640567"/>
            <a:ext cx="7855776" cy="5477807"/>
          </a:xfrm>
        </p:spPr>
        <p:txBody>
          <a:bodyPr rtlCol="0"/>
          <a:lstStyle/>
          <a:p>
            <a:pPr eaLnBrk="1" fontAlgn="auto" hangingPunct="1">
              <a:spcAft>
                <a:spcPts val="0"/>
              </a:spcAft>
              <a:buFont typeface="Arial"/>
              <a:buNone/>
              <a:defRPr/>
            </a:pPr>
            <a:r>
              <a:rPr lang="en-US" sz="2800" b="1" dirty="0" smtClean="0">
                <a:ea typeface="+mn-ea"/>
              </a:rPr>
              <a:t>Introduction</a:t>
            </a:r>
            <a:endParaRPr lang="en-US" sz="2800" b="1" dirty="0">
              <a:ea typeface="+mn-ea"/>
            </a:endParaRPr>
          </a:p>
          <a:p>
            <a:pPr>
              <a:spcAft>
                <a:spcPts val="600"/>
              </a:spcAft>
            </a:pPr>
            <a:r>
              <a:rPr lang="en-US" dirty="0"/>
              <a:t>Polynomials are often added, subtracted, and even multiplied. Doing so results in certain sums, differences, or products of polynomials appearing more commonly. Becoming familiar with certain polynomial identities can make the processes of expanding and factoring polynomials easier. </a:t>
            </a:r>
          </a:p>
        </p:txBody>
      </p:sp>
      <p:sp>
        <p:nvSpPr>
          <p:cNvPr id="2" name="Slide Number Placeholder 1"/>
          <p:cNvSpPr>
            <a:spLocks noGrp="1"/>
          </p:cNvSpPr>
          <p:nvPr>
            <p:ph type="sldNum" sz="quarter" idx="11"/>
          </p:nvPr>
        </p:nvSpPr>
        <p:spPr/>
        <p:txBody>
          <a:bodyPr/>
          <a:lstStyle/>
          <a:p>
            <a:pPr>
              <a:defRPr/>
            </a:pPr>
            <a:fld id="{8E0A64BF-F1FF-FE46-8566-4B9C9A787A73}" type="slidenum">
              <a:rPr lang="en-US" smtClean="0"/>
              <a:pPr>
                <a:defRPr/>
              </a:pPr>
              <a:t>1</a:t>
            </a:fld>
            <a:endParaRPr lang="en-US" dirty="0"/>
          </a:p>
        </p:txBody>
      </p:sp>
      <p:sp>
        <p:nvSpPr>
          <p:cNvPr id="4" name="Footer Placeholder 3"/>
          <p:cNvSpPr>
            <a:spLocks noGrp="1"/>
          </p:cNvSpPr>
          <p:nvPr>
            <p:ph type="ftr" sz="quarter" idx="13"/>
          </p:nvPr>
        </p:nvSpPr>
        <p:spPr>
          <a:xfrm>
            <a:off x="976003" y="6246670"/>
            <a:ext cx="5996807" cy="264965"/>
          </a:xfrm>
        </p:spPr>
        <p:txBody>
          <a:bodyPr/>
          <a:lstStyle/>
          <a:p>
            <a:pPr>
              <a:defRPr/>
            </a:pPr>
            <a:r>
              <a:rPr lang="en-US" dirty="0" smtClean="0"/>
              <a:t>2.2.1: Polynomial Identities</a:t>
            </a:r>
            <a:endParaRPr lang="en-US" dirty="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2"/>
            </a:pPr>
            <a:r>
              <a:rPr lang="en-US" sz="2800" b="1" dirty="0" smtClean="0">
                <a:solidFill>
                  <a:srgbClr val="660066"/>
                </a:solidFill>
              </a:rPr>
              <a:t>Replace </a:t>
            </a:r>
            <a:r>
              <a:rPr lang="en-US" sz="2800" b="1" i="1" dirty="0">
                <a:solidFill>
                  <a:srgbClr val="660066"/>
                </a:solidFill>
              </a:rPr>
              <a:t>a</a:t>
            </a:r>
            <a:r>
              <a:rPr lang="en-US" sz="2800" b="1" dirty="0">
                <a:solidFill>
                  <a:srgbClr val="660066"/>
                </a:solidFill>
              </a:rPr>
              <a:t> and </a:t>
            </a:r>
            <a:r>
              <a:rPr lang="en-US" sz="2800" b="1" i="1" dirty="0">
                <a:solidFill>
                  <a:srgbClr val="660066"/>
                </a:solidFill>
              </a:rPr>
              <a:t>b</a:t>
            </a:r>
            <a:r>
              <a:rPr lang="en-US" sz="2800" b="1" dirty="0">
                <a:solidFill>
                  <a:srgbClr val="660066"/>
                </a:solidFill>
              </a:rPr>
              <a:t> in the identity with the terms in the given expression.	</a:t>
            </a:r>
          </a:p>
          <a:p>
            <a:pPr marL="512064"/>
            <a:r>
              <a:rPr lang="en-US" dirty="0" smtClean="0"/>
              <a:t>For </a:t>
            </a:r>
            <a:r>
              <a:rPr lang="en-US" dirty="0"/>
              <a:t>the given expression (</a:t>
            </a:r>
            <a:r>
              <a:rPr lang="en-US" i="1" dirty="0"/>
              <a:t>x </a:t>
            </a:r>
            <a:r>
              <a:rPr lang="en-US" dirty="0"/>
              <a:t>– 14)</a:t>
            </a:r>
            <a:r>
              <a:rPr lang="en-US" baseline="30000" dirty="0"/>
              <a:t>2</a:t>
            </a:r>
            <a:r>
              <a:rPr lang="en-US" dirty="0"/>
              <a:t>, let </a:t>
            </a:r>
            <a:r>
              <a:rPr lang="en-US" i="1" dirty="0"/>
              <a:t>x </a:t>
            </a:r>
            <a:r>
              <a:rPr lang="en-US" dirty="0"/>
              <a:t>= </a:t>
            </a:r>
            <a:r>
              <a:rPr lang="en-US" i="1" dirty="0"/>
              <a:t>a </a:t>
            </a:r>
            <a:r>
              <a:rPr lang="en-US" dirty="0"/>
              <a:t>and </a:t>
            </a:r>
            <a:r>
              <a:rPr lang="en-US" dirty="0" smtClean="0"/>
              <a:t/>
            </a:r>
            <a:br>
              <a:rPr lang="en-US" dirty="0" smtClean="0"/>
            </a:br>
            <a:r>
              <a:rPr lang="en-US" dirty="0" smtClean="0"/>
              <a:t>14 </a:t>
            </a:r>
            <a:r>
              <a:rPr lang="en-US" dirty="0"/>
              <a:t>= </a:t>
            </a:r>
            <a:r>
              <a:rPr lang="en-US" i="1" dirty="0"/>
              <a:t>b </a:t>
            </a:r>
            <a:r>
              <a:rPr lang="en-US" dirty="0"/>
              <a:t>in the Square of Differences Identity. 	</a:t>
            </a:r>
          </a:p>
          <a:p>
            <a:pPr marL="512064"/>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10</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2064"/>
            <a:endParaRPr lang="fr-FR" dirty="0" smtClean="0"/>
          </a:p>
          <a:p>
            <a:pPr marL="512064"/>
            <a:endParaRPr lang="fr-FR" dirty="0"/>
          </a:p>
          <a:p>
            <a:pPr marL="512064"/>
            <a:endParaRPr lang="fr-FR" dirty="0" smtClean="0"/>
          </a:p>
          <a:p>
            <a:pPr marL="512064"/>
            <a:endParaRPr lang="fr-FR" dirty="0"/>
          </a:p>
          <a:p>
            <a:pPr marL="512064"/>
            <a:endParaRPr lang="fr-FR" dirty="0" smtClean="0"/>
          </a:p>
          <a:p>
            <a:pPr marL="512064"/>
            <a:endParaRPr lang="fr-FR" dirty="0"/>
          </a:p>
          <a:p>
            <a:pPr marL="512064"/>
            <a:endParaRPr lang="fr-FR" dirty="0" smtClean="0"/>
          </a:p>
          <a:p>
            <a:pPr marL="512064"/>
            <a:endParaRPr lang="fr-FR" dirty="0" smtClean="0"/>
          </a:p>
          <a:p>
            <a:pPr marL="512064"/>
            <a:r>
              <a:rPr lang="fr-FR" dirty="0" smtClean="0"/>
              <a:t>The rewritten identity is (</a:t>
            </a:r>
            <a:r>
              <a:rPr lang="fr-FR" i="1" dirty="0"/>
              <a:t>x </a:t>
            </a:r>
            <a:r>
              <a:rPr lang="fr-FR" dirty="0"/>
              <a:t>– 14)</a:t>
            </a:r>
            <a:r>
              <a:rPr lang="fr-FR" baseline="30000" dirty="0"/>
              <a:t>2</a:t>
            </a:r>
            <a:r>
              <a:rPr lang="fr-FR" dirty="0"/>
              <a:t> = </a:t>
            </a:r>
            <a:r>
              <a:rPr lang="fr-FR" i="1" dirty="0"/>
              <a:t>x</a:t>
            </a:r>
            <a:r>
              <a:rPr lang="fr-FR" baseline="30000" dirty="0"/>
              <a:t>2</a:t>
            </a:r>
            <a:r>
              <a:rPr lang="fr-FR" dirty="0"/>
              <a:t> – 2(</a:t>
            </a:r>
            <a:r>
              <a:rPr lang="fr-FR" i="1" dirty="0"/>
              <a:t>x</a:t>
            </a:r>
            <a:r>
              <a:rPr lang="fr-FR" dirty="0"/>
              <a:t>)(14) + </a:t>
            </a:r>
            <a:r>
              <a:rPr lang="fr-FR" dirty="0" smtClean="0"/>
              <a:t>14</a:t>
            </a:r>
            <a:r>
              <a:rPr lang="fr-FR" baseline="30000" dirty="0" smtClean="0"/>
              <a:t>2</a:t>
            </a:r>
            <a:r>
              <a:rPr lang="fr-FR" dirty="0" smtClean="0"/>
              <a:t>.</a:t>
            </a:r>
            <a:endParaRPr lang="fr-FR" dirty="0"/>
          </a:p>
          <a:p>
            <a:pPr marL="512064"/>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11</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327700588"/>
              </p:ext>
            </p:extLst>
          </p:nvPr>
        </p:nvGraphicFramePr>
        <p:xfrm>
          <a:off x="1402476" y="1380709"/>
          <a:ext cx="7119467" cy="2679850"/>
        </p:xfrm>
        <a:graphic>
          <a:graphicData uri="http://schemas.openxmlformats.org/drawingml/2006/table">
            <a:tbl>
              <a:tblPr firstRow="1" bandRow="1">
                <a:tableStyleId>{2D5ABB26-0587-4C30-8999-92F81FD0307C}</a:tableStyleId>
              </a:tblPr>
              <a:tblGrid>
                <a:gridCol w="4527875"/>
                <a:gridCol w="2591592"/>
              </a:tblGrid>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100" b="0" i="0" u="none" strike="noStrike" kern="1200" baseline="0" dirty="0" smtClean="0">
                          <a:solidFill>
                            <a:schemeClr val="tx1"/>
                          </a:solidFill>
                          <a:latin typeface="+mn-lt"/>
                          <a:ea typeface="+mn-ea"/>
                          <a:cs typeface="+mn-cs"/>
                        </a:rPr>
                        <a:t>(</a:t>
                      </a:r>
                      <a:r>
                        <a:rPr lang="fr-FR" sz="2100" b="0" i="1" u="none" strike="noStrike" kern="1200" baseline="0" dirty="0" smtClean="0">
                          <a:solidFill>
                            <a:schemeClr val="tx1"/>
                          </a:solidFill>
                          <a:latin typeface="+mn-lt"/>
                          <a:ea typeface="+mn-ea"/>
                          <a:cs typeface="+mn-cs"/>
                        </a:rPr>
                        <a:t>x </a:t>
                      </a:r>
                      <a:r>
                        <a:rPr lang="fr-FR" sz="2100" b="0" i="0" u="none" strike="noStrike" kern="1200" baseline="0" dirty="0" smtClean="0">
                          <a:solidFill>
                            <a:schemeClr val="tx1"/>
                          </a:solidFill>
                          <a:latin typeface="+mn-lt"/>
                          <a:ea typeface="+mn-ea"/>
                          <a:cs typeface="+mn-cs"/>
                        </a:rPr>
                        <a:t>– 14)</a:t>
                      </a:r>
                      <a:r>
                        <a:rPr lang="fr-FR" sz="2100" b="0" i="0" u="none" strike="noStrike" kern="1200" baseline="30000" dirty="0" smtClean="0">
                          <a:solidFill>
                            <a:schemeClr val="tx1"/>
                          </a:solidFill>
                          <a:latin typeface="+mn-lt"/>
                          <a:ea typeface="+mn-ea"/>
                          <a:cs typeface="+mn-cs"/>
                        </a:rPr>
                        <a:t>2</a:t>
                      </a:r>
                    </a:p>
                  </a:txBody>
                  <a:tcPr anchor="ctr"/>
                </a:tc>
                <a:tc>
                  <a:txBody>
                    <a:bodyPr/>
                    <a:lstStyle/>
                    <a:p>
                      <a:r>
                        <a:rPr lang="en-US" sz="2100" b="0" i="0" u="none" strike="noStrike" kern="1200" baseline="0" dirty="0" smtClean="0">
                          <a:solidFill>
                            <a:schemeClr val="tx1"/>
                          </a:solidFill>
                          <a:latin typeface="+mn-lt"/>
                          <a:ea typeface="+mn-ea"/>
                          <a:cs typeface="+mn-cs"/>
                        </a:rPr>
                        <a:t>Original expression</a:t>
                      </a:r>
                    </a:p>
                  </a:txBody>
                  <a:tcPr anchor="ctr"/>
                </a:tc>
              </a:tr>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b="0" i="0" u="none" strike="noStrike" kern="1200" baseline="0" dirty="0" smtClean="0">
                          <a:solidFill>
                            <a:schemeClr val="tx1"/>
                          </a:solidFill>
                          <a:latin typeface="+mn-lt"/>
                          <a:ea typeface="+mn-ea"/>
                          <a:cs typeface="+mn-cs"/>
                        </a:rPr>
                        <a:t>(</a:t>
                      </a:r>
                      <a:r>
                        <a:rPr lang="en-US" sz="2100" b="0" i="1" u="none" strike="noStrike" kern="1200" baseline="0" dirty="0" smtClean="0">
                          <a:solidFill>
                            <a:schemeClr val="tx1"/>
                          </a:solidFill>
                          <a:latin typeface="+mn-lt"/>
                          <a:ea typeface="+mn-ea"/>
                          <a:cs typeface="+mn-cs"/>
                        </a:rPr>
                        <a:t>a </a:t>
                      </a:r>
                      <a:r>
                        <a:rPr lang="en-US" sz="2100" b="0" i="0" u="none" strike="noStrike" kern="1200" baseline="0" dirty="0" smtClean="0">
                          <a:solidFill>
                            <a:schemeClr val="tx1"/>
                          </a:solidFill>
                          <a:latin typeface="+mn-lt"/>
                          <a:ea typeface="+mn-ea"/>
                          <a:cs typeface="+mn-cs"/>
                        </a:rPr>
                        <a:t>– </a:t>
                      </a:r>
                      <a:r>
                        <a:rPr lang="en-US" sz="2100" b="0" i="1" u="none" strike="noStrike" kern="1200" baseline="0" dirty="0" smtClean="0">
                          <a:solidFill>
                            <a:schemeClr val="tx1"/>
                          </a:solidFill>
                          <a:latin typeface="+mn-lt"/>
                          <a:ea typeface="+mn-ea"/>
                          <a:cs typeface="+mn-cs"/>
                        </a:rPr>
                        <a:t>b</a:t>
                      </a:r>
                      <a:r>
                        <a:rPr lang="en-US" sz="2100" b="0" i="0" u="none" strike="noStrike" kern="1200" baseline="0" dirty="0" smtClean="0">
                          <a:solidFill>
                            <a:schemeClr val="tx1"/>
                          </a:solidFill>
                          <a:latin typeface="+mn-lt"/>
                          <a:ea typeface="+mn-ea"/>
                          <a:cs typeface="+mn-cs"/>
                        </a:rPr>
                        <a:t>)</a:t>
                      </a:r>
                      <a:r>
                        <a:rPr lang="en-US" sz="2100" b="0" i="0" u="none" strike="noStrike" kern="1200" baseline="30000" dirty="0" smtClean="0">
                          <a:solidFill>
                            <a:schemeClr val="tx1"/>
                          </a:solidFill>
                          <a:latin typeface="+mn-lt"/>
                          <a:ea typeface="+mn-ea"/>
                          <a:cs typeface="+mn-cs"/>
                        </a:rPr>
                        <a:t>2</a:t>
                      </a:r>
                      <a:r>
                        <a:rPr lang="en-US" sz="2100" b="0" i="0" u="none" strike="noStrike" kern="1200" baseline="0" dirty="0" smtClean="0">
                          <a:solidFill>
                            <a:schemeClr val="tx1"/>
                          </a:solidFill>
                          <a:latin typeface="+mn-lt"/>
                          <a:ea typeface="+mn-ea"/>
                          <a:cs typeface="+mn-cs"/>
                        </a:rPr>
                        <a:t> = </a:t>
                      </a:r>
                      <a:r>
                        <a:rPr lang="en-US" sz="2100" b="0" i="1" u="none" strike="noStrike" kern="1200" baseline="0" dirty="0" smtClean="0">
                          <a:solidFill>
                            <a:schemeClr val="tx1"/>
                          </a:solidFill>
                          <a:latin typeface="+mn-lt"/>
                          <a:ea typeface="+mn-ea"/>
                          <a:cs typeface="+mn-cs"/>
                        </a:rPr>
                        <a:t>a</a:t>
                      </a:r>
                      <a:r>
                        <a:rPr lang="en-US" sz="2100" b="0" i="0" u="none" strike="noStrike" kern="1200" baseline="30000" dirty="0" smtClean="0">
                          <a:solidFill>
                            <a:schemeClr val="tx1"/>
                          </a:solidFill>
                          <a:latin typeface="+mn-lt"/>
                          <a:ea typeface="+mn-ea"/>
                          <a:cs typeface="+mn-cs"/>
                        </a:rPr>
                        <a:t>2</a:t>
                      </a:r>
                      <a:r>
                        <a:rPr lang="en-US" sz="2100" b="0" i="0" u="none" strike="noStrike" kern="1200" baseline="0" dirty="0" smtClean="0">
                          <a:solidFill>
                            <a:schemeClr val="tx1"/>
                          </a:solidFill>
                          <a:latin typeface="+mn-lt"/>
                          <a:ea typeface="+mn-ea"/>
                          <a:cs typeface="+mn-cs"/>
                        </a:rPr>
                        <a:t> – 2</a:t>
                      </a:r>
                      <a:r>
                        <a:rPr lang="en-US" sz="2100" b="0" i="1" u="none" strike="noStrike" kern="1200" baseline="0" dirty="0" smtClean="0">
                          <a:solidFill>
                            <a:schemeClr val="tx1"/>
                          </a:solidFill>
                          <a:latin typeface="+mn-lt"/>
                          <a:ea typeface="+mn-ea"/>
                          <a:cs typeface="+mn-cs"/>
                        </a:rPr>
                        <a:t>ab </a:t>
                      </a:r>
                      <a:r>
                        <a:rPr lang="en-US" sz="2100" b="0" i="0" u="none" strike="noStrike" kern="1200" baseline="0" dirty="0" smtClean="0">
                          <a:solidFill>
                            <a:schemeClr val="tx1"/>
                          </a:solidFill>
                          <a:latin typeface="+mn-lt"/>
                          <a:ea typeface="+mn-ea"/>
                          <a:cs typeface="+mn-cs"/>
                        </a:rPr>
                        <a:t>+ </a:t>
                      </a:r>
                      <a:r>
                        <a:rPr lang="en-US" sz="2100" b="0" i="1" u="none" strike="noStrike" kern="1200" baseline="0" dirty="0" smtClean="0">
                          <a:solidFill>
                            <a:schemeClr val="tx1"/>
                          </a:solidFill>
                          <a:latin typeface="+mn-lt"/>
                          <a:ea typeface="+mn-ea"/>
                          <a:cs typeface="+mn-cs"/>
                        </a:rPr>
                        <a:t>b</a:t>
                      </a:r>
                      <a:r>
                        <a:rPr lang="en-US" sz="2100" b="0" i="0" u="none" strike="noStrike" kern="1200" baseline="30000" dirty="0" smtClean="0">
                          <a:solidFill>
                            <a:schemeClr val="tx1"/>
                          </a:solidFill>
                          <a:latin typeface="+mn-lt"/>
                          <a:ea typeface="+mn-ea"/>
                          <a:cs typeface="+mn-cs"/>
                        </a:rPr>
                        <a:t>2</a:t>
                      </a:r>
                      <a:endParaRPr lang="en-US" sz="2100" b="0" i="0" u="none" strike="noStrike" kern="1200" baseline="0" dirty="0" smtClean="0">
                        <a:solidFill>
                          <a:schemeClr val="tx1"/>
                        </a:solidFill>
                        <a:latin typeface="+mn-lt"/>
                        <a:ea typeface="+mn-ea"/>
                        <a:cs typeface="+mn-cs"/>
                      </a:endParaRPr>
                    </a:p>
                  </a:txBody>
                  <a:tcPr anchor="ctr"/>
                </a:tc>
                <a:tc>
                  <a:txBody>
                    <a:bodyPr/>
                    <a:lstStyle/>
                    <a:p>
                      <a:r>
                        <a:rPr lang="en-US" sz="2100" b="0" i="0" u="none" strike="noStrike" kern="1200" baseline="0" dirty="0" smtClean="0">
                          <a:solidFill>
                            <a:schemeClr val="tx1"/>
                          </a:solidFill>
                          <a:latin typeface="+mn-lt"/>
                          <a:ea typeface="+mn-ea"/>
                          <a:cs typeface="+mn-cs"/>
                        </a:rPr>
                        <a:t>Square of Differences Identity</a:t>
                      </a:r>
                    </a:p>
                  </a:txBody>
                  <a:tcPr anchor="ctr"/>
                </a:tc>
              </a:tr>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100" b="0" i="0" u="none" strike="noStrike" kern="1200" baseline="0" dirty="0" smtClean="0">
                          <a:solidFill>
                            <a:schemeClr val="tx1"/>
                          </a:solidFill>
                          <a:latin typeface="+mn-lt"/>
                          <a:ea typeface="+mn-ea"/>
                          <a:cs typeface="+mn-cs"/>
                        </a:rPr>
                        <a:t>[(</a:t>
                      </a:r>
                      <a:r>
                        <a:rPr lang="fr-FR" sz="2100" b="0" i="1" u="none" strike="noStrike" kern="1200" baseline="0" dirty="0" smtClean="0">
                          <a:solidFill>
                            <a:schemeClr val="tx1"/>
                          </a:solidFill>
                          <a:latin typeface="+mn-lt"/>
                          <a:ea typeface="+mn-ea"/>
                          <a:cs typeface="+mn-cs"/>
                        </a:rPr>
                        <a:t>x</a:t>
                      </a:r>
                      <a:r>
                        <a:rPr lang="fr-FR" sz="2100" b="0" i="0" u="none" strike="noStrike" kern="1200" baseline="0" dirty="0" smtClean="0">
                          <a:solidFill>
                            <a:schemeClr val="tx1"/>
                          </a:solidFill>
                          <a:latin typeface="+mn-lt"/>
                          <a:ea typeface="+mn-ea"/>
                          <a:cs typeface="+mn-cs"/>
                        </a:rPr>
                        <a:t>)</a:t>
                      </a:r>
                      <a:r>
                        <a:rPr lang="fr-FR" sz="2100" b="0" i="1" u="none" strike="noStrike" kern="1200" baseline="0" dirty="0" smtClean="0">
                          <a:solidFill>
                            <a:schemeClr val="tx1"/>
                          </a:solidFill>
                          <a:latin typeface="+mn-lt"/>
                          <a:ea typeface="+mn-ea"/>
                          <a:cs typeface="+mn-cs"/>
                        </a:rPr>
                        <a:t> </a:t>
                      </a:r>
                      <a:r>
                        <a:rPr lang="fr-FR" sz="2100" b="0" i="0" u="none" strike="noStrike" kern="1200" baseline="0" dirty="0" smtClean="0">
                          <a:solidFill>
                            <a:schemeClr val="tx1"/>
                          </a:solidFill>
                          <a:latin typeface="+mn-lt"/>
                          <a:ea typeface="+mn-ea"/>
                          <a:cs typeface="+mn-cs"/>
                        </a:rPr>
                        <a:t>– (14)]</a:t>
                      </a:r>
                      <a:r>
                        <a:rPr lang="fr-FR" sz="2100" b="0" i="0" u="none" strike="noStrike" kern="1200" baseline="30000" dirty="0" smtClean="0">
                          <a:solidFill>
                            <a:schemeClr val="tx1"/>
                          </a:solidFill>
                          <a:latin typeface="+mn-lt"/>
                          <a:ea typeface="+mn-ea"/>
                          <a:cs typeface="+mn-cs"/>
                        </a:rPr>
                        <a:t>2</a:t>
                      </a:r>
                      <a:r>
                        <a:rPr lang="fr-FR" sz="2100" b="0" i="0" u="none" strike="noStrike" kern="1200" baseline="0" dirty="0" smtClean="0">
                          <a:solidFill>
                            <a:schemeClr val="tx1"/>
                          </a:solidFill>
                          <a:latin typeface="+mn-lt"/>
                          <a:ea typeface="+mn-ea"/>
                          <a:cs typeface="+mn-cs"/>
                        </a:rPr>
                        <a:t> = (</a:t>
                      </a:r>
                      <a:r>
                        <a:rPr lang="fr-FR" sz="2100" b="0" i="1" u="none" strike="noStrike" kern="1200" baseline="0" dirty="0" smtClean="0">
                          <a:solidFill>
                            <a:schemeClr val="tx1"/>
                          </a:solidFill>
                          <a:latin typeface="+mn-lt"/>
                          <a:ea typeface="+mn-ea"/>
                          <a:cs typeface="+mn-cs"/>
                        </a:rPr>
                        <a:t>x</a:t>
                      </a:r>
                      <a:r>
                        <a:rPr lang="fr-FR" sz="2100" b="0" i="0" u="none" strike="noStrike" kern="1200" baseline="0" dirty="0" smtClean="0">
                          <a:solidFill>
                            <a:schemeClr val="tx1"/>
                          </a:solidFill>
                          <a:latin typeface="+mn-lt"/>
                          <a:ea typeface="+mn-ea"/>
                          <a:cs typeface="+mn-cs"/>
                        </a:rPr>
                        <a:t>)</a:t>
                      </a:r>
                      <a:r>
                        <a:rPr lang="fr-FR" sz="2100" b="0" i="0" u="none" strike="noStrike" kern="1200" baseline="30000" dirty="0" smtClean="0">
                          <a:solidFill>
                            <a:schemeClr val="tx1"/>
                          </a:solidFill>
                          <a:latin typeface="+mn-lt"/>
                          <a:ea typeface="+mn-ea"/>
                          <a:cs typeface="+mn-cs"/>
                        </a:rPr>
                        <a:t>2</a:t>
                      </a:r>
                      <a:r>
                        <a:rPr lang="fr-FR" sz="2100" b="0" i="0" u="none" strike="noStrike" kern="1200" baseline="0" dirty="0" smtClean="0">
                          <a:solidFill>
                            <a:schemeClr val="tx1"/>
                          </a:solidFill>
                          <a:latin typeface="+mn-lt"/>
                          <a:ea typeface="+mn-ea"/>
                          <a:cs typeface="+mn-cs"/>
                        </a:rPr>
                        <a:t> – 2(</a:t>
                      </a:r>
                      <a:r>
                        <a:rPr lang="fr-FR" sz="2100" b="0" i="1" u="none" strike="noStrike" kern="1200" baseline="0" dirty="0" smtClean="0">
                          <a:solidFill>
                            <a:schemeClr val="tx1"/>
                          </a:solidFill>
                          <a:latin typeface="+mn-lt"/>
                          <a:ea typeface="+mn-ea"/>
                          <a:cs typeface="+mn-cs"/>
                        </a:rPr>
                        <a:t>x</a:t>
                      </a:r>
                      <a:r>
                        <a:rPr lang="fr-FR" sz="2100" b="0" i="0" u="none" strike="noStrike" kern="1200" baseline="0" dirty="0" smtClean="0">
                          <a:solidFill>
                            <a:schemeClr val="tx1"/>
                          </a:solidFill>
                          <a:latin typeface="+mn-lt"/>
                          <a:ea typeface="+mn-ea"/>
                          <a:cs typeface="+mn-cs"/>
                        </a:rPr>
                        <a:t>)(14) + (14)</a:t>
                      </a:r>
                      <a:r>
                        <a:rPr lang="fr-FR" sz="2100" b="0" i="0" u="none" strike="noStrike" kern="1200" baseline="30000" dirty="0" smtClean="0">
                          <a:solidFill>
                            <a:schemeClr val="tx1"/>
                          </a:solidFill>
                          <a:latin typeface="+mn-lt"/>
                          <a:ea typeface="+mn-ea"/>
                          <a:cs typeface="+mn-cs"/>
                        </a:rPr>
                        <a:t>2</a:t>
                      </a:r>
                    </a:p>
                  </a:txBody>
                  <a:tcPr anchor="ctr"/>
                </a:tc>
                <a:tc>
                  <a:txBody>
                    <a:bodyPr/>
                    <a:lstStyle/>
                    <a:p>
                      <a:r>
                        <a:rPr lang="en-US" sz="2100" b="0" i="0" u="none" strike="noStrike" kern="1200" baseline="0" dirty="0" smtClean="0">
                          <a:solidFill>
                            <a:schemeClr val="tx1"/>
                          </a:solidFill>
                          <a:latin typeface="+mn-lt"/>
                          <a:ea typeface="+mn-ea"/>
                          <a:cs typeface="+mn-cs"/>
                        </a:rPr>
                        <a:t>Substitute </a:t>
                      </a:r>
                      <a:r>
                        <a:rPr lang="en-US" sz="2100" b="0" i="1" u="none" strike="noStrike" kern="1200" baseline="0" dirty="0" smtClean="0">
                          <a:solidFill>
                            <a:schemeClr val="tx1"/>
                          </a:solidFill>
                          <a:latin typeface="+mn-lt"/>
                          <a:ea typeface="+mn-ea"/>
                          <a:cs typeface="+mn-cs"/>
                        </a:rPr>
                        <a:t>x </a:t>
                      </a:r>
                      <a:r>
                        <a:rPr lang="en-US" sz="2100" b="0" i="0" u="none" strike="noStrike" kern="1200" baseline="0" dirty="0" smtClean="0">
                          <a:solidFill>
                            <a:schemeClr val="tx1"/>
                          </a:solidFill>
                          <a:latin typeface="+mn-lt"/>
                          <a:ea typeface="+mn-ea"/>
                          <a:cs typeface="+mn-cs"/>
                        </a:rPr>
                        <a:t>for </a:t>
                      </a:r>
                      <a:r>
                        <a:rPr lang="en-US" sz="2100" b="0" i="1" u="none" strike="noStrike" kern="1200" baseline="0" dirty="0" smtClean="0">
                          <a:solidFill>
                            <a:schemeClr val="tx1"/>
                          </a:solidFill>
                          <a:latin typeface="+mn-lt"/>
                          <a:ea typeface="+mn-ea"/>
                          <a:cs typeface="+mn-cs"/>
                        </a:rPr>
                        <a:t>a </a:t>
                      </a:r>
                      <a:r>
                        <a:rPr lang="en-US" sz="2100" b="0" i="0" u="none" strike="noStrike" kern="1200" baseline="0" dirty="0" smtClean="0">
                          <a:solidFill>
                            <a:schemeClr val="tx1"/>
                          </a:solidFill>
                          <a:latin typeface="+mn-lt"/>
                          <a:ea typeface="+mn-ea"/>
                          <a:cs typeface="+mn-cs"/>
                        </a:rPr>
                        <a:t>and 14 for </a:t>
                      </a:r>
                      <a:r>
                        <a:rPr lang="en-US" sz="2100" b="0" i="1" u="none" strike="noStrike" kern="1200" baseline="0" dirty="0" smtClean="0">
                          <a:solidFill>
                            <a:schemeClr val="tx1"/>
                          </a:solidFill>
                          <a:latin typeface="+mn-lt"/>
                          <a:ea typeface="+mn-ea"/>
                          <a:cs typeface="+mn-cs"/>
                        </a:rPr>
                        <a:t>b </a:t>
                      </a:r>
                      <a:r>
                        <a:rPr lang="en-US" sz="2100" b="0" i="0" u="none" strike="noStrike" kern="1200" baseline="0" dirty="0" smtClean="0">
                          <a:solidFill>
                            <a:schemeClr val="tx1"/>
                          </a:solidFill>
                          <a:latin typeface="+mn-lt"/>
                          <a:ea typeface="+mn-ea"/>
                          <a:cs typeface="+mn-cs"/>
                        </a:rPr>
                        <a:t>in the Square of Differences Identity.</a:t>
                      </a:r>
                    </a:p>
                  </a:txBody>
                  <a:tcPr anchor="ctr"/>
                </a:tc>
              </a:tr>
            </a:tbl>
          </a:graphicData>
        </a:graphic>
      </p:graphicFrame>
    </p:spTree>
    <p:extLst>
      <p:ext uri="{BB962C8B-B14F-4D97-AF65-F5344CB8AC3E}">
        <p14:creationId xmlns:p14="http://schemas.microsoft.com/office/powerpoint/2010/main" val="2608270697"/>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4350" indent="-557784">
              <a:buFont typeface="+mj-lt"/>
              <a:buAutoNum type="arabicPeriod" startAt="3"/>
            </a:pPr>
            <a:r>
              <a:rPr lang="en-US" sz="2800" b="1" dirty="0" smtClean="0">
                <a:solidFill>
                  <a:srgbClr val="660066"/>
                </a:solidFill>
              </a:rPr>
              <a:t>Simplify </a:t>
            </a:r>
            <a:r>
              <a:rPr lang="en-US" sz="2800" b="1" dirty="0">
                <a:solidFill>
                  <a:srgbClr val="660066"/>
                </a:solidFill>
              </a:rPr>
              <a:t>the expression by finding any products and evaluating any exponents.</a:t>
            </a:r>
            <a:r>
              <a:rPr lang="en-US" sz="2800" b="1" dirty="0" smtClean="0">
                <a:solidFill>
                  <a:srgbClr val="660066"/>
                </a:solidFill>
              </a:rPr>
              <a:t>	</a:t>
            </a:r>
          </a:p>
          <a:p>
            <a:pPr marL="512064"/>
            <a:r>
              <a:rPr lang="en-US" dirty="0" smtClean="0"/>
              <a:t>The </a:t>
            </a:r>
            <a:r>
              <a:rPr lang="en-US" dirty="0"/>
              <a:t>first term, </a:t>
            </a:r>
            <a:r>
              <a:rPr lang="en-US" i="1" dirty="0"/>
              <a:t>x</a:t>
            </a:r>
            <a:r>
              <a:rPr lang="en-US" baseline="30000" dirty="0"/>
              <a:t>2</a:t>
            </a:r>
            <a:r>
              <a:rPr lang="en-US" dirty="0"/>
              <a:t>, cannot be simplified further, but the other terms can</a:t>
            </a:r>
            <a:r>
              <a:rPr lang="en-US" dirty="0" smtClean="0"/>
              <a:t>.</a:t>
            </a:r>
          </a:p>
          <a:p>
            <a:pPr marL="512064"/>
            <a:endParaRPr lang="en-US" dirty="0"/>
          </a:p>
          <a:p>
            <a:pPr marL="512064"/>
            <a:endParaRPr lang="en-US" dirty="0" smtClean="0"/>
          </a:p>
          <a:p>
            <a:pPr marL="512064"/>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12</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2863932821"/>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1, </a:t>
            </a:r>
            <a:r>
              <a:rPr lang="en-US" sz="2800" b="1" i="1" dirty="0">
                <a:solidFill>
                  <a:srgbClr val="000090"/>
                </a:solidFill>
              </a:rPr>
              <a:t>continued</a:t>
            </a:r>
          </a:p>
          <a:p>
            <a:pPr marL="512064"/>
            <a:endParaRPr lang="en-US" dirty="0"/>
          </a:p>
          <a:p>
            <a:pPr marL="512064"/>
            <a:endParaRPr lang="en-US" dirty="0" smtClean="0"/>
          </a:p>
          <a:p>
            <a:pPr marL="512064"/>
            <a:endParaRPr lang="en-US" dirty="0"/>
          </a:p>
          <a:p>
            <a:pPr marL="512064"/>
            <a:endParaRPr lang="en-US" dirty="0" smtClean="0"/>
          </a:p>
          <a:p>
            <a:pPr marL="512064"/>
            <a:endParaRPr lang="en-US" dirty="0" smtClean="0"/>
          </a:p>
          <a:p>
            <a:pPr marL="512064"/>
            <a:endParaRPr lang="en-US" dirty="0"/>
          </a:p>
          <a:p>
            <a:pPr marL="512064"/>
            <a:r>
              <a:rPr lang="en-US" dirty="0" smtClean="0"/>
              <a:t>When </a:t>
            </a:r>
            <a:r>
              <a:rPr lang="en-US" dirty="0"/>
              <a:t>expanded, the expression (</a:t>
            </a:r>
            <a:r>
              <a:rPr lang="en-US" i="1" dirty="0"/>
              <a:t>x </a:t>
            </a:r>
            <a:r>
              <a:rPr lang="en-US" dirty="0"/>
              <a:t>– 14)</a:t>
            </a:r>
            <a:r>
              <a:rPr lang="en-US" baseline="30000" dirty="0"/>
              <a:t>2</a:t>
            </a:r>
            <a:r>
              <a:rPr lang="en-US" dirty="0"/>
              <a:t> </a:t>
            </a:r>
            <a:r>
              <a:rPr lang="en-US" dirty="0" smtClean="0"/>
              <a:t/>
            </a:r>
            <a:br>
              <a:rPr lang="en-US" dirty="0" smtClean="0"/>
            </a:br>
            <a:r>
              <a:rPr lang="en-US" dirty="0" smtClean="0"/>
              <a:t>can be </a:t>
            </a:r>
            <a:r>
              <a:rPr lang="en-US" dirty="0"/>
              <a:t>written as </a:t>
            </a:r>
            <a:r>
              <a:rPr lang="en-US" i="1" dirty="0"/>
              <a:t>x</a:t>
            </a:r>
            <a:r>
              <a:rPr lang="en-US" baseline="30000" dirty="0"/>
              <a:t>2</a:t>
            </a:r>
            <a:r>
              <a:rPr lang="en-US" dirty="0"/>
              <a:t> – 28</a:t>
            </a:r>
            <a:r>
              <a:rPr lang="en-US" i="1" dirty="0"/>
              <a:t>x </a:t>
            </a:r>
            <a:r>
              <a:rPr lang="en-US" dirty="0"/>
              <a:t>+ 196</a:t>
            </a:r>
            <a:r>
              <a:rPr lang="en-US" dirty="0" smtClean="0"/>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13</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088460392"/>
              </p:ext>
            </p:extLst>
          </p:nvPr>
        </p:nvGraphicFramePr>
        <p:xfrm>
          <a:off x="1490820" y="1299639"/>
          <a:ext cx="7119467" cy="1730190"/>
        </p:xfrm>
        <a:graphic>
          <a:graphicData uri="http://schemas.openxmlformats.org/drawingml/2006/table">
            <a:tbl>
              <a:tblPr firstRow="1" bandRow="1">
                <a:tableStyleId>{2D5ABB26-0587-4C30-8999-92F81FD0307C}</a:tableStyleId>
              </a:tblPr>
              <a:tblGrid>
                <a:gridCol w="3998135"/>
                <a:gridCol w="3121332"/>
              </a:tblGrid>
              <a:tr h="576730">
                <a:tc>
                  <a:txBody>
                    <a:bodyPr/>
                    <a:lstStyle/>
                    <a:p>
                      <a:r>
                        <a:rPr lang="fr-FR" sz="2200" b="0" i="0" u="none" strike="noStrike" kern="1200" baseline="0" dirty="0" smtClean="0">
                          <a:solidFill>
                            <a:schemeClr val="tx1"/>
                          </a:solidFill>
                          <a:latin typeface="+mn-lt"/>
                          <a:ea typeface="+mn-ea"/>
                          <a:cs typeface="+mn-cs"/>
                        </a:rPr>
                        <a:t>(</a:t>
                      </a:r>
                      <a:r>
                        <a:rPr lang="fr-FR" sz="2200" b="0" i="1" u="none" strike="noStrike" kern="1200" baseline="0" dirty="0" smtClean="0">
                          <a:solidFill>
                            <a:schemeClr val="tx1"/>
                          </a:solidFill>
                          <a:latin typeface="+mn-lt"/>
                          <a:ea typeface="+mn-ea"/>
                          <a:cs typeface="+mn-cs"/>
                        </a:rPr>
                        <a:t>x </a:t>
                      </a:r>
                      <a:r>
                        <a:rPr lang="fr-FR" sz="2200" b="0" i="0" u="none" strike="noStrike" kern="1200" baseline="0" dirty="0" smtClean="0">
                          <a:solidFill>
                            <a:schemeClr val="tx1"/>
                          </a:solidFill>
                          <a:latin typeface="+mn-lt"/>
                          <a:ea typeface="+mn-ea"/>
                          <a:cs typeface="+mn-cs"/>
                        </a:rPr>
                        <a:t>– 14)</a:t>
                      </a:r>
                      <a:r>
                        <a:rPr lang="fr-FR" sz="2200" b="0" i="0" u="none" strike="noStrike" kern="1200" baseline="30000" dirty="0" smtClean="0">
                          <a:solidFill>
                            <a:schemeClr val="tx1"/>
                          </a:solidFill>
                          <a:latin typeface="+mn-lt"/>
                          <a:ea typeface="+mn-ea"/>
                          <a:cs typeface="+mn-cs"/>
                        </a:rPr>
                        <a:t>2</a:t>
                      </a:r>
                      <a:r>
                        <a:rPr lang="fr-FR" sz="2200" b="0" i="0" u="none" strike="noStrike" kern="1200" baseline="0" dirty="0" smtClean="0">
                          <a:solidFill>
                            <a:schemeClr val="tx1"/>
                          </a:solidFill>
                          <a:latin typeface="+mn-lt"/>
                          <a:ea typeface="+mn-ea"/>
                          <a:cs typeface="+mn-cs"/>
                        </a:rPr>
                        <a:t> = </a:t>
                      </a:r>
                      <a:r>
                        <a:rPr lang="fr-FR" sz="2200" b="0" i="1" u="none" strike="noStrike" kern="1200" baseline="0" dirty="0" smtClean="0">
                          <a:solidFill>
                            <a:schemeClr val="tx1"/>
                          </a:solidFill>
                          <a:latin typeface="+mn-lt"/>
                          <a:ea typeface="+mn-ea"/>
                          <a:cs typeface="+mn-cs"/>
                        </a:rPr>
                        <a:t>x</a:t>
                      </a:r>
                      <a:r>
                        <a:rPr lang="fr-FR" sz="2200" b="0" i="0" u="none" strike="noStrike" kern="1200" baseline="30000" dirty="0" smtClean="0">
                          <a:solidFill>
                            <a:schemeClr val="tx1"/>
                          </a:solidFill>
                          <a:latin typeface="+mn-lt"/>
                          <a:ea typeface="+mn-ea"/>
                          <a:cs typeface="+mn-cs"/>
                        </a:rPr>
                        <a:t>2</a:t>
                      </a:r>
                      <a:r>
                        <a:rPr lang="fr-FR" sz="2200" b="0" i="0" u="none" strike="noStrike" kern="1200" baseline="0" dirty="0" smtClean="0">
                          <a:solidFill>
                            <a:schemeClr val="tx1"/>
                          </a:solidFill>
                          <a:latin typeface="+mn-lt"/>
                          <a:ea typeface="+mn-ea"/>
                          <a:cs typeface="+mn-cs"/>
                        </a:rPr>
                        <a:t> – 2(</a:t>
                      </a:r>
                      <a:r>
                        <a:rPr lang="fr-FR" sz="2200" b="0" i="1" u="none" strike="noStrike" kern="1200" baseline="0" dirty="0" smtClean="0">
                          <a:solidFill>
                            <a:schemeClr val="tx1"/>
                          </a:solidFill>
                          <a:latin typeface="+mn-lt"/>
                          <a:ea typeface="+mn-ea"/>
                          <a:cs typeface="+mn-cs"/>
                        </a:rPr>
                        <a:t>x</a:t>
                      </a:r>
                      <a:r>
                        <a:rPr lang="fr-FR" sz="2200" b="0" i="0" u="none" strike="noStrike" kern="1200" baseline="0" dirty="0" smtClean="0">
                          <a:solidFill>
                            <a:schemeClr val="tx1"/>
                          </a:solidFill>
                          <a:latin typeface="+mn-lt"/>
                          <a:ea typeface="+mn-ea"/>
                          <a:cs typeface="+mn-cs"/>
                        </a:rPr>
                        <a:t>)(14) + 14</a:t>
                      </a:r>
                      <a:r>
                        <a:rPr lang="fr-FR" sz="2200" b="0" i="0" u="none" strike="noStrike" kern="1200" baseline="30000" dirty="0" smtClean="0">
                          <a:solidFill>
                            <a:schemeClr val="tx1"/>
                          </a:solidFill>
                          <a:latin typeface="+mn-lt"/>
                          <a:ea typeface="+mn-ea"/>
                          <a:cs typeface="+mn-cs"/>
                        </a:rPr>
                        <a:t>2</a:t>
                      </a:r>
                    </a:p>
                  </a:txBody>
                  <a:tcPr anchor="ctr"/>
                </a:tc>
                <a:tc>
                  <a:txBody>
                    <a:bodyPr/>
                    <a:lstStyle/>
                    <a:p>
                      <a:r>
                        <a:rPr lang="en-US" sz="2200" b="0" i="0" u="none" strike="noStrike" kern="1200" baseline="0" dirty="0" smtClean="0">
                          <a:solidFill>
                            <a:schemeClr val="tx1"/>
                          </a:solidFill>
                          <a:latin typeface="+mn-lt"/>
                          <a:ea typeface="+mn-ea"/>
                          <a:cs typeface="+mn-cs"/>
                        </a:rPr>
                        <a:t>Equation from step 2</a:t>
                      </a:r>
                    </a:p>
                  </a:txBody>
                  <a:tcPr anchor="ctr"/>
                </a:tc>
              </a:tr>
              <a:tr h="576730">
                <a:tc>
                  <a:txBody>
                    <a:bodyPr/>
                    <a:lstStyle/>
                    <a:p>
                      <a:r>
                        <a:rPr lang="fr-FR" sz="2200" b="0" i="0" u="none" strike="noStrike" kern="1200" baseline="0" dirty="0" smtClean="0">
                          <a:solidFill>
                            <a:schemeClr val="tx1"/>
                          </a:solidFill>
                          <a:latin typeface="+mn-lt"/>
                          <a:ea typeface="+mn-ea"/>
                          <a:cs typeface="+mn-cs"/>
                        </a:rPr>
                        <a:t>= </a:t>
                      </a:r>
                      <a:r>
                        <a:rPr lang="fr-FR" sz="2200" b="0" i="1" u="none" strike="noStrike" kern="1200" baseline="0" dirty="0" smtClean="0">
                          <a:solidFill>
                            <a:schemeClr val="tx1"/>
                          </a:solidFill>
                          <a:latin typeface="+mn-lt"/>
                          <a:ea typeface="+mn-ea"/>
                          <a:cs typeface="+mn-cs"/>
                        </a:rPr>
                        <a:t>x</a:t>
                      </a:r>
                      <a:r>
                        <a:rPr lang="fr-FR" sz="2200" b="0" i="0" u="none" strike="noStrike" kern="1200" baseline="30000" dirty="0" smtClean="0">
                          <a:solidFill>
                            <a:schemeClr val="tx1"/>
                          </a:solidFill>
                          <a:latin typeface="+mn-lt"/>
                          <a:ea typeface="+mn-ea"/>
                          <a:cs typeface="+mn-cs"/>
                        </a:rPr>
                        <a:t>2</a:t>
                      </a:r>
                      <a:r>
                        <a:rPr lang="fr-FR" sz="2200" b="0" i="0" u="none" strike="noStrike" kern="1200" baseline="0" dirty="0" smtClean="0">
                          <a:solidFill>
                            <a:schemeClr val="tx1"/>
                          </a:solidFill>
                          <a:latin typeface="+mn-lt"/>
                          <a:ea typeface="+mn-ea"/>
                          <a:cs typeface="+mn-cs"/>
                        </a:rPr>
                        <a:t> </a:t>
                      </a:r>
                      <a:r>
                        <a:rPr lang="fr-FR" sz="2200" b="1" i="0" u="none" strike="noStrike" kern="1200" baseline="0" dirty="0" smtClean="0">
                          <a:solidFill>
                            <a:schemeClr val="tx1"/>
                          </a:solidFill>
                          <a:latin typeface="+mn-lt"/>
                          <a:ea typeface="+mn-ea"/>
                          <a:cs typeface="+mn-cs"/>
                        </a:rPr>
                        <a:t>– 28</a:t>
                      </a:r>
                      <a:r>
                        <a:rPr lang="fr-FR" sz="2200" b="1" i="1" u="none" strike="noStrike" kern="1200" baseline="0" dirty="0" smtClean="0">
                          <a:solidFill>
                            <a:schemeClr val="tx1"/>
                          </a:solidFill>
                          <a:latin typeface="+mn-lt"/>
                          <a:ea typeface="+mn-ea"/>
                          <a:cs typeface="+mn-cs"/>
                        </a:rPr>
                        <a:t>x </a:t>
                      </a:r>
                      <a:r>
                        <a:rPr lang="fr-FR" sz="2200" b="0" i="0" u="none" strike="noStrike" kern="1200" baseline="0" dirty="0" smtClean="0">
                          <a:solidFill>
                            <a:schemeClr val="tx1"/>
                          </a:solidFill>
                          <a:latin typeface="+mn-lt"/>
                          <a:ea typeface="+mn-ea"/>
                          <a:cs typeface="+mn-cs"/>
                        </a:rPr>
                        <a:t>+ 14</a:t>
                      </a:r>
                      <a:r>
                        <a:rPr lang="fr-FR" sz="2200" b="0" i="0" u="none" strike="noStrike" kern="1200" baseline="30000" dirty="0" smtClean="0">
                          <a:solidFill>
                            <a:schemeClr val="tx1"/>
                          </a:solidFill>
                          <a:latin typeface="+mn-lt"/>
                          <a:ea typeface="+mn-ea"/>
                          <a:cs typeface="+mn-cs"/>
                        </a:rPr>
                        <a:t>2</a:t>
                      </a:r>
                      <a:endParaRPr lang="fr-FR" sz="2200" b="0" i="0" u="none" strike="noStrike" kern="1200" baseline="0" dirty="0" smtClean="0">
                        <a:solidFill>
                          <a:schemeClr val="tx1"/>
                        </a:solidFill>
                        <a:latin typeface="+mn-lt"/>
                        <a:ea typeface="+mn-ea"/>
                        <a:cs typeface="+mn-cs"/>
                      </a:endParaRPr>
                    </a:p>
                  </a:txBody>
                  <a:tcPr anchor="ctr"/>
                </a:tc>
                <a:tc>
                  <a:txBody>
                    <a:bodyPr/>
                    <a:lstStyle/>
                    <a:p>
                      <a:r>
                        <a:rPr lang="is-IS" sz="2200" b="0" i="0" u="none" strike="noStrike" kern="1200" baseline="0" dirty="0" smtClean="0">
                          <a:solidFill>
                            <a:schemeClr val="tx1"/>
                          </a:solidFill>
                          <a:latin typeface="+mn-lt"/>
                          <a:ea typeface="+mn-ea"/>
                          <a:cs typeface="+mn-cs"/>
                        </a:rPr>
                        <a:t>Simplify 2(</a:t>
                      </a:r>
                      <a:r>
                        <a:rPr lang="is-IS" sz="2200" b="0" i="1" u="none" strike="noStrike" kern="1200" baseline="0" dirty="0" smtClean="0">
                          <a:solidFill>
                            <a:schemeClr val="tx1"/>
                          </a:solidFill>
                          <a:latin typeface="+mn-lt"/>
                          <a:ea typeface="+mn-ea"/>
                          <a:cs typeface="+mn-cs"/>
                        </a:rPr>
                        <a:t>x</a:t>
                      </a:r>
                      <a:r>
                        <a:rPr lang="is-IS" sz="2200" b="0" i="0" u="none" strike="noStrike" kern="1200" baseline="0" dirty="0" smtClean="0">
                          <a:solidFill>
                            <a:schemeClr val="tx1"/>
                          </a:solidFill>
                          <a:latin typeface="+mn-lt"/>
                          <a:ea typeface="+mn-ea"/>
                          <a:cs typeface="+mn-cs"/>
                        </a:rPr>
                        <a:t>)(14).</a:t>
                      </a:r>
                    </a:p>
                  </a:txBody>
                  <a:tcPr anchor="ctr"/>
                </a:tc>
              </a:tr>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2200" b="0" i="0" u="none" strike="noStrike" kern="1200" baseline="0" dirty="0" smtClean="0">
                          <a:solidFill>
                            <a:schemeClr val="tx1"/>
                          </a:solidFill>
                          <a:latin typeface="+mn-lt"/>
                          <a:ea typeface="+mn-ea"/>
                          <a:cs typeface="+mn-cs"/>
                        </a:rPr>
                        <a:t>= </a:t>
                      </a:r>
                      <a:r>
                        <a:rPr lang="fr-FR" sz="2200" b="0" i="1" u="none" strike="noStrike" kern="1200" baseline="0" dirty="0" smtClean="0">
                          <a:solidFill>
                            <a:schemeClr val="tx1"/>
                          </a:solidFill>
                          <a:latin typeface="+mn-lt"/>
                          <a:ea typeface="+mn-ea"/>
                          <a:cs typeface="+mn-cs"/>
                        </a:rPr>
                        <a:t>x</a:t>
                      </a:r>
                      <a:r>
                        <a:rPr lang="fr-FR" sz="2200" b="0" i="0" u="none" strike="noStrike" kern="1200" baseline="30000" dirty="0" smtClean="0">
                          <a:solidFill>
                            <a:schemeClr val="tx1"/>
                          </a:solidFill>
                          <a:latin typeface="+mn-lt"/>
                          <a:ea typeface="+mn-ea"/>
                          <a:cs typeface="+mn-cs"/>
                        </a:rPr>
                        <a:t>2</a:t>
                      </a:r>
                      <a:r>
                        <a:rPr lang="fr-FR" sz="2200" b="0" i="0" u="none" strike="noStrike" kern="1200" baseline="0" dirty="0" smtClean="0">
                          <a:solidFill>
                            <a:schemeClr val="tx1"/>
                          </a:solidFill>
                          <a:latin typeface="+mn-lt"/>
                          <a:ea typeface="+mn-ea"/>
                          <a:cs typeface="+mn-cs"/>
                        </a:rPr>
                        <a:t> – 28</a:t>
                      </a:r>
                      <a:r>
                        <a:rPr lang="fr-FR" sz="2200" b="0" i="1" u="none" strike="noStrike" kern="1200" baseline="0" dirty="0" smtClean="0">
                          <a:solidFill>
                            <a:schemeClr val="tx1"/>
                          </a:solidFill>
                          <a:latin typeface="+mn-lt"/>
                          <a:ea typeface="+mn-ea"/>
                          <a:cs typeface="+mn-cs"/>
                        </a:rPr>
                        <a:t>x </a:t>
                      </a:r>
                      <a:r>
                        <a:rPr lang="fr-FR" sz="2200" b="1" i="0" u="none" strike="noStrike" kern="1200" baseline="0" dirty="0" smtClean="0">
                          <a:solidFill>
                            <a:schemeClr val="tx1"/>
                          </a:solidFill>
                          <a:latin typeface="+mn-lt"/>
                          <a:ea typeface="+mn-ea"/>
                          <a:cs typeface="+mn-cs"/>
                        </a:rPr>
                        <a:t>+ 196</a:t>
                      </a:r>
                      <a:endParaRPr lang="fr-FR" sz="2200" b="0" i="0" u="none" strike="noStrike" kern="1200" baseline="30000" dirty="0" smtClean="0">
                        <a:solidFill>
                          <a:schemeClr val="tx1"/>
                        </a:solidFill>
                        <a:latin typeface="+mn-lt"/>
                        <a:ea typeface="+mn-ea"/>
                        <a:cs typeface="+mn-cs"/>
                      </a:endParaRPr>
                    </a:p>
                  </a:txBody>
                  <a:tcPr anchor="ctr"/>
                </a:tc>
                <a:tc>
                  <a:txBody>
                    <a:bodyPr/>
                    <a:lstStyle/>
                    <a:p>
                      <a:r>
                        <a:rPr lang="de-DE" sz="2200" b="0" i="0" u="none" strike="noStrike" kern="1200" baseline="0" dirty="0" smtClean="0">
                          <a:solidFill>
                            <a:schemeClr val="tx1"/>
                          </a:solidFill>
                          <a:latin typeface="+mn-lt"/>
                          <a:ea typeface="+mn-ea"/>
                          <a:cs typeface="+mn-cs"/>
                        </a:rPr>
                        <a:t>Square 14.</a:t>
                      </a:r>
                    </a:p>
                  </a:txBody>
                  <a:tcPr anchor="ctr"/>
                </a:tc>
              </a:tr>
            </a:tbl>
          </a:graphicData>
        </a:graphic>
      </p:graphicFrame>
      <p:sp>
        <p:nvSpPr>
          <p:cNvPr id="6" name="TextBox 5"/>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1884443566"/>
      </p:ext>
    </p:extLst>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1,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14</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698926"/>
      </p:ext>
    </p:extLst>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49" y="641350"/>
            <a:ext cx="8005693"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2</a:t>
            </a:r>
            <a:endParaRPr lang="en-US" sz="1100" b="1" dirty="0">
              <a:solidFill>
                <a:srgbClr val="558ED5"/>
              </a:solidFill>
            </a:endParaRPr>
          </a:p>
          <a:p>
            <a:r>
              <a:rPr lang="en-US" spc="-40" dirty="0" smtClean="0"/>
              <a:t>Use </a:t>
            </a:r>
            <a:r>
              <a:rPr lang="en-US" spc="-40" dirty="0"/>
              <a:t>a polynomial identity to factor the expression </a:t>
            </a:r>
            <a:r>
              <a:rPr lang="en-US" i="1" spc="-40" dirty="0" smtClean="0"/>
              <a:t>x</a:t>
            </a:r>
            <a:r>
              <a:rPr lang="en-US" sz="1000" i="1" spc="-40" baseline="30000" dirty="0" smtClean="0"/>
              <a:t> </a:t>
            </a:r>
            <a:r>
              <a:rPr lang="en-US" spc="-40" baseline="30000" dirty="0" smtClean="0"/>
              <a:t>3</a:t>
            </a:r>
            <a:r>
              <a:rPr lang="en-US" spc="-40" dirty="0" smtClean="0"/>
              <a:t> </a:t>
            </a:r>
            <a:r>
              <a:rPr lang="en-US" spc="-40" dirty="0"/>
              <a:t>+ 125</a:t>
            </a:r>
            <a:r>
              <a:rPr lang="en-US" spc="-40" dirty="0" smtClean="0"/>
              <a:t>.</a:t>
            </a:r>
            <a:endParaRPr lang="en-US" spc="-4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15</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4021888837"/>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2, </a:t>
            </a:r>
            <a:r>
              <a:rPr lang="en-US" sz="2800" b="1" i="1" dirty="0">
                <a:solidFill>
                  <a:srgbClr val="000090"/>
                </a:solidFill>
              </a:rPr>
              <a:t>continued</a:t>
            </a:r>
          </a:p>
          <a:p>
            <a:pPr marL="514350" indent="-557784">
              <a:lnSpc>
                <a:spcPct val="110000"/>
              </a:lnSpc>
              <a:buFont typeface="+mj-lt"/>
              <a:buAutoNum type="arabicPeriod"/>
            </a:pPr>
            <a:r>
              <a:rPr lang="en-US" sz="2800" b="1" dirty="0" smtClean="0">
                <a:solidFill>
                  <a:srgbClr val="660066"/>
                </a:solidFill>
              </a:rPr>
              <a:t>Determine </a:t>
            </a:r>
            <a:r>
              <a:rPr lang="en-US" sz="2800" b="1" dirty="0">
                <a:solidFill>
                  <a:srgbClr val="660066"/>
                </a:solidFill>
              </a:rPr>
              <a:t>which identity is written in the same form as the given expression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lvl="1" algn="l">
              <a:spcAft>
                <a:spcPts val="1200"/>
              </a:spcAft>
            </a:pPr>
            <a:r>
              <a:rPr lang="en-US" dirty="0" smtClean="0">
                <a:solidFill>
                  <a:srgbClr val="000000"/>
                </a:solidFill>
              </a:rPr>
              <a:t>The </a:t>
            </a:r>
            <a:r>
              <a:rPr lang="en-US" dirty="0">
                <a:solidFill>
                  <a:srgbClr val="000000"/>
                </a:solidFill>
              </a:rPr>
              <a:t>first term in the expression, </a:t>
            </a:r>
            <a:r>
              <a:rPr lang="en-US" i="1" dirty="0" smtClean="0">
                <a:solidFill>
                  <a:srgbClr val="000000"/>
                </a:solidFill>
              </a:rPr>
              <a:t>x</a:t>
            </a:r>
            <a:r>
              <a:rPr lang="en-US" sz="1000" i="1" spc="-40" baseline="30000" dirty="0">
                <a:solidFill>
                  <a:prstClr val="black"/>
                </a:solidFill>
              </a:rPr>
              <a:t> </a:t>
            </a:r>
            <a:r>
              <a:rPr lang="en-US" baseline="30000" dirty="0" smtClean="0">
                <a:solidFill>
                  <a:srgbClr val="000000"/>
                </a:solidFill>
              </a:rPr>
              <a:t>3</a:t>
            </a:r>
            <a:r>
              <a:rPr lang="en-US" dirty="0">
                <a:solidFill>
                  <a:srgbClr val="000000"/>
                </a:solidFill>
              </a:rPr>
              <a:t>, is a cube. Determine whether the second term in the expression, 125, is also a cube. </a:t>
            </a:r>
          </a:p>
          <a:p>
            <a:pPr lvl="1" algn="l">
              <a:spcAft>
                <a:spcPts val="1200"/>
              </a:spcAft>
            </a:pPr>
            <a:r>
              <a:rPr lang="en-US" dirty="0" smtClean="0">
                <a:solidFill>
                  <a:srgbClr val="000000"/>
                </a:solidFill>
              </a:rPr>
              <a:t>	125 </a:t>
            </a:r>
            <a:r>
              <a:rPr lang="en-US" dirty="0">
                <a:solidFill>
                  <a:srgbClr val="000000"/>
                </a:solidFill>
              </a:rPr>
              <a:t>= 5 • 25 = 5 • 5 • 5 = 5</a:t>
            </a:r>
            <a:r>
              <a:rPr lang="en-US" baseline="30000" dirty="0">
                <a:solidFill>
                  <a:srgbClr val="000000"/>
                </a:solidFill>
              </a:rPr>
              <a:t>3</a:t>
            </a:r>
            <a:r>
              <a:rPr lang="en-US" dirty="0">
                <a:solidFill>
                  <a:srgbClr val="000000"/>
                </a:solidFill>
              </a:rPr>
              <a:t> </a:t>
            </a:r>
          </a:p>
          <a:p>
            <a:pPr lvl="1" algn="l"/>
            <a:r>
              <a:rPr lang="en-US" dirty="0">
                <a:solidFill>
                  <a:srgbClr val="000000"/>
                </a:solidFill>
              </a:rPr>
              <a:t>Since 125 can be rewritten as a cube, the expression </a:t>
            </a:r>
            <a:r>
              <a:rPr lang="en-US" i="1" dirty="0" smtClean="0">
                <a:solidFill>
                  <a:srgbClr val="000000"/>
                </a:solidFill>
              </a:rPr>
              <a:t>x</a:t>
            </a:r>
            <a:r>
              <a:rPr lang="en-US" sz="1000" i="1" spc="-40" baseline="30000" dirty="0">
                <a:solidFill>
                  <a:prstClr val="black"/>
                </a:solidFill>
              </a:rPr>
              <a:t> </a:t>
            </a:r>
            <a:r>
              <a:rPr lang="en-US" baseline="30000" dirty="0" smtClean="0">
                <a:solidFill>
                  <a:srgbClr val="000000"/>
                </a:solidFill>
              </a:rPr>
              <a:t>3</a:t>
            </a:r>
            <a:r>
              <a:rPr lang="en-US" dirty="0" smtClean="0">
                <a:solidFill>
                  <a:srgbClr val="000000"/>
                </a:solidFill>
              </a:rPr>
              <a:t> </a:t>
            </a:r>
            <a:r>
              <a:rPr lang="en-US" dirty="0">
                <a:solidFill>
                  <a:srgbClr val="000000"/>
                </a:solidFill>
              </a:rPr>
              <a:t>+ 125 can be rewritten as </a:t>
            </a:r>
            <a:r>
              <a:rPr lang="en-US" i="1" dirty="0" smtClean="0">
                <a:solidFill>
                  <a:srgbClr val="000000"/>
                </a:solidFill>
              </a:rPr>
              <a:t>x</a:t>
            </a:r>
            <a:r>
              <a:rPr lang="en-US" sz="1000" i="1" spc="-40" baseline="30000" dirty="0">
                <a:solidFill>
                  <a:prstClr val="black"/>
                </a:solidFill>
              </a:rPr>
              <a:t> </a:t>
            </a:r>
            <a:r>
              <a:rPr lang="en-US" baseline="30000" dirty="0" smtClean="0">
                <a:solidFill>
                  <a:srgbClr val="000000"/>
                </a:solidFill>
              </a:rPr>
              <a:t>3</a:t>
            </a:r>
            <a:r>
              <a:rPr lang="en-US" dirty="0" smtClean="0">
                <a:solidFill>
                  <a:srgbClr val="000000"/>
                </a:solidFill>
              </a:rPr>
              <a:t> </a:t>
            </a:r>
            <a:r>
              <a:rPr lang="en-US" dirty="0">
                <a:solidFill>
                  <a:srgbClr val="000000"/>
                </a:solidFill>
              </a:rPr>
              <a:t>+ 5</a:t>
            </a:r>
            <a:r>
              <a:rPr lang="en-US" baseline="30000" dirty="0">
                <a:solidFill>
                  <a:srgbClr val="000000"/>
                </a:solidFill>
              </a:rPr>
              <a:t>3</a:t>
            </a:r>
            <a:r>
              <a:rPr lang="en-US" dirty="0">
                <a:solidFill>
                  <a:srgbClr val="000000"/>
                </a:solidFill>
              </a:rPr>
              <a:t>. </a:t>
            </a:r>
            <a:r>
              <a:rPr lang="en-US" dirty="0"/>
              <a:t>	</a:t>
            </a:r>
          </a:p>
          <a:p>
            <a:pPr marL="512064" lvl="0"/>
            <a:endParaRPr lang="en-US" sz="2800" b="1" dirty="0">
              <a:solidFill>
                <a:srgbClr val="660066"/>
              </a:solidFill>
            </a:endParaRP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16</a:t>
            </a:fld>
            <a:endParaRPr lang="en-US" dirty="0"/>
          </a:p>
        </p:txBody>
      </p:sp>
      <p:sp>
        <p:nvSpPr>
          <p:cNvPr id="2" name="Footer Placeholder 1"/>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2005306205"/>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8116878" cy="4998233"/>
          </a:xfrm>
        </p:spPr>
        <p:txBody>
          <a:bodyPr>
            <a:normAutofit/>
          </a:bodyPr>
          <a:lstStyle/>
          <a:p>
            <a:pPr eaLnBrk="1" hangingPunct="1">
              <a:defRPr/>
            </a:pPr>
            <a:r>
              <a:rPr lang="en-US" sz="2800" b="1" dirty="0"/>
              <a:t>Guided </a:t>
            </a:r>
            <a:r>
              <a:rPr lang="en-US" sz="2800" b="1" dirty="0" smtClean="0"/>
              <a:t>Practice: </a:t>
            </a:r>
            <a:r>
              <a:rPr lang="en-US" sz="2800" b="1" dirty="0" smtClean="0">
                <a:solidFill>
                  <a:srgbClr val="000090"/>
                </a:solidFill>
              </a:rPr>
              <a:t>Example 2, </a:t>
            </a:r>
            <a:r>
              <a:rPr lang="en-US" sz="2800" b="1" i="1" dirty="0">
                <a:solidFill>
                  <a:srgbClr val="000090"/>
                </a:solidFill>
              </a:rPr>
              <a:t>continued</a:t>
            </a:r>
          </a:p>
          <a:p>
            <a:pPr lvl="1" algn="l">
              <a:spcAft>
                <a:spcPts val="1200"/>
              </a:spcAft>
            </a:pPr>
            <a:r>
              <a:rPr lang="en-US" dirty="0" smtClean="0">
                <a:solidFill>
                  <a:srgbClr val="000000"/>
                </a:solidFill>
              </a:rPr>
              <a:t>The </a:t>
            </a:r>
            <a:r>
              <a:rPr lang="en-US" dirty="0">
                <a:solidFill>
                  <a:srgbClr val="000000"/>
                </a:solidFill>
              </a:rPr>
              <a:t>identity </a:t>
            </a:r>
            <a:r>
              <a:rPr lang="en-US" i="1" dirty="0">
                <a:solidFill>
                  <a:srgbClr val="000000"/>
                </a:solidFill>
              </a:rPr>
              <a:t>a</a:t>
            </a:r>
            <a:r>
              <a:rPr lang="en-US" baseline="30000" dirty="0">
                <a:solidFill>
                  <a:srgbClr val="000000"/>
                </a:solidFill>
              </a:rPr>
              <a:t>3</a:t>
            </a:r>
            <a:r>
              <a:rPr lang="en-US" dirty="0">
                <a:solidFill>
                  <a:srgbClr val="000000"/>
                </a:solidFill>
              </a:rPr>
              <a:t> + </a:t>
            </a:r>
            <a:r>
              <a:rPr lang="en-US" i="1" dirty="0" smtClean="0">
                <a:solidFill>
                  <a:srgbClr val="000000"/>
                </a:solidFill>
              </a:rPr>
              <a:t>b</a:t>
            </a:r>
            <a:r>
              <a:rPr lang="en-US" baseline="30000" dirty="0">
                <a:solidFill>
                  <a:srgbClr val="000000"/>
                </a:solidFill>
              </a:rPr>
              <a:t>3</a:t>
            </a:r>
            <a:r>
              <a:rPr lang="en-US" dirty="0" smtClean="0">
                <a:solidFill>
                  <a:srgbClr val="000000"/>
                </a:solidFill>
              </a:rPr>
              <a:t> </a:t>
            </a:r>
            <a:r>
              <a:rPr lang="en-US" dirty="0">
                <a:solidFill>
                  <a:srgbClr val="000000"/>
                </a:solidFill>
              </a:rPr>
              <a:t>= (</a:t>
            </a:r>
            <a:r>
              <a:rPr lang="en-US" i="1" dirty="0">
                <a:solidFill>
                  <a:srgbClr val="000000"/>
                </a:solidFill>
              </a:rPr>
              <a:t>a </a:t>
            </a:r>
            <a:r>
              <a:rPr lang="en-US" dirty="0">
                <a:solidFill>
                  <a:srgbClr val="000000"/>
                </a:solidFill>
              </a:rPr>
              <a:t>+ </a:t>
            </a:r>
            <a:r>
              <a:rPr lang="en-US" i="1" dirty="0">
                <a:solidFill>
                  <a:srgbClr val="000000"/>
                </a:solidFill>
              </a:rPr>
              <a:t>b</a:t>
            </a:r>
            <a:r>
              <a:rPr lang="en-US" dirty="0">
                <a:solidFill>
                  <a:srgbClr val="000000"/>
                </a:solidFill>
              </a:rPr>
              <a:t>)(</a:t>
            </a:r>
            <a:r>
              <a:rPr lang="en-US" i="1" dirty="0" smtClean="0">
                <a:solidFill>
                  <a:srgbClr val="000000"/>
                </a:solidFill>
              </a:rPr>
              <a:t>a</a:t>
            </a:r>
            <a:r>
              <a:rPr lang="en-US" baseline="30000" dirty="0">
                <a:solidFill>
                  <a:srgbClr val="000000"/>
                </a:solidFill>
              </a:rPr>
              <a:t>2</a:t>
            </a:r>
            <a:r>
              <a:rPr lang="en-US" dirty="0" smtClean="0">
                <a:solidFill>
                  <a:srgbClr val="000000"/>
                </a:solidFill>
              </a:rPr>
              <a:t> </a:t>
            </a:r>
            <a:r>
              <a:rPr lang="en-US" dirty="0">
                <a:solidFill>
                  <a:srgbClr val="000000"/>
                </a:solidFill>
              </a:rPr>
              <a:t>– </a:t>
            </a:r>
            <a:r>
              <a:rPr lang="en-US" i="1" dirty="0">
                <a:solidFill>
                  <a:srgbClr val="000000"/>
                </a:solidFill>
              </a:rPr>
              <a:t>ab </a:t>
            </a:r>
            <a:r>
              <a:rPr lang="en-US" dirty="0">
                <a:solidFill>
                  <a:srgbClr val="000000"/>
                </a:solidFill>
              </a:rPr>
              <a:t>+ </a:t>
            </a:r>
            <a:r>
              <a:rPr lang="en-US" i="1" dirty="0" smtClean="0">
                <a:solidFill>
                  <a:srgbClr val="000000"/>
                </a:solidFill>
              </a:rPr>
              <a:t>b</a:t>
            </a:r>
            <a:r>
              <a:rPr lang="en-US" baseline="30000" dirty="0">
                <a:solidFill>
                  <a:srgbClr val="000000"/>
                </a:solidFill>
              </a:rPr>
              <a:t>2</a:t>
            </a:r>
            <a:r>
              <a:rPr lang="en-US" dirty="0" smtClean="0">
                <a:solidFill>
                  <a:srgbClr val="000000"/>
                </a:solidFill>
              </a:rPr>
              <a:t>) </a:t>
            </a:r>
            <a:r>
              <a:rPr lang="en-US" dirty="0">
                <a:solidFill>
                  <a:srgbClr val="000000"/>
                </a:solidFill>
              </a:rPr>
              <a:t>is in the same form as </a:t>
            </a:r>
            <a:r>
              <a:rPr lang="en-US" i="1" dirty="0" smtClean="0">
                <a:solidFill>
                  <a:srgbClr val="000000"/>
                </a:solidFill>
              </a:rPr>
              <a:t>x</a:t>
            </a:r>
            <a:r>
              <a:rPr lang="en-US" sz="1000" i="1" spc="-40" baseline="30000" dirty="0">
                <a:solidFill>
                  <a:prstClr val="black"/>
                </a:solidFill>
              </a:rPr>
              <a:t> </a:t>
            </a:r>
            <a:r>
              <a:rPr lang="en-US" baseline="30000" dirty="0" smtClean="0">
                <a:solidFill>
                  <a:srgbClr val="000000"/>
                </a:solidFill>
              </a:rPr>
              <a:t>3</a:t>
            </a:r>
            <a:r>
              <a:rPr lang="en-US" dirty="0" smtClean="0">
                <a:solidFill>
                  <a:srgbClr val="000000"/>
                </a:solidFill>
              </a:rPr>
              <a:t> </a:t>
            </a:r>
            <a:r>
              <a:rPr lang="en-US" dirty="0">
                <a:solidFill>
                  <a:srgbClr val="000000"/>
                </a:solidFill>
              </a:rPr>
              <a:t>+ </a:t>
            </a:r>
            <a:r>
              <a:rPr lang="en-US" dirty="0" smtClean="0">
                <a:solidFill>
                  <a:srgbClr val="000000"/>
                </a:solidFill>
              </a:rPr>
              <a:t>5</a:t>
            </a:r>
            <a:r>
              <a:rPr lang="en-US" baseline="30000" dirty="0">
                <a:solidFill>
                  <a:srgbClr val="000000"/>
                </a:solidFill>
              </a:rPr>
              <a:t>3</a:t>
            </a:r>
            <a:r>
              <a:rPr lang="en-US" dirty="0" smtClean="0">
                <a:solidFill>
                  <a:srgbClr val="000000"/>
                </a:solidFill>
              </a:rPr>
              <a:t>. </a:t>
            </a:r>
            <a:endParaRPr lang="en-US" dirty="0">
              <a:solidFill>
                <a:srgbClr val="000000"/>
              </a:solidFill>
            </a:endParaRPr>
          </a:p>
          <a:p>
            <a:pPr lvl="1" algn="l"/>
            <a:r>
              <a:rPr lang="en-US" dirty="0">
                <a:solidFill>
                  <a:srgbClr val="000000"/>
                </a:solidFill>
              </a:rPr>
              <a:t>Therefore, the expression </a:t>
            </a:r>
            <a:r>
              <a:rPr lang="en-US" i="1" dirty="0" smtClean="0">
                <a:solidFill>
                  <a:srgbClr val="000000"/>
                </a:solidFill>
              </a:rPr>
              <a:t>x</a:t>
            </a:r>
            <a:r>
              <a:rPr lang="en-US" baseline="30000" dirty="0">
                <a:solidFill>
                  <a:srgbClr val="000000"/>
                </a:solidFill>
              </a:rPr>
              <a:t>3</a:t>
            </a:r>
            <a:r>
              <a:rPr lang="en-US" dirty="0" smtClean="0">
                <a:solidFill>
                  <a:srgbClr val="000000"/>
                </a:solidFill>
              </a:rPr>
              <a:t> </a:t>
            </a:r>
            <a:r>
              <a:rPr lang="en-US" dirty="0">
                <a:solidFill>
                  <a:srgbClr val="000000"/>
                </a:solidFill>
              </a:rPr>
              <a:t>+ 125, rewritten as </a:t>
            </a:r>
            <a:endParaRPr lang="en-US" dirty="0" smtClean="0">
              <a:solidFill>
                <a:srgbClr val="000000"/>
              </a:solidFill>
            </a:endParaRPr>
          </a:p>
          <a:p>
            <a:pPr lvl="1" algn="l">
              <a:spcBef>
                <a:spcPts val="0"/>
              </a:spcBef>
            </a:pPr>
            <a:r>
              <a:rPr lang="en-US" i="1" dirty="0" smtClean="0">
                <a:solidFill>
                  <a:srgbClr val="000000"/>
                </a:solidFill>
              </a:rPr>
              <a:t>x</a:t>
            </a:r>
            <a:r>
              <a:rPr lang="en-US" sz="1000" i="1" spc="-40" baseline="30000" dirty="0" smtClean="0">
                <a:solidFill>
                  <a:prstClr val="black"/>
                </a:solidFill>
              </a:rPr>
              <a:t> </a:t>
            </a:r>
            <a:r>
              <a:rPr lang="en-US" baseline="30000" dirty="0">
                <a:solidFill>
                  <a:srgbClr val="000000"/>
                </a:solidFill>
              </a:rPr>
              <a:t>3</a:t>
            </a:r>
            <a:r>
              <a:rPr lang="en-US" dirty="0">
                <a:solidFill>
                  <a:srgbClr val="000000"/>
                </a:solidFill>
              </a:rPr>
              <a:t> + </a:t>
            </a:r>
            <a:r>
              <a:rPr lang="en-US" dirty="0" smtClean="0">
                <a:solidFill>
                  <a:srgbClr val="000000"/>
                </a:solidFill>
              </a:rPr>
              <a:t>5</a:t>
            </a:r>
            <a:r>
              <a:rPr lang="en-US" baseline="30000" dirty="0">
                <a:solidFill>
                  <a:srgbClr val="000000"/>
                </a:solidFill>
              </a:rPr>
              <a:t>3</a:t>
            </a:r>
            <a:r>
              <a:rPr lang="en-US" dirty="0" smtClean="0">
                <a:solidFill>
                  <a:srgbClr val="000000"/>
                </a:solidFill>
              </a:rPr>
              <a:t>, </a:t>
            </a:r>
            <a:r>
              <a:rPr lang="en-US" dirty="0">
                <a:solidFill>
                  <a:srgbClr val="000000"/>
                </a:solidFill>
              </a:rPr>
              <a:t>is in the same form as the left side of the Sum of Two Cubes Identity: </a:t>
            </a:r>
            <a:r>
              <a:rPr lang="en-US" i="1" dirty="0" smtClean="0">
                <a:solidFill>
                  <a:srgbClr val="000000"/>
                </a:solidFill>
              </a:rPr>
              <a:t>a</a:t>
            </a:r>
            <a:r>
              <a:rPr lang="en-US" baseline="30000" dirty="0">
                <a:solidFill>
                  <a:srgbClr val="000000"/>
                </a:solidFill>
              </a:rPr>
              <a:t>3</a:t>
            </a:r>
            <a:r>
              <a:rPr lang="en-US" dirty="0" smtClean="0">
                <a:solidFill>
                  <a:srgbClr val="000000"/>
                </a:solidFill>
              </a:rPr>
              <a:t> </a:t>
            </a:r>
            <a:r>
              <a:rPr lang="en-US" dirty="0">
                <a:solidFill>
                  <a:srgbClr val="000000"/>
                </a:solidFill>
              </a:rPr>
              <a:t>+ </a:t>
            </a:r>
            <a:r>
              <a:rPr lang="en-US" i="1" dirty="0" smtClean="0">
                <a:solidFill>
                  <a:srgbClr val="000000"/>
                </a:solidFill>
              </a:rPr>
              <a:t>b</a:t>
            </a:r>
            <a:r>
              <a:rPr lang="en-US" baseline="30000" dirty="0">
                <a:solidFill>
                  <a:srgbClr val="000000"/>
                </a:solidFill>
              </a:rPr>
              <a:t>3</a:t>
            </a:r>
            <a:r>
              <a:rPr lang="en-US" dirty="0" smtClean="0">
                <a:solidFill>
                  <a:srgbClr val="000000"/>
                </a:solidFill>
              </a:rPr>
              <a:t> </a:t>
            </a:r>
            <a:r>
              <a:rPr lang="en-US" dirty="0">
                <a:solidFill>
                  <a:srgbClr val="000000"/>
                </a:solidFill>
              </a:rPr>
              <a:t>= (</a:t>
            </a:r>
            <a:r>
              <a:rPr lang="en-US" i="1" dirty="0">
                <a:solidFill>
                  <a:srgbClr val="000000"/>
                </a:solidFill>
              </a:rPr>
              <a:t>a </a:t>
            </a:r>
            <a:r>
              <a:rPr lang="en-US" dirty="0">
                <a:solidFill>
                  <a:srgbClr val="000000"/>
                </a:solidFill>
              </a:rPr>
              <a:t>+ </a:t>
            </a:r>
            <a:r>
              <a:rPr lang="en-US" i="1" dirty="0">
                <a:solidFill>
                  <a:srgbClr val="000000"/>
                </a:solidFill>
              </a:rPr>
              <a:t>b</a:t>
            </a:r>
            <a:r>
              <a:rPr lang="en-US" dirty="0">
                <a:solidFill>
                  <a:srgbClr val="000000"/>
                </a:solidFill>
              </a:rPr>
              <a:t>)(</a:t>
            </a:r>
            <a:r>
              <a:rPr lang="en-US" i="1" dirty="0">
                <a:solidFill>
                  <a:srgbClr val="000000"/>
                </a:solidFill>
              </a:rPr>
              <a:t>a</a:t>
            </a:r>
            <a:r>
              <a:rPr lang="en-US" baseline="30000" dirty="0">
                <a:solidFill>
                  <a:srgbClr val="000000"/>
                </a:solidFill>
              </a:rPr>
              <a:t>2</a:t>
            </a:r>
            <a:r>
              <a:rPr lang="en-US" dirty="0">
                <a:solidFill>
                  <a:srgbClr val="000000"/>
                </a:solidFill>
              </a:rPr>
              <a:t> – </a:t>
            </a:r>
            <a:r>
              <a:rPr lang="en-US" i="1" dirty="0">
                <a:solidFill>
                  <a:srgbClr val="000000"/>
                </a:solidFill>
              </a:rPr>
              <a:t>ab </a:t>
            </a:r>
            <a:r>
              <a:rPr lang="en-US" dirty="0">
                <a:solidFill>
                  <a:srgbClr val="000000"/>
                </a:solidFill>
              </a:rPr>
              <a:t>+ </a:t>
            </a:r>
            <a:r>
              <a:rPr lang="en-US" i="1" dirty="0" smtClean="0">
                <a:solidFill>
                  <a:srgbClr val="000000"/>
                </a:solidFill>
              </a:rPr>
              <a:t>b</a:t>
            </a:r>
            <a:r>
              <a:rPr lang="en-US" baseline="30000" dirty="0">
                <a:solidFill>
                  <a:srgbClr val="000000"/>
                </a:solidFill>
              </a:rPr>
              <a:t>2</a:t>
            </a:r>
            <a:r>
              <a:rPr lang="en-US" dirty="0" smtClean="0">
                <a:solidFill>
                  <a:srgbClr val="000000"/>
                </a:solidFill>
              </a:rPr>
              <a:t>)</a:t>
            </a:r>
            <a:r>
              <a:rPr lang="en-US" dirty="0">
                <a:solidFill>
                  <a:srgbClr val="000000"/>
                </a:solidFill>
              </a:rPr>
              <a:t>.</a:t>
            </a:r>
            <a:r>
              <a:rPr lang="en-US" dirty="0"/>
              <a:t> 	</a:t>
            </a:r>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17</a:t>
            </a:fld>
            <a:endParaRPr lang="en-US" dirty="0"/>
          </a:p>
        </p:txBody>
      </p:sp>
      <p:sp>
        <p:nvSpPr>
          <p:cNvPr id="2" name="Footer Placeholder 1"/>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1184106341"/>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2"/>
            </a:pPr>
            <a:r>
              <a:rPr lang="en-US" sz="2800" b="1" dirty="0" smtClean="0">
                <a:solidFill>
                  <a:srgbClr val="660066"/>
                </a:solidFill>
              </a:rPr>
              <a:t>Replace </a:t>
            </a:r>
            <a:r>
              <a:rPr lang="en-US" sz="2800" b="1" i="1" dirty="0">
                <a:solidFill>
                  <a:srgbClr val="660066"/>
                </a:solidFill>
              </a:rPr>
              <a:t>a</a:t>
            </a:r>
            <a:r>
              <a:rPr lang="en-US" sz="2800" b="1" dirty="0">
                <a:solidFill>
                  <a:srgbClr val="660066"/>
                </a:solidFill>
              </a:rPr>
              <a:t> and </a:t>
            </a:r>
            <a:r>
              <a:rPr lang="en-US" sz="2800" b="1" i="1" dirty="0">
                <a:solidFill>
                  <a:srgbClr val="660066"/>
                </a:solidFill>
              </a:rPr>
              <a:t>b</a:t>
            </a:r>
            <a:r>
              <a:rPr lang="en-US" sz="2800" b="1" dirty="0">
                <a:solidFill>
                  <a:srgbClr val="660066"/>
                </a:solidFill>
              </a:rPr>
              <a:t> in the identity with the terms in the given expression</a:t>
            </a:r>
            <a:r>
              <a:rPr lang="en-US" sz="2800" b="1" dirty="0" smtClean="0">
                <a:solidFill>
                  <a:srgbClr val="660066"/>
                </a:solidFill>
              </a:rPr>
              <a:t>.</a:t>
            </a:r>
            <a:endParaRPr lang="en-US" sz="2800" b="1" dirty="0">
              <a:solidFill>
                <a:srgbClr val="660066"/>
              </a:solidFill>
            </a:endParaRPr>
          </a:p>
          <a:p>
            <a:pPr lvl="1" algn="l"/>
            <a:r>
              <a:rPr lang="en-US" dirty="0" smtClean="0">
                <a:solidFill>
                  <a:srgbClr val="000000"/>
                </a:solidFill>
              </a:rPr>
              <a:t>For </a:t>
            </a:r>
            <a:r>
              <a:rPr lang="en-US" dirty="0">
                <a:solidFill>
                  <a:srgbClr val="000000"/>
                </a:solidFill>
              </a:rPr>
              <a:t>the rewritten expression </a:t>
            </a:r>
            <a:r>
              <a:rPr lang="en-US" i="1" dirty="0">
                <a:solidFill>
                  <a:srgbClr val="000000"/>
                </a:solidFill>
              </a:rPr>
              <a:t>x</a:t>
            </a:r>
            <a:r>
              <a:rPr lang="en-US" sz="1000" i="1" spc="-40" baseline="30000" dirty="0">
                <a:solidFill>
                  <a:prstClr val="black"/>
                </a:solidFill>
              </a:rPr>
              <a:t> </a:t>
            </a:r>
            <a:r>
              <a:rPr lang="en-US" baseline="30000" dirty="0">
                <a:solidFill>
                  <a:srgbClr val="000000"/>
                </a:solidFill>
              </a:rPr>
              <a:t>3</a:t>
            </a:r>
            <a:r>
              <a:rPr lang="en-US" dirty="0">
                <a:solidFill>
                  <a:srgbClr val="000000"/>
                </a:solidFill>
              </a:rPr>
              <a:t> + </a:t>
            </a:r>
            <a:r>
              <a:rPr lang="en-US" dirty="0" smtClean="0">
                <a:solidFill>
                  <a:srgbClr val="000000"/>
                </a:solidFill>
              </a:rPr>
              <a:t>5</a:t>
            </a:r>
            <a:r>
              <a:rPr lang="en-US" baseline="30000" dirty="0">
                <a:solidFill>
                  <a:srgbClr val="000000"/>
                </a:solidFill>
              </a:rPr>
              <a:t>3</a:t>
            </a:r>
            <a:r>
              <a:rPr lang="en-US" dirty="0" smtClean="0">
                <a:solidFill>
                  <a:srgbClr val="000000"/>
                </a:solidFill>
              </a:rPr>
              <a:t>, </a:t>
            </a:r>
            <a:r>
              <a:rPr lang="en-US" dirty="0">
                <a:solidFill>
                  <a:srgbClr val="000000"/>
                </a:solidFill>
              </a:rPr>
              <a:t>let </a:t>
            </a:r>
            <a:r>
              <a:rPr lang="en-US" i="1" dirty="0">
                <a:solidFill>
                  <a:srgbClr val="000000"/>
                </a:solidFill>
              </a:rPr>
              <a:t>x </a:t>
            </a:r>
            <a:r>
              <a:rPr lang="en-US" dirty="0">
                <a:solidFill>
                  <a:srgbClr val="000000"/>
                </a:solidFill>
              </a:rPr>
              <a:t>= </a:t>
            </a:r>
            <a:r>
              <a:rPr lang="en-US" i="1" dirty="0">
                <a:solidFill>
                  <a:srgbClr val="000000"/>
                </a:solidFill>
              </a:rPr>
              <a:t>a </a:t>
            </a:r>
            <a:r>
              <a:rPr lang="en-US" dirty="0">
                <a:solidFill>
                  <a:srgbClr val="000000"/>
                </a:solidFill>
              </a:rPr>
              <a:t>and </a:t>
            </a:r>
            <a:r>
              <a:rPr lang="en-US" dirty="0" smtClean="0">
                <a:solidFill>
                  <a:srgbClr val="000000"/>
                </a:solidFill>
              </a:rPr>
              <a:t/>
            </a:r>
            <a:br>
              <a:rPr lang="en-US" dirty="0" smtClean="0">
                <a:solidFill>
                  <a:srgbClr val="000000"/>
                </a:solidFill>
              </a:rPr>
            </a:br>
            <a:r>
              <a:rPr lang="en-US" dirty="0" smtClean="0">
                <a:solidFill>
                  <a:srgbClr val="000000"/>
                </a:solidFill>
              </a:rPr>
              <a:t>5 </a:t>
            </a:r>
            <a:r>
              <a:rPr lang="en-US" dirty="0">
                <a:solidFill>
                  <a:srgbClr val="000000"/>
                </a:solidFill>
              </a:rPr>
              <a:t>= </a:t>
            </a:r>
            <a:r>
              <a:rPr lang="en-US" i="1" dirty="0">
                <a:solidFill>
                  <a:srgbClr val="000000"/>
                </a:solidFill>
              </a:rPr>
              <a:t>b </a:t>
            </a:r>
            <a:r>
              <a:rPr lang="en-US" dirty="0">
                <a:solidFill>
                  <a:srgbClr val="000000"/>
                </a:solidFill>
              </a:rPr>
              <a:t>in the Sum of Two Cubes Identity</a:t>
            </a:r>
            <a:r>
              <a:rPr lang="en-US" dirty="0" smtClean="0">
                <a:solidFill>
                  <a:srgbClr val="000000"/>
                </a:solidFill>
              </a:rPr>
              <a:t>.</a:t>
            </a:r>
            <a:endParaRPr lang="en-US"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18</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3412164921"/>
      </p:ext>
    </p:extLst>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49" y="641350"/>
            <a:ext cx="8385176"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lvl="1" algn="l"/>
            <a:endParaRPr lang="en-US" dirty="0" smtClean="0">
              <a:solidFill>
                <a:srgbClr val="000000"/>
              </a:solidFill>
            </a:endParaRPr>
          </a:p>
          <a:p>
            <a:pPr lvl="1" algn="l"/>
            <a:endParaRPr lang="en-US" dirty="0">
              <a:solidFill>
                <a:srgbClr val="000000"/>
              </a:solidFill>
            </a:endParaRPr>
          </a:p>
          <a:p>
            <a:pPr lvl="1" algn="l"/>
            <a:endParaRPr lang="en-US" dirty="0" smtClean="0">
              <a:solidFill>
                <a:srgbClr val="000000"/>
              </a:solidFill>
            </a:endParaRPr>
          </a:p>
          <a:p>
            <a:pPr lvl="1" algn="l"/>
            <a:endParaRPr lang="en-US" dirty="0">
              <a:solidFill>
                <a:srgbClr val="000000"/>
              </a:solidFill>
            </a:endParaRPr>
          </a:p>
          <a:p>
            <a:pPr lvl="1" algn="l"/>
            <a:endParaRPr lang="en-US" dirty="0" smtClean="0">
              <a:solidFill>
                <a:srgbClr val="000000"/>
              </a:solidFill>
            </a:endParaRPr>
          </a:p>
          <a:p>
            <a:pPr lvl="1" algn="l"/>
            <a:endParaRPr lang="en-US" dirty="0">
              <a:solidFill>
                <a:srgbClr val="000000"/>
              </a:solidFill>
            </a:endParaRPr>
          </a:p>
          <a:p>
            <a:pPr lvl="1" algn="l"/>
            <a:endParaRPr lang="en-US" dirty="0" smtClean="0">
              <a:solidFill>
                <a:srgbClr val="000000"/>
              </a:solidFill>
            </a:endParaRPr>
          </a:p>
          <a:p>
            <a:pPr lvl="1" algn="l"/>
            <a:endParaRPr lang="en-US" dirty="0">
              <a:solidFill>
                <a:srgbClr val="000000"/>
              </a:solidFill>
            </a:endParaRPr>
          </a:p>
          <a:p>
            <a:pPr lvl="1" algn="l"/>
            <a:r>
              <a:rPr lang="en-US" dirty="0" smtClean="0">
                <a:solidFill>
                  <a:srgbClr val="000000"/>
                </a:solidFill>
              </a:rPr>
              <a:t>The rewritten identity is </a:t>
            </a:r>
            <a:r>
              <a:rPr lang="fr-FR" i="1" dirty="0">
                <a:solidFill>
                  <a:schemeClr val="tx1"/>
                </a:solidFill>
              </a:rPr>
              <a:t>x</a:t>
            </a:r>
            <a:r>
              <a:rPr lang="fr-FR" baseline="30000" dirty="0">
                <a:solidFill>
                  <a:schemeClr val="tx1"/>
                </a:solidFill>
              </a:rPr>
              <a:t>3</a:t>
            </a:r>
            <a:r>
              <a:rPr lang="fr-FR" dirty="0">
                <a:solidFill>
                  <a:schemeClr val="tx1"/>
                </a:solidFill>
              </a:rPr>
              <a:t> + 5</a:t>
            </a:r>
            <a:r>
              <a:rPr lang="fr-FR" baseline="30000" dirty="0">
                <a:solidFill>
                  <a:schemeClr val="tx1"/>
                </a:solidFill>
              </a:rPr>
              <a:t>3</a:t>
            </a:r>
            <a:r>
              <a:rPr lang="fr-FR" dirty="0">
                <a:solidFill>
                  <a:schemeClr val="tx1"/>
                </a:solidFill>
              </a:rPr>
              <a:t> = (</a:t>
            </a:r>
            <a:r>
              <a:rPr lang="fr-FR" i="1" dirty="0">
                <a:solidFill>
                  <a:schemeClr val="tx1"/>
                </a:solidFill>
              </a:rPr>
              <a:t>x </a:t>
            </a:r>
            <a:r>
              <a:rPr lang="fr-FR" dirty="0">
                <a:solidFill>
                  <a:schemeClr val="tx1"/>
                </a:solidFill>
              </a:rPr>
              <a:t>+ 5)[</a:t>
            </a:r>
            <a:r>
              <a:rPr lang="fr-FR" i="1" dirty="0">
                <a:solidFill>
                  <a:schemeClr val="tx1"/>
                </a:solidFill>
              </a:rPr>
              <a:t>x</a:t>
            </a:r>
            <a:r>
              <a:rPr lang="fr-FR" baseline="30000" dirty="0">
                <a:solidFill>
                  <a:schemeClr val="tx1"/>
                </a:solidFill>
              </a:rPr>
              <a:t>2</a:t>
            </a:r>
            <a:r>
              <a:rPr lang="fr-FR" dirty="0">
                <a:solidFill>
                  <a:schemeClr val="tx1"/>
                </a:solidFill>
              </a:rPr>
              <a:t> – (</a:t>
            </a:r>
            <a:r>
              <a:rPr lang="fr-FR" i="1" dirty="0">
                <a:solidFill>
                  <a:schemeClr val="tx1"/>
                </a:solidFill>
              </a:rPr>
              <a:t>x</a:t>
            </a:r>
            <a:r>
              <a:rPr lang="fr-FR" dirty="0">
                <a:solidFill>
                  <a:schemeClr val="tx1"/>
                </a:solidFill>
              </a:rPr>
              <a:t>)(5) + 5</a:t>
            </a:r>
            <a:r>
              <a:rPr lang="fr-FR" baseline="30000" dirty="0">
                <a:solidFill>
                  <a:schemeClr val="tx1"/>
                </a:solidFill>
              </a:rPr>
              <a:t>2</a:t>
            </a:r>
            <a:r>
              <a:rPr lang="fr-FR" dirty="0" smtClean="0">
                <a:solidFill>
                  <a:schemeClr val="tx1"/>
                </a:solidFill>
              </a:rPr>
              <a:t>]</a:t>
            </a:r>
            <a:r>
              <a:rPr lang="en-US" dirty="0">
                <a:solidFill>
                  <a:srgbClr val="000000"/>
                </a:solidFill>
              </a:rPr>
              <a:t>.</a:t>
            </a:r>
            <a:endParaRPr lang="fr-FR" dirty="0">
              <a:solidFill>
                <a:schemeClr val="tx1"/>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19</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586479423"/>
              </p:ext>
            </p:extLst>
          </p:nvPr>
        </p:nvGraphicFramePr>
        <p:xfrm>
          <a:off x="1457691" y="1286726"/>
          <a:ext cx="7169895" cy="2834640"/>
        </p:xfrm>
        <a:graphic>
          <a:graphicData uri="http://schemas.openxmlformats.org/drawingml/2006/table">
            <a:tbl>
              <a:tblPr firstRow="1" bandRow="1">
                <a:tableStyleId>{2D5ABB26-0587-4C30-8999-92F81FD0307C}</a:tableStyleId>
              </a:tblPr>
              <a:tblGrid>
                <a:gridCol w="5067742"/>
                <a:gridCol w="2102153"/>
              </a:tblGrid>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100" b="0" i="1" u="none" strike="noStrike" kern="1200" baseline="0" dirty="0" smtClean="0">
                          <a:solidFill>
                            <a:schemeClr val="tx1"/>
                          </a:solidFill>
                          <a:latin typeface="Arial"/>
                          <a:ea typeface="+mn-ea"/>
                          <a:cs typeface="Arial"/>
                        </a:rPr>
                        <a:t>x</a:t>
                      </a:r>
                      <a:r>
                        <a:rPr lang="en-US" sz="2100" b="0" i="0" u="none" strike="noStrike" kern="1200" baseline="30000" dirty="0" smtClean="0">
                          <a:solidFill>
                            <a:schemeClr val="tx1"/>
                          </a:solidFill>
                          <a:latin typeface="Arial"/>
                          <a:ea typeface="+mn-ea"/>
                          <a:cs typeface="Arial"/>
                        </a:rPr>
                        <a:t>3</a:t>
                      </a:r>
                      <a:r>
                        <a:rPr lang="en-US" sz="2100" b="0" i="0" u="none" strike="noStrike" kern="1200" baseline="0" dirty="0" smtClean="0">
                          <a:solidFill>
                            <a:schemeClr val="tx1"/>
                          </a:solidFill>
                          <a:latin typeface="Arial"/>
                          <a:ea typeface="+mn-ea"/>
                          <a:cs typeface="Arial"/>
                        </a:rPr>
                        <a:t> + 5</a:t>
                      </a:r>
                      <a:r>
                        <a:rPr lang="en-US" sz="2100" b="0" i="0" u="none" strike="noStrike" kern="1200" baseline="30000" dirty="0" smtClean="0">
                          <a:solidFill>
                            <a:schemeClr val="tx1"/>
                          </a:solidFill>
                          <a:latin typeface="Arial"/>
                          <a:ea typeface="+mn-ea"/>
                          <a:cs typeface="Arial"/>
                        </a:rPr>
                        <a:t>3</a:t>
                      </a:r>
                      <a:endParaRPr lang="en-US" sz="2100" b="0" i="0" u="none" strike="noStrike" kern="1200" baseline="0" dirty="0" smtClean="0">
                        <a:solidFill>
                          <a:schemeClr val="tx1"/>
                        </a:solidFill>
                        <a:latin typeface="Arial"/>
                        <a:ea typeface="+mn-ea"/>
                        <a:cs typeface="Arial"/>
                      </a:endParaRPr>
                    </a:p>
                  </a:txBody>
                  <a:tcPr anchor="ctr"/>
                </a:tc>
                <a:tc>
                  <a:txBody>
                    <a:bodyPr/>
                    <a:lstStyle/>
                    <a:p>
                      <a:r>
                        <a:rPr lang="en-US" sz="2100" b="0" i="0" u="none" strike="noStrike" kern="1200" baseline="0" dirty="0" smtClean="0">
                          <a:solidFill>
                            <a:schemeClr val="tx1"/>
                          </a:solidFill>
                          <a:latin typeface="Arial"/>
                          <a:ea typeface="+mn-ea"/>
                          <a:cs typeface="Arial"/>
                        </a:rPr>
                        <a:t>Rewritten expression</a:t>
                      </a:r>
                    </a:p>
                  </a:txBody>
                  <a:tcPr anchor="ctr"/>
                </a:tc>
              </a:tr>
              <a:tr h="576730">
                <a:tc>
                  <a:txBody>
                    <a:bodyPr/>
                    <a:lstStyle/>
                    <a:p>
                      <a:r>
                        <a:rPr lang="de-DE" sz="2100" b="0" i="1" u="none" strike="noStrike" kern="1200" baseline="0" dirty="0" smtClean="0">
                          <a:solidFill>
                            <a:schemeClr val="tx1"/>
                          </a:solidFill>
                          <a:latin typeface="Arial"/>
                          <a:ea typeface="+mn-ea"/>
                          <a:cs typeface="Arial"/>
                        </a:rPr>
                        <a:t>a</a:t>
                      </a:r>
                      <a:r>
                        <a:rPr lang="en-US" sz="2100" b="0" i="0" u="none" strike="noStrike" kern="1200" baseline="30000" dirty="0" smtClean="0">
                          <a:solidFill>
                            <a:schemeClr val="tx1"/>
                          </a:solidFill>
                          <a:latin typeface="Arial"/>
                          <a:ea typeface="+mn-ea"/>
                          <a:cs typeface="Arial"/>
                        </a:rPr>
                        <a:t>3</a:t>
                      </a:r>
                      <a:r>
                        <a:rPr lang="de-DE" sz="2100" b="0" i="0" u="none" strike="noStrike" kern="1200" baseline="0" dirty="0" smtClean="0">
                          <a:solidFill>
                            <a:schemeClr val="tx1"/>
                          </a:solidFill>
                          <a:latin typeface="Arial"/>
                          <a:ea typeface="+mn-ea"/>
                          <a:cs typeface="Arial"/>
                        </a:rPr>
                        <a:t> + </a:t>
                      </a:r>
                      <a:r>
                        <a:rPr lang="de-DE" sz="2100" b="0" i="1" u="none" strike="noStrike" kern="1200" baseline="0" dirty="0" smtClean="0">
                          <a:solidFill>
                            <a:schemeClr val="tx1"/>
                          </a:solidFill>
                          <a:latin typeface="Arial"/>
                          <a:ea typeface="+mn-ea"/>
                          <a:cs typeface="Arial"/>
                        </a:rPr>
                        <a:t>b</a:t>
                      </a:r>
                      <a:r>
                        <a:rPr lang="en-US" sz="2100" b="0" i="0" u="none" strike="noStrike" kern="1200" baseline="30000" dirty="0" smtClean="0">
                          <a:solidFill>
                            <a:schemeClr val="tx1"/>
                          </a:solidFill>
                          <a:latin typeface="Arial"/>
                          <a:ea typeface="+mn-ea"/>
                          <a:cs typeface="Arial"/>
                        </a:rPr>
                        <a:t>3</a:t>
                      </a:r>
                      <a:r>
                        <a:rPr lang="de-DE" sz="2100" b="0" i="0" u="none" strike="noStrike" kern="1200" baseline="0" dirty="0" smtClean="0">
                          <a:solidFill>
                            <a:schemeClr val="tx1"/>
                          </a:solidFill>
                          <a:latin typeface="Arial"/>
                          <a:ea typeface="+mn-ea"/>
                          <a:cs typeface="Arial"/>
                        </a:rPr>
                        <a:t> = (</a:t>
                      </a:r>
                      <a:r>
                        <a:rPr lang="de-DE" sz="2100" b="0" i="1" u="none" strike="noStrike" kern="1200" baseline="0" dirty="0" smtClean="0">
                          <a:solidFill>
                            <a:schemeClr val="tx1"/>
                          </a:solidFill>
                          <a:latin typeface="Arial"/>
                          <a:ea typeface="+mn-ea"/>
                          <a:cs typeface="Arial"/>
                        </a:rPr>
                        <a:t>a </a:t>
                      </a:r>
                      <a:r>
                        <a:rPr lang="de-DE" sz="2100" b="0" i="0" u="none" strike="noStrike" kern="1200" baseline="0" dirty="0" smtClean="0">
                          <a:solidFill>
                            <a:schemeClr val="tx1"/>
                          </a:solidFill>
                          <a:latin typeface="Arial"/>
                          <a:ea typeface="+mn-ea"/>
                          <a:cs typeface="Arial"/>
                        </a:rPr>
                        <a:t>+ </a:t>
                      </a:r>
                      <a:r>
                        <a:rPr lang="de-DE" sz="2100" b="0" i="1" u="none" strike="noStrike" kern="1200" baseline="0" dirty="0" smtClean="0">
                          <a:solidFill>
                            <a:schemeClr val="tx1"/>
                          </a:solidFill>
                          <a:latin typeface="Arial"/>
                          <a:ea typeface="+mn-ea"/>
                          <a:cs typeface="Arial"/>
                        </a:rPr>
                        <a:t>b</a:t>
                      </a:r>
                      <a:r>
                        <a:rPr lang="de-DE" sz="2100" b="0" i="0" u="none" strike="noStrike" kern="1200" baseline="0" dirty="0" smtClean="0">
                          <a:solidFill>
                            <a:schemeClr val="tx1"/>
                          </a:solidFill>
                          <a:latin typeface="Arial"/>
                          <a:ea typeface="+mn-ea"/>
                          <a:cs typeface="Arial"/>
                        </a:rPr>
                        <a:t>)(</a:t>
                      </a:r>
                      <a:r>
                        <a:rPr lang="de-DE" sz="2100" b="0" i="1" u="none" strike="noStrike" kern="1200" baseline="0" dirty="0" smtClean="0">
                          <a:solidFill>
                            <a:schemeClr val="tx1"/>
                          </a:solidFill>
                          <a:latin typeface="Arial"/>
                          <a:ea typeface="+mn-ea"/>
                          <a:cs typeface="Arial"/>
                        </a:rPr>
                        <a:t>a</a:t>
                      </a:r>
                      <a:r>
                        <a:rPr lang="de-DE" sz="2100" b="0" i="0" u="none" strike="noStrike" kern="1200" baseline="30000" dirty="0" smtClean="0">
                          <a:solidFill>
                            <a:schemeClr val="tx1"/>
                          </a:solidFill>
                          <a:latin typeface="Arial"/>
                          <a:ea typeface="+mn-ea"/>
                          <a:cs typeface="Arial"/>
                        </a:rPr>
                        <a:t>2</a:t>
                      </a:r>
                      <a:r>
                        <a:rPr lang="de-DE" sz="2100" b="0" i="0" u="none" strike="noStrike" kern="1200" baseline="0" dirty="0" smtClean="0">
                          <a:solidFill>
                            <a:schemeClr val="tx1"/>
                          </a:solidFill>
                          <a:latin typeface="Arial"/>
                          <a:ea typeface="+mn-ea"/>
                          <a:cs typeface="Arial"/>
                        </a:rPr>
                        <a:t> – </a:t>
                      </a:r>
                      <a:r>
                        <a:rPr lang="de-DE" sz="2100" b="0" i="1" u="none" strike="noStrike" kern="1200" baseline="0" dirty="0" smtClean="0">
                          <a:solidFill>
                            <a:schemeClr val="tx1"/>
                          </a:solidFill>
                          <a:latin typeface="Arial"/>
                          <a:ea typeface="+mn-ea"/>
                          <a:cs typeface="Arial"/>
                        </a:rPr>
                        <a:t>ab </a:t>
                      </a:r>
                      <a:r>
                        <a:rPr lang="de-DE" sz="2100" b="0" i="0" u="none" strike="noStrike" kern="1200" baseline="0" dirty="0" smtClean="0">
                          <a:solidFill>
                            <a:schemeClr val="tx1"/>
                          </a:solidFill>
                          <a:latin typeface="Arial"/>
                          <a:ea typeface="+mn-ea"/>
                          <a:cs typeface="Arial"/>
                        </a:rPr>
                        <a:t>+ </a:t>
                      </a:r>
                      <a:r>
                        <a:rPr lang="de-DE" sz="2100" b="0" i="1" u="none" strike="noStrike" kern="1200" baseline="0" dirty="0" smtClean="0">
                          <a:solidFill>
                            <a:schemeClr val="tx1"/>
                          </a:solidFill>
                          <a:latin typeface="Arial"/>
                          <a:ea typeface="+mn-ea"/>
                          <a:cs typeface="Arial"/>
                        </a:rPr>
                        <a:t>b</a:t>
                      </a:r>
                      <a:r>
                        <a:rPr lang="de-DE" sz="2100" b="0" i="0" u="none" strike="noStrike" kern="1200" baseline="30000" dirty="0" smtClean="0">
                          <a:solidFill>
                            <a:schemeClr val="tx1"/>
                          </a:solidFill>
                          <a:latin typeface="Arial"/>
                          <a:ea typeface="+mn-ea"/>
                          <a:cs typeface="Arial"/>
                        </a:rPr>
                        <a:t>2</a:t>
                      </a:r>
                      <a:r>
                        <a:rPr lang="de-DE" sz="2100" b="0" i="0" u="none" strike="noStrike" kern="1200" baseline="0" dirty="0" smtClean="0">
                          <a:solidFill>
                            <a:schemeClr val="tx1"/>
                          </a:solidFill>
                          <a:latin typeface="Arial"/>
                          <a:ea typeface="+mn-ea"/>
                          <a:cs typeface="Arial"/>
                        </a:rPr>
                        <a:t>)</a:t>
                      </a:r>
                    </a:p>
                  </a:txBody>
                  <a:tcPr anchor="ctr"/>
                </a:tc>
                <a:tc>
                  <a:txBody>
                    <a:bodyPr/>
                    <a:lstStyle/>
                    <a:p>
                      <a:r>
                        <a:rPr lang="en-US" sz="2100" b="0" i="0" u="none" strike="noStrike" kern="1200" baseline="0" dirty="0" smtClean="0">
                          <a:solidFill>
                            <a:schemeClr val="tx1"/>
                          </a:solidFill>
                          <a:latin typeface="Arial"/>
                          <a:ea typeface="+mn-ea"/>
                          <a:cs typeface="Arial"/>
                        </a:rPr>
                        <a:t>Sum of Two Cubes Identity</a:t>
                      </a:r>
                    </a:p>
                  </a:txBody>
                  <a:tcPr anchor="ctr"/>
                </a:tc>
              </a:tr>
              <a:tr h="576730">
                <a:tc>
                  <a:txBody>
                    <a:bodyPr/>
                    <a:lstStyle/>
                    <a:p>
                      <a:r>
                        <a:rPr lang="fr-FR" sz="2100" b="0" i="0" u="none" strike="noStrike" kern="1200" baseline="0" dirty="0" smtClean="0">
                          <a:solidFill>
                            <a:schemeClr val="tx1"/>
                          </a:solidFill>
                          <a:latin typeface="Arial"/>
                          <a:ea typeface="+mn-ea"/>
                          <a:cs typeface="Arial"/>
                        </a:rPr>
                        <a:t>(</a:t>
                      </a:r>
                      <a:r>
                        <a:rPr lang="fr-FR" sz="2100" b="0" i="1" u="none" strike="noStrike" kern="1200" baseline="0" dirty="0" smtClean="0">
                          <a:solidFill>
                            <a:schemeClr val="tx1"/>
                          </a:solidFill>
                          <a:latin typeface="Arial"/>
                          <a:ea typeface="+mn-ea"/>
                          <a:cs typeface="Arial"/>
                        </a:rPr>
                        <a:t>x</a:t>
                      </a:r>
                      <a:r>
                        <a:rPr lang="fr-FR" sz="2100" b="0" i="0" u="none" strike="noStrike" kern="1200" baseline="0" dirty="0" smtClean="0">
                          <a:solidFill>
                            <a:schemeClr val="tx1"/>
                          </a:solidFill>
                          <a:latin typeface="Arial"/>
                          <a:ea typeface="+mn-ea"/>
                          <a:cs typeface="Arial"/>
                        </a:rPr>
                        <a:t>)</a:t>
                      </a:r>
                      <a:r>
                        <a:rPr lang="fr-FR" sz="2100" b="0" i="0" u="none" strike="noStrike" kern="1200" baseline="30000" dirty="0" smtClean="0">
                          <a:solidFill>
                            <a:schemeClr val="tx1"/>
                          </a:solidFill>
                          <a:latin typeface="Arial"/>
                          <a:ea typeface="+mn-ea"/>
                          <a:cs typeface="Arial"/>
                        </a:rPr>
                        <a:t>3</a:t>
                      </a:r>
                      <a:r>
                        <a:rPr lang="fr-FR" sz="2100" b="0" i="0" u="none" strike="noStrike" kern="1200" baseline="0" dirty="0" smtClean="0">
                          <a:solidFill>
                            <a:schemeClr val="tx1"/>
                          </a:solidFill>
                          <a:latin typeface="Arial"/>
                          <a:ea typeface="+mn-ea"/>
                          <a:cs typeface="Arial"/>
                        </a:rPr>
                        <a:t> + (5)</a:t>
                      </a:r>
                      <a:r>
                        <a:rPr lang="fr-FR" sz="2100" b="0" i="0" u="none" strike="noStrike" kern="1200" baseline="30000" dirty="0" smtClean="0">
                          <a:solidFill>
                            <a:schemeClr val="tx1"/>
                          </a:solidFill>
                          <a:latin typeface="Arial"/>
                          <a:ea typeface="+mn-ea"/>
                          <a:cs typeface="Arial"/>
                        </a:rPr>
                        <a:t>3</a:t>
                      </a:r>
                      <a:r>
                        <a:rPr lang="fr-FR" sz="2100" b="0" i="0" u="none" strike="noStrike" kern="1200" baseline="0" dirty="0" smtClean="0">
                          <a:solidFill>
                            <a:schemeClr val="tx1"/>
                          </a:solidFill>
                          <a:latin typeface="Arial"/>
                          <a:ea typeface="+mn-ea"/>
                          <a:cs typeface="Arial"/>
                        </a:rPr>
                        <a:t> = [(</a:t>
                      </a:r>
                      <a:r>
                        <a:rPr lang="fr-FR" sz="2100" b="0" i="1" u="none" strike="noStrike" kern="1200" baseline="0" dirty="0" smtClean="0">
                          <a:solidFill>
                            <a:schemeClr val="tx1"/>
                          </a:solidFill>
                          <a:latin typeface="Arial"/>
                          <a:ea typeface="+mn-ea"/>
                          <a:cs typeface="Arial"/>
                        </a:rPr>
                        <a:t>x</a:t>
                      </a:r>
                      <a:r>
                        <a:rPr lang="fr-FR" sz="2100" b="0" i="0" u="none" strike="noStrike" kern="1200" baseline="0" dirty="0" smtClean="0">
                          <a:solidFill>
                            <a:schemeClr val="tx1"/>
                          </a:solidFill>
                          <a:latin typeface="Arial"/>
                          <a:ea typeface="+mn-ea"/>
                          <a:cs typeface="Arial"/>
                        </a:rPr>
                        <a:t>)</a:t>
                      </a:r>
                      <a:r>
                        <a:rPr lang="fr-FR" sz="2100" b="0" i="1" u="none" strike="noStrike" kern="1200" baseline="0" dirty="0" smtClean="0">
                          <a:solidFill>
                            <a:schemeClr val="tx1"/>
                          </a:solidFill>
                          <a:latin typeface="Arial"/>
                          <a:ea typeface="+mn-ea"/>
                          <a:cs typeface="Arial"/>
                        </a:rPr>
                        <a:t> </a:t>
                      </a:r>
                      <a:r>
                        <a:rPr lang="fr-FR" sz="2100" b="0" i="0" u="none" strike="noStrike" kern="1200" baseline="0" dirty="0" smtClean="0">
                          <a:solidFill>
                            <a:schemeClr val="tx1"/>
                          </a:solidFill>
                          <a:latin typeface="Arial"/>
                          <a:ea typeface="+mn-ea"/>
                          <a:cs typeface="Arial"/>
                        </a:rPr>
                        <a:t>+ (5)][(</a:t>
                      </a:r>
                      <a:r>
                        <a:rPr lang="fr-FR" sz="2100" b="0" i="1" u="none" strike="noStrike" kern="1200" baseline="0" dirty="0" smtClean="0">
                          <a:solidFill>
                            <a:schemeClr val="tx1"/>
                          </a:solidFill>
                          <a:latin typeface="Arial"/>
                          <a:ea typeface="+mn-ea"/>
                          <a:cs typeface="Arial"/>
                        </a:rPr>
                        <a:t>x</a:t>
                      </a:r>
                      <a:r>
                        <a:rPr lang="fr-FR" sz="2100" b="0" i="0" u="none" strike="noStrike" kern="1200" baseline="0" dirty="0" smtClean="0">
                          <a:solidFill>
                            <a:schemeClr val="tx1"/>
                          </a:solidFill>
                          <a:latin typeface="Arial"/>
                          <a:ea typeface="+mn-ea"/>
                          <a:cs typeface="Arial"/>
                        </a:rPr>
                        <a:t>)</a:t>
                      </a:r>
                      <a:r>
                        <a:rPr lang="fr-FR" sz="2100" b="0" i="0" u="none" strike="noStrike" kern="1200" baseline="30000" dirty="0" smtClean="0">
                          <a:solidFill>
                            <a:schemeClr val="tx1"/>
                          </a:solidFill>
                          <a:latin typeface="Arial"/>
                          <a:ea typeface="+mn-ea"/>
                          <a:cs typeface="Arial"/>
                        </a:rPr>
                        <a:t>2</a:t>
                      </a:r>
                      <a:r>
                        <a:rPr lang="fr-FR" sz="2100" b="0" i="0" u="none" strike="noStrike" kern="1200" baseline="0" dirty="0" smtClean="0">
                          <a:solidFill>
                            <a:schemeClr val="tx1"/>
                          </a:solidFill>
                          <a:latin typeface="Arial"/>
                          <a:ea typeface="+mn-ea"/>
                          <a:cs typeface="Arial"/>
                        </a:rPr>
                        <a:t> – (</a:t>
                      </a:r>
                      <a:r>
                        <a:rPr lang="fr-FR" sz="2100" b="0" i="1" u="none" strike="noStrike" kern="1200" baseline="0" dirty="0" smtClean="0">
                          <a:solidFill>
                            <a:schemeClr val="tx1"/>
                          </a:solidFill>
                          <a:latin typeface="Arial"/>
                          <a:ea typeface="+mn-ea"/>
                          <a:cs typeface="Arial"/>
                        </a:rPr>
                        <a:t>x</a:t>
                      </a:r>
                      <a:r>
                        <a:rPr lang="fr-FR" sz="2100" b="0" i="0" u="none" strike="noStrike" kern="1200" baseline="0" dirty="0" smtClean="0">
                          <a:solidFill>
                            <a:schemeClr val="tx1"/>
                          </a:solidFill>
                          <a:latin typeface="Arial"/>
                          <a:ea typeface="+mn-ea"/>
                          <a:cs typeface="Arial"/>
                        </a:rPr>
                        <a:t>)(5) + (5)</a:t>
                      </a:r>
                      <a:r>
                        <a:rPr lang="fr-FR" sz="2100" b="0" i="0" u="none" strike="noStrike" kern="1200" baseline="30000" dirty="0" smtClean="0">
                          <a:solidFill>
                            <a:schemeClr val="tx1"/>
                          </a:solidFill>
                          <a:latin typeface="Arial"/>
                          <a:ea typeface="+mn-ea"/>
                          <a:cs typeface="Arial"/>
                        </a:rPr>
                        <a:t>2</a:t>
                      </a:r>
                      <a:r>
                        <a:rPr lang="fr-FR" sz="2100" b="0" i="0" u="none" strike="noStrike" kern="1200" baseline="0" dirty="0" smtClean="0">
                          <a:solidFill>
                            <a:schemeClr val="tx1"/>
                          </a:solidFill>
                          <a:latin typeface="Arial"/>
                          <a:ea typeface="+mn-ea"/>
                          <a:cs typeface="Arial"/>
                        </a:rPr>
                        <a:t>]</a:t>
                      </a:r>
                    </a:p>
                  </a:txBody>
                  <a:tcPr anchor="ctr"/>
                </a:tc>
                <a:tc>
                  <a:txBody>
                    <a:bodyPr/>
                    <a:lstStyle/>
                    <a:p>
                      <a:r>
                        <a:rPr lang="en-US" sz="2100" b="0" i="0" u="none" strike="noStrike" kern="1200" baseline="0" dirty="0" smtClean="0">
                          <a:solidFill>
                            <a:schemeClr val="tx1"/>
                          </a:solidFill>
                          <a:latin typeface="Arial"/>
                          <a:ea typeface="+mn-ea"/>
                          <a:cs typeface="Arial"/>
                        </a:rPr>
                        <a:t>Substitute </a:t>
                      </a:r>
                      <a:r>
                        <a:rPr lang="en-US" sz="2100" b="0" i="1" u="none" strike="noStrike" kern="1200" baseline="0" dirty="0" smtClean="0">
                          <a:solidFill>
                            <a:schemeClr val="tx1"/>
                          </a:solidFill>
                          <a:latin typeface="Arial"/>
                          <a:ea typeface="+mn-ea"/>
                          <a:cs typeface="Arial"/>
                        </a:rPr>
                        <a:t>x </a:t>
                      </a:r>
                      <a:r>
                        <a:rPr lang="en-US" sz="2100" b="0" i="0" u="none" strike="noStrike" kern="1200" baseline="0" dirty="0" smtClean="0">
                          <a:solidFill>
                            <a:schemeClr val="tx1"/>
                          </a:solidFill>
                          <a:latin typeface="Arial"/>
                          <a:ea typeface="+mn-ea"/>
                          <a:cs typeface="Arial"/>
                        </a:rPr>
                        <a:t>for </a:t>
                      </a:r>
                      <a:r>
                        <a:rPr lang="en-US" sz="2100" b="0" i="1" u="none" strike="noStrike" kern="1200" baseline="0" dirty="0" smtClean="0">
                          <a:solidFill>
                            <a:schemeClr val="tx1"/>
                          </a:solidFill>
                          <a:latin typeface="Arial"/>
                          <a:ea typeface="+mn-ea"/>
                          <a:cs typeface="Arial"/>
                        </a:rPr>
                        <a:t>a </a:t>
                      </a:r>
                      <a:r>
                        <a:rPr lang="en-US" sz="2100" b="0" i="0" u="none" strike="noStrike" kern="1200" baseline="0" dirty="0" smtClean="0">
                          <a:solidFill>
                            <a:schemeClr val="tx1"/>
                          </a:solidFill>
                          <a:latin typeface="Arial"/>
                          <a:ea typeface="+mn-ea"/>
                          <a:cs typeface="Arial"/>
                        </a:rPr>
                        <a:t>and 5 for </a:t>
                      </a:r>
                      <a:r>
                        <a:rPr lang="en-US" sz="2100" b="0" i="1" u="none" strike="noStrike" kern="1200" baseline="0" dirty="0" smtClean="0">
                          <a:solidFill>
                            <a:schemeClr val="tx1"/>
                          </a:solidFill>
                          <a:latin typeface="Arial"/>
                          <a:ea typeface="+mn-ea"/>
                          <a:cs typeface="Arial"/>
                        </a:rPr>
                        <a:t>b </a:t>
                      </a:r>
                      <a:r>
                        <a:rPr lang="en-US" sz="2100" b="0" i="0" u="none" strike="noStrike" kern="1200" baseline="0" dirty="0" smtClean="0">
                          <a:solidFill>
                            <a:schemeClr val="tx1"/>
                          </a:solidFill>
                          <a:latin typeface="Arial"/>
                          <a:ea typeface="+mn-ea"/>
                          <a:cs typeface="Arial"/>
                        </a:rPr>
                        <a:t>in the Sum of Two Cubes Identity.</a:t>
                      </a:r>
                    </a:p>
                  </a:txBody>
                  <a:tcPr anchor="ctr"/>
                </a:tc>
              </a:tr>
            </a:tbl>
          </a:graphicData>
        </a:graphic>
      </p:graphicFrame>
    </p:spTree>
    <p:extLst>
      <p:ext uri="{BB962C8B-B14F-4D97-AF65-F5344CB8AC3E}">
        <p14:creationId xmlns:p14="http://schemas.microsoft.com/office/powerpoint/2010/main" val="309326065"/>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Autofit/>
          </a:bodyPr>
          <a:lstStyle/>
          <a:p>
            <a:pPr eaLnBrk="1" fontAlgn="auto" hangingPunct="1">
              <a:spcAft>
                <a:spcPts val="0"/>
              </a:spcAft>
              <a:buFont typeface="Arial"/>
              <a:buNone/>
              <a:defRPr/>
            </a:pPr>
            <a:r>
              <a:rPr lang="en-US" sz="2800" b="1" dirty="0" smtClean="0">
                <a:ea typeface="+mn-ea"/>
              </a:rPr>
              <a:t>Key Concepts</a:t>
            </a:r>
            <a:endParaRPr lang="en-US" sz="2000" b="1" dirty="0" smtClean="0">
              <a:ea typeface="+mn-ea"/>
            </a:endParaRPr>
          </a:p>
          <a:p>
            <a:pPr marL="342900" indent="-342900">
              <a:lnSpc>
                <a:spcPct val="110000"/>
              </a:lnSpc>
              <a:buFont typeface="Arial"/>
              <a:buChar char="•"/>
            </a:pPr>
            <a:r>
              <a:rPr lang="en-US" dirty="0"/>
              <a:t>Identities can be used to expand or factor polynomial expressions. </a:t>
            </a:r>
            <a:r>
              <a:rPr lang="en-US" dirty="0" smtClean="0"/>
              <a:t> </a:t>
            </a:r>
          </a:p>
          <a:p>
            <a:pPr marL="342900" indent="-342900">
              <a:lnSpc>
                <a:spcPct val="110000"/>
              </a:lnSpc>
              <a:buFont typeface="Arial"/>
              <a:buChar char="•"/>
            </a:pPr>
            <a:r>
              <a:rPr lang="en-US" dirty="0"/>
              <a:t>A </a:t>
            </a:r>
            <a:r>
              <a:rPr lang="en-US" b="1" dirty="0"/>
              <a:t>polynomial identity </a:t>
            </a:r>
            <a:r>
              <a:rPr lang="en-US" dirty="0"/>
              <a:t>is a true equation that is often generalized so it can apply to more than one example. </a:t>
            </a:r>
            <a:r>
              <a:rPr lang="en-US" dirty="0" smtClean="0"/>
              <a:t> </a:t>
            </a:r>
          </a:p>
          <a:p>
            <a:pPr marL="342900" indent="-342900">
              <a:lnSpc>
                <a:spcPct val="110000"/>
              </a:lnSpc>
              <a:buFont typeface="Arial"/>
              <a:buChar char="•"/>
            </a:pPr>
            <a:r>
              <a:rPr lang="en-US" dirty="0"/>
              <a:t>The </a:t>
            </a:r>
            <a:r>
              <a:rPr lang="en-US" dirty="0" smtClean="0"/>
              <a:t>tables </a:t>
            </a:r>
            <a:r>
              <a:rPr lang="en-US" dirty="0"/>
              <a:t>that </a:t>
            </a:r>
            <a:r>
              <a:rPr lang="en-US" dirty="0" smtClean="0"/>
              <a:t>follow </a:t>
            </a:r>
            <a:r>
              <a:rPr lang="en-US" dirty="0"/>
              <a:t>shows the most common polynomial identities, including the steps of how to work them out. </a:t>
            </a:r>
            <a:r>
              <a:rPr lang="en-US" dirty="0" smtClean="0"/>
              <a:t> </a:t>
            </a:r>
          </a:p>
          <a:p>
            <a:pPr marL="342900" indent="-342900">
              <a:lnSpc>
                <a:spcPct val="110000"/>
              </a:lnSpc>
              <a:buFont typeface="Arial"/>
              <a:buChar char="•"/>
            </a:pPr>
            <a:endParaRPr lang="en-US" dirty="0"/>
          </a:p>
        </p:txBody>
      </p:sp>
      <p:sp>
        <p:nvSpPr>
          <p:cNvPr id="3" name="Slide Number Placeholder 2"/>
          <p:cNvSpPr>
            <a:spLocks noGrp="1"/>
          </p:cNvSpPr>
          <p:nvPr>
            <p:ph type="sldNum" sz="quarter" idx="11"/>
          </p:nvPr>
        </p:nvSpPr>
        <p:spPr/>
        <p:txBody>
          <a:bodyPr/>
          <a:lstStyle/>
          <a:p>
            <a:pPr>
              <a:defRPr/>
            </a:pPr>
            <a:fld id="{F6270E78-E23D-7748-ACDE-2A48DE59FD1C}" type="slidenum">
              <a:rPr lang="en-US" smtClean="0"/>
              <a:pPr>
                <a:defRPr/>
              </a:pPr>
              <a:t>2</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55523680"/>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37" name="Equation" r:id="rId3" imgW="190500" imgH="330200" progId="Equation.DSMT4">
                  <p:embed/>
                </p:oleObj>
              </mc:Choice>
              <mc:Fallback>
                <p:oleObj name="Equation" r:id="rId3"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11154718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38" name="Equation" r:id="rId5" imgW="190500" imgH="330200" progId="Equation.DSMT4">
                  <p:embed/>
                </p:oleObj>
              </mc:Choice>
              <mc:Fallback>
                <p:oleObj name="Equation" r:id="rId5"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6014995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39" name="Equation" r:id="rId6" imgW="190500" imgH="330200" progId="Equation.DSMT4">
                  <p:embed/>
                </p:oleObj>
              </mc:Choice>
              <mc:Fallback>
                <p:oleObj name="Equation" r:id="rId6"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20328643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40" name="Equation" r:id="rId7" imgW="190500" imgH="330200" progId="Equation.DSMT4">
                  <p:embed/>
                </p:oleObj>
              </mc:Choice>
              <mc:Fallback>
                <p:oleObj name="Equation" r:id="rId7"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693210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41" name="Equation" r:id="rId8" imgW="190500" imgH="330200" progId="Equation.DSMT4">
                  <p:embed/>
                </p:oleObj>
              </mc:Choice>
              <mc:Fallback>
                <p:oleObj name="Equation" r:id="rId8"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075729612"/>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42" name="Equation" r:id="rId9" imgW="190500" imgH="330200" progId="Equation.DSMT4">
                  <p:embed/>
                </p:oleObj>
              </mc:Choice>
              <mc:Fallback>
                <p:oleObj name="Equation" r:id="rId9"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286346817"/>
              </p:ext>
            </p:extLst>
          </p:nvPr>
        </p:nvGraphicFramePr>
        <p:xfrm>
          <a:off x="7391400" y="4178300"/>
          <a:ext cx="190500" cy="330200"/>
        </p:xfrm>
        <a:graphic>
          <a:graphicData uri="http://schemas.openxmlformats.org/presentationml/2006/ole">
            <mc:AlternateContent xmlns:mc="http://schemas.openxmlformats.org/markup-compatibility/2006">
              <mc:Choice xmlns:v="urn:schemas-microsoft-com:vml" Requires="v">
                <p:oleObj spid="_x0000_s87143" name="Equation" r:id="rId10" imgW="190500" imgH="330200" progId="Equation.DSMT4">
                  <p:embed/>
                </p:oleObj>
              </mc:Choice>
              <mc:Fallback>
                <p:oleObj name="Equation" r:id="rId10" imgW="190500" imgH="330200" progId="Equation.DSMT4">
                  <p:embed/>
                  <p:pic>
                    <p:nvPicPr>
                      <p:cNvPr id="0" name=""/>
                      <p:cNvPicPr/>
                      <p:nvPr/>
                    </p:nvPicPr>
                    <p:blipFill>
                      <a:blip r:embed="rId4"/>
                      <a:stretch>
                        <a:fillRect/>
                      </a:stretch>
                    </p:blipFill>
                    <p:spPr>
                      <a:xfrm>
                        <a:off x="7391400" y="4178300"/>
                        <a:ext cx="190500" cy="330200"/>
                      </a:xfrm>
                      <a:prstGeom prst="rect">
                        <a:avLst/>
                      </a:prstGeom>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marL="514350" indent="-557784">
              <a:buFont typeface="+mj-lt"/>
              <a:buAutoNum type="arabicPeriod" startAt="3"/>
            </a:pPr>
            <a:r>
              <a:rPr lang="en-US" sz="2800" b="1" dirty="0" smtClean="0">
                <a:solidFill>
                  <a:srgbClr val="660066"/>
                </a:solidFill>
              </a:rPr>
              <a:t>Simplify </a:t>
            </a:r>
            <a:r>
              <a:rPr lang="en-US" sz="2800" b="1" dirty="0">
                <a:solidFill>
                  <a:srgbClr val="660066"/>
                </a:solidFill>
              </a:rPr>
              <a:t>the expression by finding any products and evaluating any exponents.	</a:t>
            </a:r>
          </a:p>
          <a:p>
            <a:pPr lvl="1" algn="l"/>
            <a:r>
              <a:rPr lang="en-US" dirty="0" smtClean="0">
                <a:solidFill>
                  <a:srgbClr val="000000"/>
                </a:solidFill>
              </a:rPr>
              <a:t>The </a:t>
            </a:r>
            <a:r>
              <a:rPr lang="en-US" dirty="0">
                <a:solidFill>
                  <a:srgbClr val="000000"/>
                </a:solidFill>
              </a:rPr>
              <a:t>first factor, </a:t>
            </a:r>
            <a:r>
              <a:rPr lang="en-US" i="1" dirty="0">
                <a:solidFill>
                  <a:srgbClr val="000000"/>
                </a:solidFill>
              </a:rPr>
              <a:t>x </a:t>
            </a:r>
            <a:r>
              <a:rPr lang="en-US" dirty="0">
                <a:solidFill>
                  <a:srgbClr val="000000"/>
                </a:solidFill>
              </a:rPr>
              <a:t>+ 5, cannot be simplified further. </a:t>
            </a:r>
          </a:p>
          <a:p>
            <a:pPr lvl="1" algn="l"/>
            <a:r>
              <a:rPr lang="en-US" dirty="0">
                <a:solidFill>
                  <a:srgbClr val="000000"/>
                </a:solidFill>
              </a:rPr>
              <a:t>The second factor, </a:t>
            </a:r>
            <a:r>
              <a:rPr lang="en-US" i="1" dirty="0" smtClean="0">
                <a:solidFill>
                  <a:srgbClr val="000000"/>
                </a:solidFill>
              </a:rPr>
              <a:t>x</a:t>
            </a:r>
            <a:r>
              <a:rPr lang="en-US" baseline="30000" dirty="0" smtClean="0">
                <a:solidFill>
                  <a:srgbClr val="000000"/>
                </a:solidFill>
              </a:rPr>
              <a:t>2</a:t>
            </a:r>
            <a:r>
              <a:rPr lang="en-US" dirty="0" smtClean="0">
                <a:solidFill>
                  <a:srgbClr val="000000"/>
                </a:solidFill>
              </a:rPr>
              <a:t> </a:t>
            </a:r>
            <a:r>
              <a:rPr lang="en-US" dirty="0">
                <a:solidFill>
                  <a:srgbClr val="000000"/>
                </a:solidFill>
              </a:rPr>
              <a:t>– (</a:t>
            </a:r>
            <a:r>
              <a:rPr lang="en-US" i="1" dirty="0">
                <a:solidFill>
                  <a:srgbClr val="000000"/>
                </a:solidFill>
              </a:rPr>
              <a:t>x</a:t>
            </a:r>
            <a:r>
              <a:rPr lang="en-US" dirty="0">
                <a:solidFill>
                  <a:srgbClr val="000000"/>
                </a:solidFill>
              </a:rPr>
              <a:t>)(5) + 5</a:t>
            </a:r>
            <a:r>
              <a:rPr lang="en-US" baseline="30000" dirty="0">
                <a:solidFill>
                  <a:srgbClr val="000000"/>
                </a:solidFill>
              </a:rPr>
              <a:t>2</a:t>
            </a:r>
            <a:r>
              <a:rPr lang="en-US" dirty="0">
                <a:solidFill>
                  <a:srgbClr val="000000"/>
                </a:solidFill>
              </a:rPr>
              <a:t>, has three terms: the first term, </a:t>
            </a:r>
            <a:r>
              <a:rPr lang="en-US" i="1" dirty="0" smtClean="0">
                <a:solidFill>
                  <a:srgbClr val="000000"/>
                </a:solidFill>
              </a:rPr>
              <a:t>x</a:t>
            </a:r>
            <a:r>
              <a:rPr lang="en-US" baseline="30000" dirty="0">
                <a:solidFill>
                  <a:srgbClr val="000000"/>
                </a:solidFill>
              </a:rPr>
              <a:t>2</a:t>
            </a:r>
            <a:r>
              <a:rPr lang="en-US" dirty="0" smtClean="0">
                <a:solidFill>
                  <a:srgbClr val="000000"/>
                </a:solidFill>
              </a:rPr>
              <a:t>, </a:t>
            </a:r>
            <a:r>
              <a:rPr lang="en-US" dirty="0">
                <a:solidFill>
                  <a:srgbClr val="000000"/>
                </a:solidFill>
              </a:rPr>
              <a:t>cannot be simplified; the other terms, (</a:t>
            </a:r>
            <a:r>
              <a:rPr lang="en-US" i="1" dirty="0">
                <a:solidFill>
                  <a:srgbClr val="000000"/>
                </a:solidFill>
              </a:rPr>
              <a:t>x</a:t>
            </a:r>
            <a:r>
              <a:rPr lang="en-US" dirty="0">
                <a:solidFill>
                  <a:srgbClr val="000000"/>
                </a:solidFill>
              </a:rPr>
              <a:t>)(5) and </a:t>
            </a:r>
            <a:r>
              <a:rPr lang="en-US" dirty="0" smtClean="0">
                <a:solidFill>
                  <a:srgbClr val="000000"/>
                </a:solidFill>
              </a:rPr>
              <a:t>5</a:t>
            </a:r>
            <a:r>
              <a:rPr lang="en-US" baseline="30000" dirty="0">
                <a:solidFill>
                  <a:srgbClr val="000000"/>
                </a:solidFill>
              </a:rPr>
              <a:t>2</a:t>
            </a:r>
            <a:r>
              <a:rPr lang="en-US" dirty="0" smtClean="0">
                <a:solidFill>
                  <a:srgbClr val="000000"/>
                </a:solidFill>
              </a:rPr>
              <a:t>, </a:t>
            </a:r>
            <a:r>
              <a:rPr lang="en-US" dirty="0">
                <a:solidFill>
                  <a:srgbClr val="000000"/>
                </a:solidFill>
              </a:rPr>
              <a:t>can be simplified</a:t>
            </a:r>
            <a:r>
              <a:rPr lang="en-US" dirty="0" smtClean="0">
                <a:solidFill>
                  <a:srgbClr val="000000"/>
                </a:solidFill>
              </a:rPr>
              <a:t>.</a:t>
            </a:r>
            <a:endParaRPr lang="en-US" dirty="0"/>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20</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1981980221"/>
      </p:ext>
    </p:extLst>
  </p:cSld>
  <p:clrMapOvr>
    <a:masterClrMapping/>
  </p:clrMapOvr>
  <p:transition spd="slow"/>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ubtitle 1"/>
          <p:cNvSpPr>
            <a:spLocks noGrp="1"/>
          </p:cNvSpPr>
          <p:nvPr>
            <p:ph type="subTitle" idx="1"/>
          </p:nvPr>
        </p:nvSpPr>
        <p:spPr>
          <a:xfrm>
            <a:off x="641350" y="641350"/>
            <a:ext cx="7977220" cy="4997450"/>
          </a:xfrm>
        </p:spPr>
        <p:txBody>
          <a:bodyPr/>
          <a:lstStyle/>
          <a:p>
            <a:pPr eaLnBrk="1" hangingPunct="1">
              <a:defRPr/>
            </a:pPr>
            <a:r>
              <a:rPr lang="en-US" sz="2800" b="1" dirty="0" smtClean="0"/>
              <a:t>Guided Practice: </a:t>
            </a:r>
            <a:r>
              <a:rPr lang="en-US" sz="2800" b="1" dirty="0" smtClean="0">
                <a:solidFill>
                  <a:srgbClr val="000090"/>
                </a:solidFill>
              </a:rPr>
              <a:t>Example 2, </a:t>
            </a:r>
            <a:r>
              <a:rPr lang="en-US" sz="2800" b="1" i="1" dirty="0">
                <a:solidFill>
                  <a:srgbClr val="000090"/>
                </a:solidFill>
              </a:rPr>
              <a:t>continued</a:t>
            </a:r>
          </a:p>
          <a:p>
            <a:pPr lvl="1" algn="l"/>
            <a:endParaRPr lang="en-US" dirty="0" smtClean="0">
              <a:solidFill>
                <a:srgbClr val="000000"/>
              </a:solidFill>
            </a:endParaRPr>
          </a:p>
          <a:p>
            <a:pPr lvl="1" algn="l"/>
            <a:endParaRPr lang="en-US" dirty="0">
              <a:solidFill>
                <a:srgbClr val="000000"/>
              </a:solidFill>
            </a:endParaRPr>
          </a:p>
          <a:p>
            <a:pPr lvl="1" algn="l"/>
            <a:endParaRPr lang="en-US" dirty="0" smtClean="0">
              <a:solidFill>
                <a:srgbClr val="000000"/>
              </a:solidFill>
            </a:endParaRPr>
          </a:p>
          <a:p>
            <a:pPr lvl="1" algn="l"/>
            <a:endParaRPr lang="en-US" dirty="0">
              <a:solidFill>
                <a:srgbClr val="000000"/>
              </a:solidFill>
            </a:endParaRPr>
          </a:p>
          <a:p>
            <a:pPr lvl="1" algn="l"/>
            <a:endParaRPr lang="en-US" dirty="0" smtClean="0">
              <a:solidFill>
                <a:srgbClr val="000000"/>
              </a:solidFill>
            </a:endParaRPr>
          </a:p>
          <a:p>
            <a:pPr lvl="1" algn="l"/>
            <a:r>
              <a:rPr lang="en-US" dirty="0">
                <a:solidFill>
                  <a:srgbClr val="000000"/>
                </a:solidFill>
              </a:rPr>
              <a:t>When factored, the expression </a:t>
            </a:r>
            <a:r>
              <a:rPr lang="en-US" i="1" dirty="0" smtClean="0">
                <a:solidFill>
                  <a:srgbClr val="000000"/>
                </a:solidFill>
              </a:rPr>
              <a:t>x</a:t>
            </a:r>
            <a:r>
              <a:rPr lang="en-US" baseline="30000" dirty="0">
                <a:solidFill>
                  <a:srgbClr val="000000"/>
                </a:solidFill>
              </a:rPr>
              <a:t>3</a:t>
            </a:r>
            <a:r>
              <a:rPr lang="en-US" dirty="0" smtClean="0">
                <a:solidFill>
                  <a:srgbClr val="000000"/>
                </a:solidFill>
              </a:rPr>
              <a:t> </a:t>
            </a:r>
            <a:r>
              <a:rPr lang="en-US" dirty="0">
                <a:solidFill>
                  <a:srgbClr val="000000"/>
                </a:solidFill>
              </a:rPr>
              <a:t>+ 125, which is equivalent to </a:t>
            </a:r>
            <a:r>
              <a:rPr lang="en-US" i="1" dirty="0">
                <a:solidFill>
                  <a:srgbClr val="000000"/>
                </a:solidFill>
              </a:rPr>
              <a:t>x</a:t>
            </a:r>
            <a:r>
              <a:rPr lang="en-US" baseline="30000" dirty="0">
                <a:solidFill>
                  <a:srgbClr val="000000"/>
                </a:solidFill>
              </a:rPr>
              <a:t>3</a:t>
            </a:r>
            <a:r>
              <a:rPr lang="en-US" dirty="0">
                <a:solidFill>
                  <a:srgbClr val="000000"/>
                </a:solidFill>
              </a:rPr>
              <a:t> + </a:t>
            </a:r>
            <a:r>
              <a:rPr lang="en-US" dirty="0" smtClean="0">
                <a:solidFill>
                  <a:srgbClr val="000000"/>
                </a:solidFill>
              </a:rPr>
              <a:t>5</a:t>
            </a:r>
            <a:r>
              <a:rPr lang="en-US" baseline="30000" dirty="0">
                <a:solidFill>
                  <a:srgbClr val="000000"/>
                </a:solidFill>
              </a:rPr>
              <a:t>3</a:t>
            </a:r>
            <a:r>
              <a:rPr lang="en-US" dirty="0" smtClean="0">
                <a:solidFill>
                  <a:srgbClr val="000000"/>
                </a:solidFill>
              </a:rPr>
              <a:t>, </a:t>
            </a:r>
            <a:r>
              <a:rPr lang="en-US" dirty="0">
                <a:solidFill>
                  <a:srgbClr val="000000"/>
                </a:solidFill>
              </a:rPr>
              <a:t>can be </a:t>
            </a:r>
            <a:r>
              <a:rPr lang="en-US" dirty="0" smtClean="0">
                <a:solidFill>
                  <a:srgbClr val="000000"/>
                </a:solidFill>
              </a:rPr>
              <a:t>rewritten </a:t>
            </a:r>
            <a:r>
              <a:rPr lang="en-US">
                <a:solidFill>
                  <a:srgbClr val="000000"/>
                </a:solidFill>
              </a:rPr>
              <a:t>as </a:t>
            </a:r>
            <a:endParaRPr lang="en-US" smtClean="0">
              <a:solidFill>
                <a:srgbClr val="000000"/>
              </a:solidFill>
            </a:endParaRPr>
          </a:p>
          <a:p>
            <a:pPr lvl="1" algn="l">
              <a:spcBef>
                <a:spcPts val="0"/>
              </a:spcBef>
            </a:pPr>
            <a:r>
              <a:rPr lang="fr-FR" smtClean="0">
                <a:solidFill>
                  <a:srgbClr val="000000"/>
                </a:solidFill>
              </a:rPr>
              <a:t>(</a:t>
            </a:r>
            <a:r>
              <a:rPr lang="fr-FR" i="1" dirty="0">
                <a:solidFill>
                  <a:srgbClr val="000000"/>
                </a:solidFill>
              </a:rPr>
              <a:t>x </a:t>
            </a:r>
            <a:r>
              <a:rPr lang="fr-FR" dirty="0">
                <a:solidFill>
                  <a:srgbClr val="000000"/>
                </a:solidFill>
              </a:rPr>
              <a:t>+ 5)(</a:t>
            </a:r>
            <a:r>
              <a:rPr lang="fr-FR" i="1" dirty="0">
                <a:solidFill>
                  <a:srgbClr val="000000"/>
                </a:solidFill>
              </a:rPr>
              <a:t>x</a:t>
            </a:r>
            <a:r>
              <a:rPr lang="fr-FR" baseline="30000" dirty="0">
                <a:solidFill>
                  <a:srgbClr val="000000"/>
                </a:solidFill>
              </a:rPr>
              <a:t>2</a:t>
            </a:r>
            <a:r>
              <a:rPr lang="fr-FR" dirty="0">
                <a:solidFill>
                  <a:srgbClr val="000000"/>
                </a:solidFill>
              </a:rPr>
              <a:t> + 5</a:t>
            </a:r>
            <a:r>
              <a:rPr lang="fr-FR" i="1" dirty="0">
                <a:solidFill>
                  <a:srgbClr val="000000"/>
                </a:solidFill>
              </a:rPr>
              <a:t>x </a:t>
            </a:r>
            <a:r>
              <a:rPr lang="fr-FR" dirty="0">
                <a:solidFill>
                  <a:srgbClr val="000000"/>
                </a:solidFill>
              </a:rPr>
              <a:t>+ 25)</a:t>
            </a:r>
            <a:r>
              <a:rPr lang="fr-FR" dirty="0" smtClean="0">
                <a:solidFill>
                  <a:srgbClr val="000000"/>
                </a:solidFill>
              </a:rPr>
              <a:t>.</a:t>
            </a:r>
            <a:endParaRPr lang="fr-FR" dirty="0">
              <a:solidFill>
                <a:srgbClr val="000000"/>
              </a:solidFill>
            </a:endParaRPr>
          </a:p>
        </p:txBody>
      </p:sp>
      <p:sp>
        <p:nvSpPr>
          <p:cNvPr id="2" name="Slide Number Placeholder 1"/>
          <p:cNvSpPr>
            <a:spLocks noGrp="1"/>
          </p:cNvSpPr>
          <p:nvPr>
            <p:ph type="sldNum" sz="quarter" idx="11"/>
          </p:nvPr>
        </p:nvSpPr>
        <p:spPr/>
        <p:txBody>
          <a:bodyPr/>
          <a:lstStyle/>
          <a:p>
            <a:pPr>
              <a:defRPr/>
            </a:pPr>
            <a:fld id="{2836CCA9-1D01-9245-AFDA-6E49C04915D4}" type="slidenum">
              <a:rPr lang="en-US" smtClean="0"/>
              <a:pPr>
                <a:defRPr/>
              </a:pPr>
              <a:t>21</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7563446"/>
              </p:ext>
            </p:extLst>
          </p:nvPr>
        </p:nvGraphicFramePr>
        <p:xfrm>
          <a:off x="1533237" y="1245803"/>
          <a:ext cx="6858923" cy="1945940"/>
        </p:xfrm>
        <a:graphic>
          <a:graphicData uri="http://schemas.openxmlformats.org/drawingml/2006/table">
            <a:tbl>
              <a:tblPr firstRow="1" bandRow="1">
                <a:tableStyleId>{2D5ABB26-0587-4C30-8999-92F81FD0307C}</a:tableStyleId>
              </a:tblPr>
              <a:tblGrid>
                <a:gridCol w="4379319"/>
                <a:gridCol w="2479604"/>
              </a:tblGrid>
              <a:tr h="576730">
                <a:tc>
                  <a:txBody>
                    <a:bodyPr/>
                    <a:lstStyle/>
                    <a:p>
                      <a:r>
                        <a:rPr lang="fr-FR" sz="2300" b="0" i="1" u="none" strike="noStrike" kern="1200" baseline="0" dirty="0" smtClean="0">
                          <a:solidFill>
                            <a:schemeClr val="tx1"/>
                          </a:solidFill>
                          <a:latin typeface="+mn-lt"/>
                          <a:ea typeface="+mn-ea"/>
                          <a:cs typeface="+mn-cs"/>
                        </a:rPr>
                        <a:t>x</a:t>
                      </a:r>
                      <a:r>
                        <a:rPr lang="fr-FR" sz="2300" b="0" i="0" u="none" strike="noStrike" kern="1200" baseline="30000" dirty="0" smtClean="0">
                          <a:solidFill>
                            <a:schemeClr val="tx1"/>
                          </a:solidFill>
                          <a:latin typeface="+mn-lt"/>
                          <a:ea typeface="+mn-ea"/>
                          <a:cs typeface="+mn-cs"/>
                        </a:rPr>
                        <a:t>3</a:t>
                      </a:r>
                      <a:r>
                        <a:rPr lang="fr-FR" sz="2300" b="0" i="0" u="none" strike="noStrike" kern="1200" baseline="0" dirty="0" smtClean="0">
                          <a:solidFill>
                            <a:schemeClr val="tx1"/>
                          </a:solidFill>
                          <a:latin typeface="+mn-lt"/>
                          <a:ea typeface="+mn-ea"/>
                          <a:cs typeface="+mn-cs"/>
                        </a:rPr>
                        <a:t> + 5</a:t>
                      </a:r>
                      <a:r>
                        <a:rPr lang="fr-FR" sz="2300" b="0" i="0" u="none" strike="noStrike" kern="1200" baseline="30000" dirty="0" smtClean="0">
                          <a:solidFill>
                            <a:schemeClr val="tx1"/>
                          </a:solidFill>
                          <a:latin typeface="+mn-lt"/>
                          <a:ea typeface="+mn-ea"/>
                          <a:cs typeface="+mn-cs"/>
                        </a:rPr>
                        <a:t>3</a:t>
                      </a:r>
                      <a:r>
                        <a:rPr lang="fr-FR" sz="2300" b="0" i="0" u="none" strike="noStrike" kern="1200" baseline="0" dirty="0" smtClean="0">
                          <a:solidFill>
                            <a:schemeClr val="tx1"/>
                          </a:solidFill>
                          <a:latin typeface="+mn-lt"/>
                          <a:ea typeface="+mn-ea"/>
                          <a:cs typeface="+mn-cs"/>
                        </a:rPr>
                        <a:t> = (</a:t>
                      </a:r>
                      <a:r>
                        <a:rPr lang="fr-FR" sz="2300" b="0" i="1" u="none" strike="noStrike" kern="1200" baseline="0" dirty="0" smtClean="0">
                          <a:solidFill>
                            <a:schemeClr val="tx1"/>
                          </a:solidFill>
                          <a:latin typeface="+mn-lt"/>
                          <a:ea typeface="+mn-ea"/>
                          <a:cs typeface="+mn-cs"/>
                        </a:rPr>
                        <a:t>x </a:t>
                      </a:r>
                      <a:r>
                        <a:rPr lang="fr-FR" sz="2300" b="0" i="0" u="none" strike="noStrike" kern="1200" baseline="0" dirty="0" smtClean="0">
                          <a:solidFill>
                            <a:schemeClr val="tx1"/>
                          </a:solidFill>
                          <a:latin typeface="+mn-lt"/>
                          <a:ea typeface="+mn-ea"/>
                          <a:cs typeface="+mn-cs"/>
                        </a:rPr>
                        <a:t>+ 5)[</a:t>
                      </a:r>
                      <a:r>
                        <a:rPr lang="fr-FR" sz="2300" b="0" i="1" u="none" strike="noStrike" kern="1200" baseline="0" dirty="0" smtClean="0">
                          <a:solidFill>
                            <a:schemeClr val="tx1"/>
                          </a:solidFill>
                          <a:latin typeface="+mn-lt"/>
                          <a:ea typeface="+mn-ea"/>
                          <a:cs typeface="+mn-cs"/>
                        </a:rPr>
                        <a:t>x</a:t>
                      </a:r>
                      <a:r>
                        <a:rPr lang="fr-FR" sz="2300" b="0" i="0" u="none" strike="noStrike" kern="1200" baseline="30000" dirty="0" smtClean="0">
                          <a:solidFill>
                            <a:schemeClr val="tx1"/>
                          </a:solidFill>
                          <a:latin typeface="+mn-lt"/>
                          <a:ea typeface="+mn-ea"/>
                          <a:cs typeface="+mn-cs"/>
                        </a:rPr>
                        <a:t>2</a:t>
                      </a:r>
                      <a:r>
                        <a:rPr lang="fr-FR" sz="2300" b="0" i="0" u="none" strike="noStrike" kern="1200" baseline="0" dirty="0" smtClean="0">
                          <a:solidFill>
                            <a:schemeClr val="tx1"/>
                          </a:solidFill>
                          <a:latin typeface="+mn-lt"/>
                          <a:ea typeface="+mn-ea"/>
                          <a:cs typeface="+mn-cs"/>
                        </a:rPr>
                        <a:t> – (</a:t>
                      </a:r>
                      <a:r>
                        <a:rPr lang="fr-FR" sz="2300" b="0" i="1" u="none" strike="noStrike" kern="1200" baseline="0" dirty="0" smtClean="0">
                          <a:solidFill>
                            <a:schemeClr val="tx1"/>
                          </a:solidFill>
                          <a:latin typeface="+mn-lt"/>
                          <a:ea typeface="+mn-ea"/>
                          <a:cs typeface="+mn-cs"/>
                        </a:rPr>
                        <a:t>x</a:t>
                      </a:r>
                      <a:r>
                        <a:rPr lang="fr-FR" sz="2300" b="0" i="0" u="none" strike="noStrike" kern="1200" baseline="0" dirty="0" smtClean="0">
                          <a:solidFill>
                            <a:schemeClr val="tx1"/>
                          </a:solidFill>
                          <a:latin typeface="+mn-lt"/>
                          <a:ea typeface="+mn-ea"/>
                          <a:cs typeface="+mn-cs"/>
                        </a:rPr>
                        <a:t>)(5) + 5</a:t>
                      </a:r>
                      <a:r>
                        <a:rPr lang="fr-FR" sz="2300" b="0" i="0" u="none" strike="noStrike" kern="1200" baseline="30000" dirty="0" smtClean="0">
                          <a:solidFill>
                            <a:schemeClr val="tx1"/>
                          </a:solidFill>
                          <a:latin typeface="+mn-lt"/>
                          <a:ea typeface="+mn-ea"/>
                          <a:cs typeface="+mn-cs"/>
                        </a:rPr>
                        <a:t>2</a:t>
                      </a:r>
                      <a:r>
                        <a:rPr lang="fr-FR" sz="2300" b="0" i="0" u="none" strike="noStrike" kern="1200" baseline="0" dirty="0" smtClean="0">
                          <a:solidFill>
                            <a:schemeClr val="tx1"/>
                          </a:solidFill>
                          <a:latin typeface="+mn-lt"/>
                          <a:ea typeface="+mn-ea"/>
                          <a:cs typeface="+mn-cs"/>
                        </a:rPr>
                        <a:t>]</a:t>
                      </a:r>
                    </a:p>
                  </a:txBody>
                  <a:tcPr anchor="ctr"/>
                </a:tc>
                <a:tc>
                  <a:txBody>
                    <a:bodyPr/>
                    <a:lstStyle/>
                    <a:p>
                      <a:r>
                        <a:rPr lang="en-US" sz="2300" b="0" i="0" u="none" strike="noStrike" kern="1200" baseline="0" dirty="0" smtClean="0">
                          <a:solidFill>
                            <a:schemeClr val="tx1"/>
                          </a:solidFill>
                          <a:latin typeface="+mn-lt"/>
                          <a:ea typeface="+mn-ea"/>
                          <a:cs typeface="+mn-cs"/>
                        </a:rPr>
                        <a:t>Equation from the previous step</a:t>
                      </a:r>
                    </a:p>
                  </a:txBody>
                  <a:tcPr anchor="ctr"/>
                </a:tc>
              </a:tr>
              <a:tr h="576730">
                <a:tc>
                  <a:txBody>
                    <a:bodyPr/>
                    <a:lstStyle/>
                    <a:p>
                      <a:r>
                        <a:rPr lang="fr-FR" sz="2300" b="0" i="0" u="none" strike="noStrike" kern="1200" baseline="0" dirty="0" smtClean="0">
                          <a:solidFill>
                            <a:schemeClr val="tx1"/>
                          </a:solidFill>
                          <a:latin typeface="+mn-lt"/>
                          <a:ea typeface="+mn-ea"/>
                          <a:cs typeface="+mn-cs"/>
                        </a:rPr>
                        <a:t>= (</a:t>
                      </a:r>
                      <a:r>
                        <a:rPr lang="fr-FR" sz="2300" b="0" i="1" u="none" strike="noStrike" kern="1200" baseline="0" dirty="0" smtClean="0">
                          <a:solidFill>
                            <a:schemeClr val="tx1"/>
                          </a:solidFill>
                          <a:latin typeface="+mn-lt"/>
                          <a:ea typeface="+mn-ea"/>
                          <a:cs typeface="+mn-cs"/>
                        </a:rPr>
                        <a:t>x </a:t>
                      </a:r>
                      <a:r>
                        <a:rPr lang="fr-FR" sz="2300" b="0" i="0" u="none" strike="noStrike" kern="1200" baseline="0" dirty="0" smtClean="0">
                          <a:solidFill>
                            <a:schemeClr val="tx1"/>
                          </a:solidFill>
                          <a:latin typeface="+mn-lt"/>
                          <a:ea typeface="+mn-ea"/>
                          <a:cs typeface="+mn-cs"/>
                        </a:rPr>
                        <a:t>+ 5)(</a:t>
                      </a:r>
                      <a:r>
                        <a:rPr lang="fr-FR" sz="2300" b="0" i="1" u="none" strike="noStrike" kern="1200" baseline="0" dirty="0" smtClean="0">
                          <a:solidFill>
                            <a:schemeClr val="tx1"/>
                          </a:solidFill>
                          <a:latin typeface="+mn-lt"/>
                          <a:ea typeface="+mn-ea"/>
                          <a:cs typeface="+mn-cs"/>
                        </a:rPr>
                        <a:t>x</a:t>
                      </a:r>
                      <a:r>
                        <a:rPr lang="fr-FR" sz="2300" b="0" i="0" u="none" strike="noStrike" kern="1200" baseline="30000" dirty="0" smtClean="0">
                          <a:solidFill>
                            <a:schemeClr val="tx1"/>
                          </a:solidFill>
                          <a:latin typeface="+mn-lt"/>
                          <a:ea typeface="+mn-ea"/>
                          <a:cs typeface="+mn-cs"/>
                        </a:rPr>
                        <a:t>2</a:t>
                      </a:r>
                      <a:r>
                        <a:rPr lang="fr-FR" sz="2300" b="0" i="0" u="none" strike="noStrike" kern="1200" baseline="0" dirty="0" smtClean="0">
                          <a:solidFill>
                            <a:schemeClr val="tx1"/>
                          </a:solidFill>
                          <a:latin typeface="+mn-lt"/>
                          <a:ea typeface="+mn-ea"/>
                          <a:cs typeface="+mn-cs"/>
                        </a:rPr>
                        <a:t> </a:t>
                      </a:r>
                      <a:r>
                        <a:rPr lang="fr-FR" sz="2300" b="1" i="0" u="none" strike="noStrike" kern="1200" baseline="0" dirty="0" smtClean="0">
                          <a:solidFill>
                            <a:schemeClr val="tx1"/>
                          </a:solidFill>
                          <a:latin typeface="+mn-lt"/>
                          <a:ea typeface="+mn-ea"/>
                          <a:cs typeface="+mn-cs"/>
                        </a:rPr>
                        <a:t>– 5</a:t>
                      </a:r>
                      <a:r>
                        <a:rPr lang="fr-FR" sz="2300" b="1" i="1" u="none" strike="noStrike" kern="1200" baseline="0" dirty="0" smtClean="0">
                          <a:solidFill>
                            <a:schemeClr val="tx1"/>
                          </a:solidFill>
                          <a:latin typeface="+mn-lt"/>
                          <a:ea typeface="+mn-ea"/>
                          <a:cs typeface="+mn-cs"/>
                        </a:rPr>
                        <a:t>x </a:t>
                      </a:r>
                      <a:r>
                        <a:rPr lang="fr-FR" sz="2300" b="0" i="0" u="none" strike="noStrike" kern="1200" baseline="0" dirty="0" smtClean="0">
                          <a:solidFill>
                            <a:schemeClr val="tx1"/>
                          </a:solidFill>
                          <a:latin typeface="+mn-lt"/>
                          <a:ea typeface="+mn-ea"/>
                          <a:cs typeface="+mn-cs"/>
                        </a:rPr>
                        <a:t>+ 5</a:t>
                      </a:r>
                      <a:r>
                        <a:rPr lang="fr-FR" sz="2300" b="0" i="0" u="none" strike="noStrike" kern="1200" baseline="30000" dirty="0" smtClean="0">
                          <a:solidFill>
                            <a:schemeClr val="tx1"/>
                          </a:solidFill>
                          <a:latin typeface="+mn-lt"/>
                          <a:ea typeface="+mn-ea"/>
                          <a:cs typeface="+mn-cs"/>
                        </a:rPr>
                        <a:t>2</a:t>
                      </a:r>
                      <a:r>
                        <a:rPr lang="fr-FR" sz="2300" b="0" i="0" u="none" strike="noStrike" kern="1200" baseline="0" dirty="0" smtClean="0">
                          <a:solidFill>
                            <a:schemeClr val="tx1"/>
                          </a:solidFill>
                          <a:latin typeface="+mn-lt"/>
                          <a:ea typeface="+mn-ea"/>
                          <a:cs typeface="+mn-cs"/>
                        </a:rPr>
                        <a:t>)</a:t>
                      </a:r>
                    </a:p>
                  </a:txBody>
                  <a:tcPr anchor="ctr"/>
                </a:tc>
                <a:tc>
                  <a:txBody>
                    <a:bodyPr/>
                    <a:lstStyle/>
                    <a:p>
                      <a:r>
                        <a:rPr lang="is-IS" sz="2300" b="0" i="0" u="none" strike="noStrike" kern="1200" baseline="0" dirty="0" smtClean="0">
                          <a:solidFill>
                            <a:schemeClr val="tx1"/>
                          </a:solidFill>
                          <a:latin typeface="+mn-lt"/>
                          <a:ea typeface="+mn-ea"/>
                          <a:cs typeface="+mn-cs"/>
                        </a:rPr>
                        <a:t>Simplify (</a:t>
                      </a:r>
                      <a:r>
                        <a:rPr lang="is-IS" sz="2300" b="0" i="1" u="none" strike="noStrike" kern="1200" baseline="0" dirty="0" smtClean="0">
                          <a:solidFill>
                            <a:schemeClr val="tx1"/>
                          </a:solidFill>
                          <a:latin typeface="+mn-lt"/>
                          <a:ea typeface="+mn-ea"/>
                          <a:cs typeface="+mn-cs"/>
                        </a:rPr>
                        <a:t>x</a:t>
                      </a:r>
                      <a:r>
                        <a:rPr lang="is-IS" sz="2300" b="0" i="0" u="none" strike="noStrike" kern="1200" baseline="0" dirty="0" smtClean="0">
                          <a:solidFill>
                            <a:schemeClr val="tx1"/>
                          </a:solidFill>
                          <a:latin typeface="+mn-lt"/>
                          <a:ea typeface="+mn-ea"/>
                          <a:cs typeface="+mn-cs"/>
                        </a:rPr>
                        <a:t>)(5).</a:t>
                      </a:r>
                    </a:p>
                  </a:txBody>
                  <a:tcPr anchor="ctr"/>
                </a:tc>
              </a:tr>
              <a:tr h="576730">
                <a:tc>
                  <a:txBody>
                    <a:bodyPr/>
                    <a:lstStyle/>
                    <a:p>
                      <a:r>
                        <a:rPr lang="fr-FR" sz="2300" b="0" i="0" u="none" strike="noStrike" kern="1200" baseline="0" dirty="0" smtClean="0">
                          <a:solidFill>
                            <a:schemeClr val="tx1"/>
                          </a:solidFill>
                          <a:latin typeface="+mn-lt"/>
                          <a:ea typeface="+mn-ea"/>
                          <a:cs typeface="+mn-cs"/>
                        </a:rPr>
                        <a:t>= (</a:t>
                      </a:r>
                      <a:r>
                        <a:rPr lang="fr-FR" sz="2300" b="0" i="1" u="none" strike="noStrike" kern="1200" baseline="0" dirty="0" smtClean="0">
                          <a:solidFill>
                            <a:schemeClr val="tx1"/>
                          </a:solidFill>
                          <a:latin typeface="+mn-lt"/>
                          <a:ea typeface="+mn-ea"/>
                          <a:cs typeface="+mn-cs"/>
                        </a:rPr>
                        <a:t>x </a:t>
                      </a:r>
                      <a:r>
                        <a:rPr lang="fr-FR" sz="2300" b="0" i="0" u="none" strike="noStrike" kern="1200" baseline="0" dirty="0" smtClean="0">
                          <a:solidFill>
                            <a:schemeClr val="tx1"/>
                          </a:solidFill>
                          <a:latin typeface="+mn-lt"/>
                          <a:ea typeface="+mn-ea"/>
                          <a:cs typeface="+mn-cs"/>
                        </a:rPr>
                        <a:t>+ 5)(</a:t>
                      </a:r>
                      <a:r>
                        <a:rPr lang="fr-FR" sz="2300" b="0" i="1" u="none" strike="noStrike" kern="1200" baseline="0" dirty="0" smtClean="0">
                          <a:solidFill>
                            <a:schemeClr val="tx1"/>
                          </a:solidFill>
                          <a:latin typeface="+mn-lt"/>
                          <a:ea typeface="+mn-ea"/>
                          <a:cs typeface="+mn-cs"/>
                        </a:rPr>
                        <a:t>x</a:t>
                      </a:r>
                      <a:r>
                        <a:rPr lang="fr-FR" sz="2300" b="0" i="0" u="none" strike="noStrike" kern="1200" baseline="30000" dirty="0" smtClean="0">
                          <a:solidFill>
                            <a:schemeClr val="tx1"/>
                          </a:solidFill>
                          <a:latin typeface="+mn-lt"/>
                          <a:ea typeface="+mn-ea"/>
                          <a:cs typeface="+mn-cs"/>
                        </a:rPr>
                        <a:t>2</a:t>
                      </a:r>
                      <a:r>
                        <a:rPr lang="fr-FR" sz="2300" b="0" i="0" u="none" strike="noStrike" kern="1200" baseline="0" dirty="0" smtClean="0">
                          <a:solidFill>
                            <a:schemeClr val="tx1"/>
                          </a:solidFill>
                          <a:latin typeface="+mn-lt"/>
                          <a:ea typeface="+mn-ea"/>
                          <a:cs typeface="+mn-cs"/>
                        </a:rPr>
                        <a:t> + 5</a:t>
                      </a:r>
                      <a:r>
                        <a:rPr lang="fr-FR" sz="2300" b="0" i="1" u="none" strike="noStrike" kern="1200" baseline="0" dirty="0" smtClean="0">
                          <a:solidFill>
                            <a:schemeClr val="tx1"/>
                          </a:solidFill>
                          <a:latin typeface="+mn-lt"/>
                          <a:ea typeface="+mn-ea"/>
                          <a:cs typeface="+mn-cs"/>
                        </a:rPr>
                        <a:t>x </a:t>
                      </a:r>
                      <a:r>
                        <a:rPr lang="fr-FR" sz="2300" b="1" i="0" u="none" strike="noStrike" kern="1200" baseline="0" dirty="0" smtClean="0">
                          <a:solidFill>
                            <a:schemeClr val="tx1"/>
                          </a:solidFill>
                          <a:latin typeface="+mn-lt"/>
                          <a:ea typeface="+mn-ea"/>
                          <a:cs typeface="+mn-cs"/>
                        </a:rPr>
                        <a:t>+ 25</a:t>
                      </a:r>
                      <a:r>
                        <a:rPr lang="fr-FR" sz="2300" b="0" i="0" u="none" strike="noStrike" kern="1200" baseline="0" dirty="0" smtClean="0">
                          <a:solidFill>
                            <a:schemeClr val="tx1"/>
                          </a:solidFill>
                          <a:latin typeface="+mn-lt"/>
                          <a:ea typeface="+mn-ea"/>
                          <a:cs typeface="+mn-cs"/>
                        </a:rPr>
                        <a:t>)</a:t>
                      </a:r>
                    </a:p>
                  </a:txBody>
                  <a:tcPr anchor="ctr"/>
                </a:tc>
                <a:tc>
                  <a:txBody>
                    <a:bodyPr/>
                    <a:lstStyle/>
                    <a:p>
                      <a:r>
                        <a:rPr lang="de-DE" sz="2300" b="0" i="0" u="none" strike="noStrike" kern="1200" baseline="0" dirty="0" smtClean="0">
                          <a:solidFill>
                            <a:schemeClr val="tx1"/>
                          </a:solidFill>
                          <a:latin typeface="+mn-lt"/>
                          <a:ea typeface="+mn-ea"/>
                          <a:cs typeface="+mn-cs"/>
                        </a:rPr>
                        <a:t>Square 5.</a:t>
                      </a:r>
                    </a:p>
                  </a:txBody>
                  <a:tcPr anchor="ctr"/>
                </a:tc>
              </a:tr>
            </a:tbl>
          </a:graphicData>
        </a:graphic>
      </p:graphicFrame>
      <p:sp>
        <p:nvSpPr>
          <p:cNvPr id="6" name="TextBox 5"/>
          <p:cNvSpPr txBox="1">
            <a:spLocks noChangeArrowheads="1"/>
          </p:cNvSpPr>
          <p:nvPr/>
        </p:nvSpPr>
        <p:spPr bwMode="auto">
          <a:xfrm>
            <a:off x="6881813" y="3973513"/>
            <a:ext cx="1614487"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r" eaLnBrk="1" hangingPunct="1"/>
            <a:r>
              <a:rPr lang="en-US" sz="9600" dirty="0">
                <a:solidFill>
                  <a:srgbClr val="000090"/>
                </a:solidFill>
                <a:latin typeface="Zapf Dingbats" charset="0"/>
                <a:ea typeface="Arial"/>
                <a:cs typeface="Arial"/>
                <a:sym typeface="Zapf Dingbats" charset="0"/>
              </a:rPr>
              <a:t>✔</a:t>
            </a:r>
            <a:endParaRPr lang="en-US" sz="9600" dirty="0">
              <a:solidFill>
                <a:srgbClr val="000090"/>
              </a:solidFill>
              <a:latin typeface="Arial"/>
              <a:ea typeface="Arial"/>
              <a:cs typeface="Arial"/>
            </a:endParaRPr>
          </a:p>
        </p:txBody>
      </p:sp>
    </p:spTree>
    <p:extLst>
      <p:ext uri="{BB962C8B-B14F-4D97-AF65-F5344CB8AC3E}">
        <p14:creationId xmlns:p14="http://schemas.microsoft.com/office/powerpoint/2010/main" val="641250171"/>
      </p:ext>
    </p:extLst>
  </p:cSld>
  <p:clrMapOvr>
    <a:masterClrMapping/>
  </p:clrMapOvr>
  <p:transition spd="slow"/>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2800" b="1" dirty="0"/>
              <a:t>Guided Practice: </a:t>
            </a:r>
            <a:r>
              <a:rPr lang="en-US" sz="2800" b="1" dirty="0" smtClean="0">
                <a:solidFill>
                  <a:srgbClr val="000090"/>
                </a:solidFill>
              </a:rPr>
              <a:t>Example 2, </a:t>
            </a:r>
            <a:r>
              <a:rPr lang="en-US" sz="2800" b="1" i="1" dirty="0" smtClean="0">
                <a:solidFill>
                  <a:srgbClr val="000090"/>
                </a:solidFill>
              </a:rPr>
              <a:t>continued</a:t>
            </a:r>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22</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pic>
        <p:nvPicPr>
          <p:cNvPr id="7" name="Picture 4" descr="play-button-lg.png">
            <a:hlinkClick r:id="rId3"/>
          </p:cNvPr>
          <p:cNvPicPr>
            <a:picLocks noChangeAspect="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38500" y="2095500"/>
            <a:ext cx="2654300" cy="265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3027818"/>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a:p>
            <a:pPr algn="ctr">
              <a:lnSpc>
                <a:spcPct val="110000"/>
              </a:lnSpc>
            </a:pPr>
            <a:r>
              <a:rPr lang="en-US" b="1" dirty="0"/>
              <a:t>Common Polynomial Identities </a:t>
            </a:r>
            <a:r>
              <a:rPr lang="en-US" dirty="0"/>
              <a:t>	</a:t>
            </a:r>
          </a:p>
          <a:p>
            <a:pPr>
              <a:lnSpc>
                <a:spcPct val="110000"/>
              </a:lnSpc>
            </a:pPr>
            <a:r>
              <a:rPr lang="en-US" dirty="0" smtClean="0"/>
              <a:t> </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3</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5718845"/>
              </p:ext>
            </p:extLst>
          </p:nvPr>
        </p:nvGraphicFramePr>
        <p:xfrm>
          <a:off x="800329" y="1799058"/>
          <a:ext cx="7543342" cy="3530900"/>
        </p:xfrm>
        <a:graphic>
          <a:graphicData uri="http://schemas.openxmlformats.org/drawingml/2006/table">
            <a:tbl>
              <a:tblPr firstRow="1" bandRow="1">
                <a:tableStyleId>{2D5ABB26-0587-4C30-8999-92F81FD0307C}</a:tableStyleId>
              </a:tblPr>
              <a:tblGrid>
                <a:gridCol w="2975804"/>
                <a:gridCol w="4567538"/>
              </a:tblGrid>
              <a:tr h="576730">
                <a:tc gridSpan="2">
                  <a:txBody>
                    <a:bodyPr/>
                    <a:lstStyle/>
                    <a:p>
                      <a:pPr algn="ctr"/>
                      <a:r>
                        <a:rPr lang="en-US" sz="2200" b="1" i="0" u="none" strike="noStrike" kern="1200" baseline="0" dirty="0" smtClean="0">
                          <a:solidFill>
                            <a:schemeClr val="tx1"/>
                          </a:solidFill>
                          <a:latin typeface="+mn-lt"/>
                          <a:ea typeface="+mn-ea"/>
                          <a:cs typeface="+mn-cs"/>
                        </a:rPr>
                        <a:t>Square of Sums Identity </a:t>
                      </a:r>
                      <a:r>
                        <a:rPr lang="en-US" sz="22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lumMod val="75000"/>
                      </a:schemeClr>
                    </a:solidFill>
                  </a:tcPr>
                </a:tc>
                <a:tc hMerge="1">
                  <a:txBody>
                    <a:bodyPr/>
                    <a:lstStyle/>
                    <a:p>
                      <a:endParaRPr lang="en-US" sz="2400" dirty="0" smtClean="0">
                        <a:latin typeface="Arial"/>
                        <a:cs typeface="Arial"/>
                      </a:endParaRPr>
                    </a:p>
                  </a:txBody>
                  <a:tcPr anchor="ctr"/>
                </a:tc>
              </a:tr>
              <a:tr h="57673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Formula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1" i="0" u="none" strike="noStrike" kern="1200" baseline="0" dirty="0" smtClean="0">
                          <a:solidFill>
                            <a:schemeClr val="tx1"/>
                          </a:solidFill>
                          <a:latin typeface="+mn-lt"/>
                          <a:ea typeface="+mn-ea"/>
                          <a:cs typeface="+mn-cs"/>
                        </a:rPr>
                        <a:t>Steps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576730">
                <a:tc>
                  <a:txBody>
                    <a:bodyPr/>
                    <a:lstStyle/>
                    <a:p>
                      <a:r>
                        <a:rPr lang="en-US" sz="1800" b="0" i="0" u="none" strike="noStrike" kern="1200" baseline="0" dirty="0" smtClean="0">
                          <a:solidFill>
                            <a:schemeClr val="tx1"/>
                          </a:solidFill>
                          <a:latin typeface="+mn-lt"/>
                          <a:ea typeface="+mn-ea"/>
                          <a:cs typeface="+mn-cs"/>
                        </a:rPr>
                        <a:t>With two variables: </a:t>
                      </a:r>
                    </a:p>
                    <a:p>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+ 2</a:t>
                      </a:r>
                      <a:r>
                        <a:rPr lang="en-US" sz="1800" b="0" i="1" u="none" strike="noStrike" kern="1200" baseline="0" dirty="0" smtClean="0">
                          <a:solidFill>
                            <a:schemeClr val="tx1"/>
                          </a:solidFill>
                          <a:latin typeface="+mn-lt"/>
                          <a:ea typeface="+mn-ea"/>
                          <a:cs typeface="+mn-cs"/>
                        </a:rPr>
                        <a:t>ab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+ 2</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576730">
                <a:tc>
                  <a:txBody>
                    <a:bodyPr/>
                    <a:lstStyle/>
                    <a:p>
                      <a:r>
                        <a:rPr lang="en-US" sz="1800" b="0" i="0" u="none" strike="noStrike" kern="1200" baseline="0" dirty="0" smtClean="0">
                          <a:solidFill>
                            <a:schemeClr val="tx1"/>
                          </a:solidFill>
                          <a:latin typeface="+mn-lt"/>
                          <a:ea typeface="+mn-ea"/>
                          <a:cs typeface="+mn-cs"/>
                        </a:rPr>
                        <a:t>With three variables: </a:t>
                      </a:r>
                    </a:p>
                    <a:p>
                      <a:r>
                        <a:rPr lang="cs-CZ" sz="1800" b="0" i="0" u="none" strike="noStrike" kern="1200" baseline="0" dirty="0" smtClean="0">
                          <a:solidFill>
                            <a:schemeClr val="tx1"/>
                          </a:solidFill>
                          <a:latin typeface="+mn-lt"/>
                          <a:ea typeface="+mn-ea"/>
                          <a:cs typeface="+mn-cs"/>
                        </a:rPr>
                        <a:t>(</a:t>
                      </a:r>
                      <a:r>
                        <a:rPr lang="cs-CZ" sz="1800" b="0" i="1" u="none" strike="noStrike" kern="1200" baseline="0" dirty="0" smtClean="0">
                          <a:solidFill>
                            <a:schemeClr val="tx1"/>
                          </a:solidFill>
                          <a:latin typeface="+mn-lt"/>
                          <a:ea typeface="+mn-ea"/>
                          <a:cs typeface="+mn-cs"/>
                        </a:rPr>
                        <a:t>a </a:t>
                      </a:r>
                      <a:r>
                        <a:rPr lang="cs-CZ" sz="1800" b="0" i="0" u="none" strike="noStrike" kern="1200" baseline="0" dirty="0" smtClean="0">
                          <a:solidFill>
                            <a:schemeClr val="tx1"/>
                          </a:solidFill>
                          <a:latin typeface="+mn-lt"/>
                          <a:ea typeface="+mn-ea"/>
                          <a:cs typeface="+mn-cs"/>
                        </a:rPr>
                        <a:t>+ </a:t>
                      </a:r>
                      <a:r>
                        <a:rPr lang="cs-CZ" sz="1800" b="0" i="1" u="none" strike="noStrike" kern="1200" baseline="0" dirty="0" smtClean="0">
                          <a:solidFill>
                            <a:schemeClr val="tx1"/>
                          </a:solidFill>
                          <a:latin typeface="+mn-lt"/>
                          <a:ea typeface="+mn-ea"/>
                          <a:cs typeface="+mn-cs"/>
                        </a:rPr>
                        <a:t>b </a:t>
                      </a:r>
                      <a:r>
                        <a:rPr lang="cs-CZ" sz="1800" b="0" i="0" u="none" strike="noStrike" kern="1200" baseline="0" dirty="0" smtClean="0">
                          <a:solidFill>
                            <a:schemeClr val="tx1"/>
                          </a:solidFill>
                          <a:latin typeface="+mn-lt"/>
                          <a:ea typeface="+mn-ea"/>
                          <a:cs typeface="+mn-cs"/>
                        </a:rPr>
                        <a:t>+ </a:t>
                      </a:r>
                      <a:r>
                        <a:rPr lang="cs-CZ" sz="1800" b="0" i="1" u="none" strike="noStrike" kern="1200" baseline="0" dirty="0" smtClean="0">
                          <a:solidFill>
                            <a:schemeClr val="tx1"/>
                          </a:solidFill>
                          <a:latin typeface="+mn-lt"/>
                          <a:ea typeface="+mn-ea"/>
                          <a:cs typeface="+mn-cs"/>
                        </a:rPr>
                        <a:t>c</a:t>
                      </a:r>
                      <a:r>
                        <a:rPr lang="cs-CZ" sz="1800" b="0" i="0" u="none" strike="noStrike" kern="1200" baseline="0" dirty="0" smtClean="0">
                          <a:solidFill>
                            <a:schemeClr val="tx1"/>
                          </a:solidFill>
                          <a:latin typeface="+mn-lt"/>
                          <a:ea typeface="+mn-ea"/>
                          <a:cs typeface="+mn-cs"/>
                        </a:rPr>
                        <a:t>)</a:t>
                      </a:r>
                      <a:r>
                        <a:rPr lang="cs-CZ"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a:t>
                      </a:r>
                      <a:r>
                        <a:rPr lang="cs-CZ" sz="1800" b="0" i="1" u="none" strike="noStrike" kern="1200" baseline="0" dirty="0" smtClean="0">
                          <a:solidFill>
                            <a:schemeClr val="tx1"/>
                          </a:solidFill>
                          <a:latin typeface="+mn-lt"/>
                          <a:ea typeface="+mn-ea"/>
                          <a:cs typeface="+mn-cs"/>
                        </a:rPr>
                        <a:t>a</a:t>
                      </a:r>
                      <a:r>
                        <a:rPr lang="cs-CZ"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a:t>
                      </a:r>
                      <a:r>
                        <a:rPr lang="cs-CZ" sz="1800" b="0" i="1" u="none" strike="noStrike" kern="1200" baseline="0" dirty="0" smtClean="0">
                          <a:solidFill>
                            <a:schemeClr val="tx1"/>
                          </a:solidFill>
                          <a:latin typeface="+mn-lt"/>
                          <a:ea typeface="+mn-ea"/>
                          <a:cs typeface="+mn-cs"/>
                        </a:rPr>
                        <a:t>b</a:t>
                      </a:r>
                      <a:r>
                        <a:rPr lang="cs-CZ"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a:t>
                      </a:r>
                      <a:r>
                        <a:rPr lang="cs-CZ" sz="1800" b="0" i="1" u="none" strike="noStrike" kern="1200" baseline="0" dirty="0" smtClean="0">
                          <a:solidFill>
                            <a:schemeClr val="tx1"/>
                          </a:solidFill>
                          <a:latin typeface="+mn-lt"/>
                          <a:ea typeface="+mn-ea"/>
                          <a:cs typeface="+mn-cs"/>
                        </a:rPr>
                        <a:t>c</a:t>
                      </a:r>
                      <a:r>
                        <a:rPr lang="cs-CZ"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+ 2</a:t>
                      </a:r>
                      <a:r>
                        <a:rPr lang="cs-CZ" sz="1800" b="0" i="1" u="none" strike="noStrike" kern="1200" baseline="0" dirty="0" smtClean="0">
                          <a:solidFill>
                            <a:schemeClr val="tx1"/>
                          </a:solidFill>
                          <a:latin typeface="+mn-lt"/>
                          <a:ea typeface="+mn-ea"/>
                          <a:cs typeface="+mn-cs"/>
                        </a:rPr>
                        <a:t>ab </a:t>
                      </a:r>
                      <a:r>
                        <a:rPr lang="cs-CZ" sz="1800" b="0" i="0" u="none" strike="noStrike" kern="1200" baseline="0" dirty="0" smtClean="0">
                          <a:solidFill>
                            <a:schemeClr val="tx1"/>
                          </a:solidFill>
                          <a:latin typeface="+mn-lt"/>
                          <a:ea typeface="+mn-ea"/>
                          <a:cs typeface="+mn-cs"/>
                        </a:rPr>
                        <a:t>+ 2</a:t>
                      </a:r>
                      <a:r>
                        <a:rPr lang="cs-CZ" sz="1800" b="0" i="1" u="none" strike="noStrike" kern="1200" baseline="0" dirty="0" smtClean="0">
                          <a:solidFill>
                            <a:schemeClr val="tx1"/>
                          </a:solidFill>
                          <a:latin typeface="+mn-lt"/>
                          <a:ea typeface="+mn-ea"/>
                          <a:cs typeface="+mn-cs"/>
                        </a:rPr>
                        <a:t>bc </a:t>
                      </a:r>
                      <a:r>
                        <a:rPr lang="cs-CZ" sz="1800" b="0" i="0" u="none" strike="noStrike" kern="1200" baseline="0" dirty="0" smtClean="0">
                          <a:solidFill>
                            <a:schemeClr val="tx1"/>
                          </a:solidFill>
                          <a:latin typeface="+mn-lt"/>
                          <a:ea typeface="+mn-ea"/>
                          <a:cs typeface="+mn-cs"/>
                        </a:rPr>
                        <a:t>+ 2</a:t>
                      </a:r>
                      <a:r>
                        <a:rPr lang="cs-CZ" sz="1800" b="0" i="1" u="none" strike="noStrike" kern="1200" baseline="0" dirty="0" smtClean="0">
                          <a:solidFill>
                            <a:schemeClr val="tx1"/>
                          </a:solidFill>
                          <a:latin typeface="+mn-lt"/>
                          <a:ea typeface="+mn-ea"/>
                          <a:cs typeface="+mn-cs"/>
                        </a:rPr>
                        <a:t>ac </a:t>
                      </a:r>
                      <a:endParaRPr lang="cs-CZ"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c</a:t>
                      </a:r>
                      <a:r>
                        <a:rPr lang="en-US" sz="1800" b="0" i="0" u="none" strike="noStrike" kern="1200" baseline="0" dirty="0" smtClean="0">
                          <a:solidFill>
                            <a:schemeClr val="tx1"/>
                          </a:solidFill>
                          <a:latin typeface="+mn-lt"/>
                          <a:ea typeface="+mn-ea"/>
                          <a:cs typeface="+mn-cs"/>
                        </a:rPr>
                        <a:t>)</a:t>
                      </a:r>
                      <a:r>
                        <a:rPr lang="en-US" sz="1800" b="0" i="0" u="none" strike="noStrike" kern="1200" baseline="30000" dirty="0" smtClean="0">
                          <a:solidFill>
                            <a:schemeClr val="tx1"/>
                          </a:solidFill>
                          <a:latin typeface="+mn-lt"/>
                          <a:ea typeface="+mn-ea"/>
                          <a:cs typeface="+mn-cs"/>
                        </a:rPr>
                        <a:t> 2</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c</a:t>
                      </a:r>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c</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err="1" smtClean="0">
                          <a:solidFill>
                            <a:schemeClr val="tx1"/>
                          </a:solidFill>
                          <a:latin typeface="+mn-lt"/>
                          <a:ea typeface="+mn-ea"/>
                          <a:cs typeface="+mn-cs"/>
                        </a:rPr>
                        <a:t>ac</a:t>
                      </a:r>
                      <a:r>
                        <a:rPr lang="de-DE" sz="1800" b="0" i="1" u="none" strike="noStrike" kern="1200" baseline="0" dirty="0" smtClean="0">
                          <a:solidFill>
                            <a:schemeClr val="tx1"/>
                          </a:solidFill>
                          <a:latin typeface="+mn-lt"/>
                          <a:ea typeface="+mn-ea"/>
                          <a:cs typeface="+mn-cs"/>
                        </a:rPr>
                        <a:t>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err="1" smtClean="0">
                          <a:solidFill>
                            <a:schemeClr val="tx1"/>
                          </a:solidFill>
                          <a:latin typeface="+mn-lt"/>
                          <a:ea typeface="+mn-ea"/>
                          <a:cs typeface="+mn-cs"/>
                        </a:rPr>
                        <a:t>bc</a:t>
                      </a:r>
                      <a:r>
                        <a:rPr lang="de-DE" sz="1800" b="0" i="1" u="none" strike="noStrike" kern="1200" baseline="0" dirty="0" smtClean="0">
                          <a:solidFill>
                            <a:schemeClr val="tx1"/>
                          </a:solidFill>
                          <a:latin typeface="+mn-lt"/>
                          <a:ea typeface="+mn-ea"/>
                          <a:cs typeface="+mn-cs"/>
                        </a:rPr>
                        <a:t> </a:t>
                      </a:r>
                      <a:r>
                        <a:rPr lang="de-DE" sz="1800" b="0" i="0" u="none" strike="noStrike" kern="1200" baseline="0" dirty="0" smtClean="0">
                          <a:solidFill>
                            <a:schemeClr val="tx1"/>
                          </a:solidFill>
                          <a:latin typeface="+mn-lt"/>
                          <a:ea typeface="+mn-ea"/>
                          <a:cs typeface="+mn-cs"/>
                        </a:rPr>
                        <a:t>+ </a:t>
                      </a:r>
                      <a:r>
                        <a:rPr lang="de-DE" sz="1800" b="0" i="1" u="none" strike="noStrike" kern="1200" baseline="0" dirty="0" err="1" smtClean="0">
                          <a:solidFill>
                            <a:schemeClr val="tx1"/>
                          </a:solidFill>
                          <a:latin typeface="+mn-lt"/>
                          <a:ea typeface="+mn-ea"/>
                          <a:cs typeface="+mn-cs"/>
                        </a:rPr>
                        <a:t>ac</a:t>
                      </a:r>
                      <a:r>
                        <a:rPr lang="de-DE" sz="1800" b="0" i="1" u="none" strike="noStrike" kern="1200" baseline="0" dirty="0" smtClean="0">
                          <a:solidFill>
                            <a:schemeClr val="tx1"/>
                          </a:solidFill>
                          <a:latin typeface="+mn-lt"/>
                          <a:ea typeface="+mn-ea"/>
                          <a:cs typeface="+mn-cs"/>
                        </a:rPr>
                        <a:t> </a:t>
                      </a:r>
                      <a:r>
                        <a:rPr lang="de-DE" sz="1800" b="0" i="0" u="none" strike="noStrike" kern="1200" baseline="0" dirty="0" smtClean="0">
                          <a:solidFill>
                            <a:schemeClr val="tx1"/>
                          </a:solidFill>
                          <a:latin typeface="+mn-lt"/>
                          <a:ea typeface="+mn-ea"/>
                          <a:cs typeface="+mn-cs"/>
                        </a:rPr>
                        <a:t>+ </a:t>
                      </a:r>
                      <a:r>
                        <a:rPr lang="de-DE" sz="1800" b="0" i="1" u="none" strike="noStrike" kern="1200" baseline="0" dirty="0" err="1" smtClean="0">
                          <a:solidFill>
                            <a:schemeClr val="tx1"/>
                          </a:solidFill>
                          <a:latin typeface="+mn-lt"/>
                          <a:ea typeface="+mn-ea"/>
                          <a:cs typeface="+mn-cs"/>
                        </a:rPr>
                        <a:t>bc</a:t>
                      </a:r>
                      <a:r>
                        <a:rPr lang="de-DE" sz="1800" b="0" i="1" u="none" strike="noStrike" kern="1200" baseline="0" dirty="0" smtClean="0">
                          <a:solidFill>
                            <a:schemeClr val="tx1"/>
                          </a:solidFill>
                          <a:latin typeface="+mn-lt"/>
                          <a:ea typeface="+mn-ea"/>
                          <a:cs typeface="+mn-cs"/>
                        </a:rPr>
                        <a:t>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c</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p>
                      <a:r>
                        <a:rPr lang="cs-CZ" sz="1800" b="0" i="0" u="none" strike="noStrike" kern="1200" baseline="0" dirty="0" smtClean="0">
                          <a:solidFill>
                            <a:schemeClr val="tx1"/>
                          </a:solidFill>
                          <a:latin typeface="+mn-lt"/>
                          <a:ea typeface="+mn-ea"/>
                          <a:cs typeface="+mn-cs"/>
                        </a:rPr>
                        <a:t>= </a:t>
                      </a:r>
                      <a:r>
                        <a:rPr lang="cs-CZ"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a:t>
                      </a:r>
                      <a:r>
                        <a:rPr lang="cs-CZ"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a:t>
                      </a:r>
                      <a:r>
                        <a:rPr lang="cs-CZ" sz="1800" b="0" i="1" u="none" strike="noStrike" kern="1200" baseline="0" dirty="0" smtClean="0">
                          <a:solidFill>
                            <a:schemeClr val="tx1"/>
                          </a:solidFill>
                          <a:latin typeface="+mn-lt"/>
                          <a:ea typeface="+mn-ea"/>
                          <a:cs typeface="+mn-cs"/>
                        </a:rPr>
                        <a:t>c</a:t>
                      </a:r>
                      <a:r>
                        <a:rPr lang="en-US" sz="1800" b="0" i="0" u="none" strike="noStrike" kern="1200" baseline="30000" dirty="0" smtClean="0">
                          <a:solidFill>
                            <a:schemeClr val="tx1"/>
                          </a:solidFill>
                          <a:latin typeface="+mn-lt"/>
                          <a:ea typeface="+mn-ea"/>
                          <a:cs typeface="+mn-cs"/>
                        </a:rPr>
                        <a:t>2</a:t>
                      </a:r>
                      <a:r>
                        <a:rPr lang="cs-CZ" sz="1800" b="0" i="0" u="none" strike="noStrike" kern="1200" baseline="0" dirty="0" smtClean="0">
                          <a:solidFill>
                            <a:schemeClr val="tx1"/>
                          </a:solidFill>
                          <a:latin typeface="+mn-lt"/>
                          <a:ea typeface="+mn-ea"/>
                          <a:cs typeface="+mn-cs"/>
                        </a:rPr>
                        <a:t> + 2</a:t>
                      </a:r>
                      <a:r>
                        <a:rPr lang="cs-CZ" sz="1800" b="0" i="1" u="none" strike="noStrike" kern="1200" baseline="0" dirty="0" smtClean="0">
                          <a:solidFill>
                            <a:schemeClr val="tx1"/>
                          </a:solidFill>
                          <a:latin typeface="+mn-lt"/>
                          <a:ea typeface="+mn-ea"/>
                          <a:cs typeface="+mn-cs"/>
                        </a:rPr>
                        <a:t>ab </a:t>
                      </a:r>
                      <a:r>
                        <a:rPr lang="cs-CZ" sz="1800" b="0" i="0" u="none" strike="noStrike" kern="1200" baseline="0" dirty="0" smtClean="0">
                          <a:solidFill>
                            <a:schemeClr val="tx1"/>
                          </a:solidFill>
                          <a:latin typeface="+mn-lt"/>
                          <a:ea typeface="+mn-ea"/>
                          <a:cs typeface="+mn-cs"/>
                        </a:rPr>
                        <a:t>+ 2</a:t>
                      </a:r>
                      <a:r>
                        <a:rPr lang="cs-CZ" sz="1800" b="0" i="1" u="none" strike="noStrike" kern="1200" baseline="0" dirty="0" smtClean="0">
                          <a:solidFill>
                            <a:schemeClr val="tx1"/>
                          </a:solidFill>
                          <a:latin typeface="+mn-lt"/>
                          <a:ea typeface="+mn-ea"/>
                          <a:cs typeface="+mn-cs"/>
                        </a:rPr>
                        <a:t>bc </a:t>
                      </a:r>
                      <a:r>
                        <a:rPr lang="cs-CZ" sz="1800" b="0" i="0" u="none" strike="noStrike" kern="1200" baseline="0" dirty="0" smtClean="0">
                          <a:solidFill>
                            <a:schemeClr val="tx1"/>
                          </a:solidFill>
                          <a:latin typeface="+mn-lt"/>
                          <a:ea typeface="+mn-ea"/>
                          <a:cs typeface="+mn-cs"/>
                        </a:rPr>
                        <a:t>+ 2</a:t>
                      </a:r>
                      <a:r>
                        <a:rPr lang="cs-CZ" sz="1800" b="0" i="1" u="none" strike="noStrike" kern="1200" baseline="0" dirty="0" smtClean="0">
                          <a:solidFill>
                            <a:schemeClr val="tx1"/>
                          </a:solidFill>
                          <a:latin typeface="+mn-lt"/>
                          <a:ea typeface="+mn-ea"/>
                          <a:cs typeface="+mn-cs"/>
                        </a:rPr>
                        <a:t>ac </a:t>
                      </a:r>
                      <a:r>
                        <a:rPr lang="cs-CZ"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6453911" y="5410756"/>
            <a:ext cx="1889760" cy="369332"/>
          </a:xfrm>
          <a:prstGeom prst="rect">
            <a:avLst/>
          </a:prstGeom>
          <a:noFill/>
        </p:spPr>
        <p:txBody>
          <a:bodyPr wrap="square" rtlCol="0">
            <a:spAutoFit/>
          </a:bodyPr>
          <a:lstStyle/>
          <a:p>
            <a:pPr algn="r"/>
            <a:r>
              <a:rPr lang="en-US" sz="1800" dirty="0" smtClean="0">
                <a:latin typeface="Arial"/>
                <a:ea typeface="Arial"/>
                <a:cs typeface="Arial"/>
              </a:rPr>
              <a:t>(</a:t>
            </a:r>
            <a:r>
              <a:rPr lang="en-US" sz="1800" i="1" dirty="0" smtClean="0">
                <a:latin typeface="Arial"/>
                <a:ea typeface="Arial"/>
                <a:cs typeface="Arial"/>
              </a:rPr>
              <a:t>continued</a:t>
            </a:r>
            <a:r>
              <a:rPr lang="en-US" sz="1800" dirty="0" smtClean="0">
                <a:latin typeface="Arial"/>
                <a:ea typeface="Arial"/>
                <a:cs typeface="Arial"/>
              </a:rPr>
              <a:t>)</a:t>
            </a:r>
            <a:endParaRPr lang="en-US" sz="1800" dirty="0">
              <a:latin typeface="Arial"/>
              <a:ea typeface="Arial"/>
              <a:cs typeface="Arial"/>
            </a:endParaRPr>
          </a:p>
        </p:txBody>
      </p:sp>
    </p:spTree>
    <p:extLst>
      <p:ext uri="{BB962C8B-B14F-4D97-AF65-F5344CB8AC3E}">
        <p14:creationId xmlns:p14="http://schemas.microsoft.com/office/powerpoint/2010/main" val="2281445925"/>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r>
              <a:rPr lang="en-US" dirty="0" smtClean="0"/>
              <a:t> </a:t>
            </a:r>
            <a:endParaRPr lang="en-US" dirty="0"/>
          </a:p>
          <a:p>
            <a:pPr>
              <a:lnSpc>
                <a:spcPct val="110000"/>
              </a:lnSpc>
            </a:pPr>
            <a:endParaRPr lang="en-US" dirty="0"/>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4</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38333774"/>
              </p:ext>
            </p:extLst>
          </p:nvPr>
        </p:nvGraphicFramePr>
        <p:xfrm>
          <a:off x="1041858" y="1289238"/>
          <a:ext cx="7119467" cy="1981200"/>
        </p:xfrm>
        <a:graphic>
          <a:graphicData uri="http://schemas.openxmlformats.org/drawingml/2006/table">
            <a:tbl>
              <a:tblPr firstRow="1" bandRow="1">
                <a:tableStyleId>{2D5ABB26-0587-4C30-8999-92F81FD0307C}</a:tableStyleId>
              </a:tblPr>
              <a:tblGrid>
                <a:gridCol w="3011448"/>
                <a:gridCol w="4108019"/>
              </a:tblGrid>
              <a:tr h="3788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1" i="0" u="none" strike="noStrike" kern="1200" baseline="0" dirty="0" smtClean="0">
                          <a:solidFill>
                            <a:schemeClr val="tx1"/>
                          </a:solidFill>
                          <a:latin typeface="+mn-lt"/>
                          <a:ea typeface="+mn-ea"/>
                          <a:cs typeface="+mn-cs"/>
                        </a:rPr>
                        <a:t>Square of Differences Identity</a:t>
                      </a:r>
                      <a:r>
                        <a:rPr lang="en-US" sz="22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FBFBF"/>
                    </a:solidFill>
                  </a:tcPr>
                </a:tc>
                <a:tc hMerge="1">
                  <a:txBody>
                    <a:bodyPr/>
                    <a:lstStyle/>
                    <a:p>
                      <a:endParaRPr lang="en-US" sz="2400" dirty="0" smtClean="0">
                        <a:latin typeface="Arial"/>
                        <a:cs typeface="Arial"/>
                      </a:endParaRPr>
                    </a:p>
                  </a:txBody>
                  <a:tcPr anchor="ctr"/>
                </a:tc>
              </a:tr>
              <a:tr h="32657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Formula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1" i="0" u="none" strike="noStrike" kern="1200" baseline="0" dirty="0" smtClean="0">
                          <a:solidFill>
                            <a:schemeClr val="tx1"/>
                          </a:solidFill>
                          <a:latin typeface="+mn-lt"/>
                          <a:ea typeface="+mn-ea"/>
                          <a:cs typeface="+mn-cs"/>
                        </a:rPr>
                        <a:t>Steps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798720">
                <a:tc>
                  <a:txBody>
                    <a:bodyPr/>
                    <a:lstStyle/>
                    <a:p>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2</a:t>
                      </a:r>
                      <a:r>
                        <a:rPr lang="en-US" sz="1800" b="0" i="1" u="none" strike="noStrike" kern="1200" baseline="0" dirty="0" smtClean="0">
                          <a:solidFill>
                            <a:schemeClr val="tx1"/>
                          </a:solidFill>
                          <a:latin typeface="+mn-lt"/>
                          <a:ea typeface="+mn-ea"/>
                          <a:cs typeface="+mn-cs"/>
                        </a:rPr>
                        <a:t>ab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2</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sp>
        <p:nvSpPr>
          <p:cNvPr id="6" name="TextBox 5"/>
          <p:cNvSpPr txBox="1"/>
          <p:nvPr/>
        </p:nvSpPr>
        <p:spPr>
          <a:xfrm>
            <a:off x="6453911" y="5410756"/>
            <a:ext cx="1889760" cy="369332"/>
          </a:xfrm>
          <a:prstGeom prst="rect">
            <a:avLst/>
          </a:prstGeom>
          <a:noFill/>
        </p:spPr>
        <p:txBody>
          <a:bodyPr wrap="square" rtlCol="0">
            <a:spAutoFit/>
          </a:bodyPr>
          <a:lstStyle/>
          <a:p>
            <a:pPr algn="r"/>
            <a:r>
              <a:rPr lang="en-US" sz="1800" dirty="0" smtClean="0">
                <a:latin typeface="Arial"/>
                <a:ea typeface="Arial"/>
                <a:cs typeface="Arial"/>
              </a:rPr>
              <a:t>(</a:t>
            </a:r>
            <a:r>
              <a:rPr lang="en-US" sz="1800" i="1" dirty="0" smtClean="0">
                <a:latin typeface="Arial"/>
                <a:ea typeface="Arial"/>
                <a:cs typeface="Arial"/>
              </a:rPr>
              <a:t>continued</a:t>
            </a:r>
            <a:r>
              <a:rPr lang="en-US" sz="1800" dirty="0" smtClean="0">
                <a:latin typeface="Arial"/>
                <a:ea typeface="Arial"/>
                <a:cs typeface="Arial"/>
              </a:rPr>
              <a:t>)</a:t>
            </a:r>
            <a:endParaRPr lang="en-US" sz="1800" dirty="0">
              <a:latin typeface="Arial"/>
              <a:ea typeface="Arial"/>
              <a:cs typeface="Arial"/>
            </a:endParaRPr>
          </a:p>
        </p:txBody>
      </p:sp>
      <p:graphicFrame>
        <p:nvGraphicFramePr>
          <p:cNvPr id="7" name="Table 6"/>
          <p:cNvGraphicFramePr>
            <a:graphicFrameLocks noGrp="1"/>
          </p:cNvGraphicFramePr>
          <p:nvPr>
            <p:extLst>
              <p:ext uri="{D42A27DB-BD31-4B8C-83A1-F6EECF244321}">
                <p14:modId xmlns:p14="http://schemas.microsoft.com/office/powerpoint/2010/main" val="2697839054"/>
              </p:ext>
            </p:extLst>
          </p:nvPr>
        </p:nvGraphicFramePr>
        <p:xfrm>
          <a:off x="1041858" y="3588026"/>
          <a:ext cx="7119467" cy="1720233"/>
        </p:xfrm>
        <a:graphic>
          <a:graphicData uri="http://schemas.openxmlformats.org/drawingml/2006/table">
            <a:tbl>
              <a:tblPr firstRow="1" bandRow="1">
                <a:tableStyleId>{2D5ABB26-0587-4C30-8999-92F81FD0307C}</a:tableStyleId>
              </a:tblPr>
              <a:tblGrid>
                <a:gridCol w="3011448"/>
                <a:gridCol w="4108019"/>
              </a:tblGrid>
              <a:tr h="385316">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1" i="0" u="none" strike="noStrike" kern="1200" baseline="0" dirty="0" smtClean="0">
                          <a:solidFill>
                            <a:schemeClr val="tx1"/>
                          </a:solidFill>
                          <a:latin typeface="+mn-lt"/>
                          <a:ea typeface="+mn-ea"/>
                          <a:cs typeface="+mn-cs"/>
                        </a:rPr>
                        <a:t>Difference of Two Squares Identity  </a:t>
                      </a:r>
                      <a:r>
                        <a:rPr lang="en-US" sz="22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FBFBF"/>
                    </a:solidFill>
                  </a:tcPr>
                </a:tc>
                <a:tc hMerge="1">
                  <a:txBody>
                    <a:bodyPr/>
                    <a:lstStyle/>
                    <a:p>
                      <a:endParaRPr lang="en-US" sz="2400" dirty="0" smtClean="0">
                        <a:latin typeface="Arial"/>
                        <a:cs typeface="Arial"/>
                      </a:endParaRPr>
                    </a:p>
                  </a:txBody>
                  <a:tcPr anchor="ctr"/>
                </a:tc>
              </a:tr>
              <a:tr h="3791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Formula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1" i="0" u="none" strike="noStrike" kern="1200" baseline="0" dirty="0" smtClean="0">
                          <a:solidFill>
                            <a:schemeClr val="tx1"/>
                          </a:solidFill>
                          <a:latin typeface="+mn-lt"/>
                          <a:ea typeface="+mn-ea"/>
                          <a:cs typeface="+mn-cs"/>
                        </a:rPr>
                        <a:t>Steps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r h="576730">
                <a:tc>
                  <a:txBody>
                    <a:bodyPr/>
                    <a:lstStyle/>
                    <a:p>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a:t>
                      </a:r>
                      <a:r>
                        <a:rPr lang="en-US" sz="1800" b="0" i="1" u="none" strike="noStrike" kern="1200" baseline="0" dirty="0" smtClean="0">
                          <a:solidFill>
                            <a:schemeClr val="tx1"/>
                          </a:solidFill>
                          <a:latin typeface="+mn-lt"/>
                          <a:ea typeface="+mn-ea"/>
                          <a:cs typeface="+mn-cs"/>
                        </a:rPr>
                        <a:t>a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b</a:t>
                      </a:r>
                      <a:r>
                        <a:rPr lang="en-US"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 </a:t>
                      </a:r>
                      <a:r>
                        <a:rPr lang="cs-CZ"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71911227"/>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rtlCol="0">
            <a:normAutofit/>
          </a:bodyPr>
          <a:lstStyle/>
          <a:p>
            <a:pPr eaLnBrk="1" fontAlgn="auto" hangingPunct="1">
              <a:lnSpc>
                <a:spcPct val="110000"/>
              </a:lnSpc>
              <a:spcAft>
                <a:spcPts val="0"/>
              </a:spcAft>
              <a:buFont typeface="Arial"/>
              <a:buNone/>
              <a:defRPr/>
            </a:pPr>
            <a:r>
              <a:rPr lang="en-US" sz="2800" b="1" dirty="0" smtClean="0">
                <a:ea typeface="+mn-ea"/>
              </a:rPr>
              <a:t>Key Concepts, </a:t>
            </a:r>
            <a:r>
              <a:rPr lang="en-US" sz="2800" b="1" i="1" dirty="0" smtClean="0">
                <a:ea typeface="+mn-ea"/>
              </a:rPr>
              <a:t>continued</a:t>
            </a:r>
          </a:p>
        </p:txBody>
      </p:sp>
      <p:sp>
        <p:nvSpPr>
          <p:cNvPr id="3" name="Slide Number Placeholder 2"/>
          <p:cNvSpPr>
            <a:spLocks noGrp="1"/>
          </p:cNvSpPr>
          <p:nvPr>
            <p:ph type="sldNum" sz="quarter" idx="11"/>
          </p:nvPr>
        </p:nvSpPr>
        <p:spPr/>
        <p:txBody>
          <a:bodyPr/>
          <a:lstStyle/>
          <a:p>
            <a:pPr>
              <a:defRPr/>
            </a:pPr>
            <a:fld id="{8E4519B1-7029-6247-A3CF-7DEB78894A92}" type="slidenum">
              <a:rPr lang="en-US" smtClean="0"/>
              <a:pPr>
                <a:defRPr/>
              </a:pPr>
              <a:t>5</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451900589"/>
              </p:ext>
            </p:extLst>
          </p:nvPr>
        </p:nvGraphicFramePr>
        <p:xfrm>
          <a:off x="1041858" y="1289238"/>
          <a:ext cx="7119467" cy="1706880"/>
        </p:xfrm>
        <a:graphic>
          <a:graphicData uri="http://schemas.openxmlformats.org/drawingml/2006/table">
            <a:tbl>
              <a:tblPr firstRow="1" bandRow="1">
                <a:tableStyleId>{2D5ABB26-0587-4C30-8999-92F81FD0307C}</a:tableStyleId>
              </a:tblPr>
              <a:tblGrid>
                <a:gridCol w="3263442"/>
                <a:gridCol w="3856025"/>
              </a:tblGrid>
              <a:tr h="378860">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1" i="0" u="none" strike="noStrike" kern="1200" baseline="0" dirty="0" smtClean="0">
                          <a:solidFill>
                            <a:schemeClr val="tx1"/>
                          </a:solidFill>
                          <a:latin typeface="+mn-lt"/>
                          <a:ea typeface="+mn-ea"/>
                          <a:cs typeface="+mn-cs"/>
                        </a:rPr>
                        <a:t>Sum of Two Cubes Identity </a:t>
                      </a:r>
                      <a:r>
                        <a:rPr lang="en-US" sz="22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FBFBF"/>
                    </a:solidFill>
                  </a:tcPr>
                </a:tc>
                <a:tc hMerge="1">
                  <a:txBody>
                    <a:bodyPr/>
                    <a:lstStyle/>
                    <a:p>
                      <a:endParaRPr lang="en-US"/>
                    </a:p>
                  </a:txBody>
                  <a:tcPr/>
                </a:tc>
              </a:tr>
              <a:tr h="32657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Formula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1" i="0" u="none" strike="noStrike" kern="1200" baseline="0" dirty="0" smtClean="0">
                          <a:solidFill>
                            <a:schemeClr val="tx1"/>
                          </a:solidFill>
                          <a:latin typeface="+mn-lt"/>
                          <a:ea typeface="+mn-ea"/>
                          <a:cs typeface="+mn-cs"/>
                        </a:rPr>
                        <a:t>Steps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r h="79872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3</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b</a:t>
                      </a:r>
                      <a:r>
                        <a:rPr lang="de-DE" sz="1800" b="0" i="0" u="none" strike="noStrike" kern="1200" baseline="30000" dirty="0" smtClean="0">
                          <a:solidFill>
                            <a:schemeClr val="tx1"/>
                          </a:solidFill>
                          <a:latin typeface="+mn-lt"/>
                          <a:ea typeface="+mn-ea"/>
                          <a:cs typeface="+mn-cs"/>
                        </a:rPr>
                        <a:t>3</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a:t>
                      </a:r>
                      <a:r>
                        <a:rPr lang="de-DE" sz="1800" b="0" i="1" u="none" strike="noStrike" kern="1200" baseline="0" dirty="0" smtClean="0">
                          <a:solidFill>
                            <a:schemeClr val="tx1"/>
                          </a:solidFill>
                          <a:latin typeface="+mn-lt"/>
                          <a:ea typeface="+mn-ea"/>
                          <a:cs typeface="+mn-cs"/>
                        </a:rPr>
                        <a:t>a</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a:t>
                      </a:r>
                      <a:r>
                        <a:rPr lang="en-US"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c>
                  <a:txBody>
                    <a:bodyPr/>
                    <a:lstStyle/>
                    <a:p>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a:t>
                      </a:r>
                      <a:r>
                        <a:rPr lang="de-DE"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FFF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76747952"/>
              </p:ext>
            </p:extLst>
          </p:nvPr>
        </p:nvGraphicFramePr>
        <p:xfrm>
          <a:off x="1041858" y="3320432"/>
          <a:ext cx="7119467" cy="1720233"/>
        </p:xfrm>
        <a:graphic>
          <a:graphicData uri="http://schemas.openxmlformats.org/drawingml/2006/table">
            <a:tbl>
              <a:tblPr firstRow="1" bandRow="1">
                <a:tableStyleId>{2D5ABB26-0587-4C30-8999-92F81FD0307C}</a:tableStyleId>
              </a:tblPr>
              <a:tblGrid>
                <a:gridCol w="3263442"/>
                <a:gridCol w="3856025"/>
              </a:tblGrid>
              <a:tr h="385316">
                <a:tc gridSpan="2">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200" b="1" i="0" u="none" strike="noStrike" kern="1200" baseline="0" dirty="0" smtClean="0">
                          <a:solidFill>
                            <a:schemeClr val="tx1"/>
                          </a:solidFill>
                          <a:latin typeface="+mn-lt"/>
                          <a:ea typeface="+mn-ea"/>
                          <a:cs typeface="+mn-cs"/>
                        </a:rPr>
                        <a:t>Difference of Two Cubes Identity </a:t>
                      </a:r>
                      <a:r>
                        <a:rPr lang="en-US" sz="22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BFBFBF"/>
                    </a:solidFill>
                  </a:tcPr>
                </a:tc>
                <a:tc hMerge="1">
                  <a:txBody>
                    <a:bodyPr/>
                    <a:lstStyle/>
                    <a:p>
                      <a:endParaRPr lang="en-US"/>
                    </a:p>
                  </a:txBody>
                  <a:tcPr/>
                </a:tc>
              </a:tr>
              <a:tr h="379113">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tx1"/>
                          </a:solidFill>
                          <a:latin typeface="+mn-lt"/>
                          <a:ea typeface="+mn-ea"/>
                          <a:cs typeface="+mn-cs"/>
                        </a:rPr>
                        <a:t>Formula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1800" b="1" i="0" u="none" strike="noStrike" kern="1200" baseline="0" dirty="0" smtClean="0">
                          <a:solidFill>
                            <a:schemeClr val="tx1"/>
                          </a:solidFill>
                          <a:latin typeface="+mn-lt"/>
                          <a:ea typeface="+mn-ea"/>
                          <a:cs typeface="+mn-cs"/>
                        </a:rPr>
                        <a:t>Steps </a:t>
                      </a:r>
                      <a:endParaRPr lang="en-US"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r h="576730">
                <a:tc>
                  <a:txBody>
                    <a:bodyPr/>
                    <a:lstStyle/>
                    <a:p>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a:t>
                      </a:r>
                      <a:r>
                        <a:rPr lang="de-DE"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a:t>
                      </a:r>
                      <a:endParaRPr lang="cs-CZ" sz="1800" b="0" i="0" u="none" strike="noStrike" kern="1200" baseline="0" dirty="0" smtClean="0">
                        <a:solidFill>
                          <a:schemeClr val="tx1"/>
                        </a:solidFill>
                        <a:latin typeface="+mn-lt"/>
                        <a:ea typeface="+mn-ea"/>
                        <a:cs typeface="+mn-cs"/>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a:txBody>
                    <a:bodyPr/>
                    <a:lstStyle/>
                    <a:p>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a:t>
                      </a:r>
                    </a:p>
                    <a:p>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en-US" sz="1800" b="0" i="1" u="none" strike="noStrike" kern="1200" baseline="0" dirty="0" smtClean="0">
                          <a:solidFill>
                            <a:schemeClr val="tx1"/>
                          </a:solidFill>
                          <a:latin typeface="+mn-lt"/>
                          <a:ea typeface="+mn-ea"/>
                          <a:cs typeface="+mn-cs"/>
                        </a:rPr>
                        <a:t>b </a:t>
                      </a:r>
                      <a:r>
                        <a:rPr lang="en-US" sz="1800" b="0" i="0" u="none" strike="noStrike" kern="1200" baseline="0" dirty="0" smtClean="0">
                          <a:solidFill>
                            <a:schemeClr val="tx1"/>
                          </a:solidFill>
                          <a:latin typeface="+mn-lt"/>
                          <a:ea typeface="+mn-ea"/>
                          <a:cs typeface="+mn-cs"/>
                        </a:rPr>
                        <a:t>– </a:t>
                      </a:r>
                      <a:r>
                        <a:rPr lang="en-US" sz="1800" b="0" i="1" u="none" strike="noStrike" kern="1200" baseline="0" dirty="0" smtClean="0">
                          <a:solidFill>
                            <a:schemeClr val="tx1"/>
                          </a:solidFill>
                          <a:latin typeface="+mn-lt"/>
                          <a:ea typeface="+mn-ea"/>
                          <a:cs typeface="+mn-cs"/>
                        </a:rPr>
                        <a:t>ab</a:t>
                      </a:r>
                      <a:r>
                        <a:rPr lang="en-US" sz="1800" b="0" i="0" u="none" strike="noStrike" kern="1200" baseline="30000" dirty="0" smtClean="0">
                          <a:solidFill>
                            <a:schemeClr val="tx1"/>
                          </a:solidFill>
                          <a:latin typeface="+mn-lt"/>
                          <a:ea typeface="+mn-ea"/>
                          <a:cs typeface="+mn-cs"/>
                        </a:rPr>
                        <a:t>2</a:t>
                      </a:r>
                      <a:r>
                        <a:rPr lang="en-US" sz="1800" b="0" i="0" u="none" strike="noStrike" kern="1200" baseline="0" dirty="0" smtClean="0">
                          <a:solidFill>
                            <a:schemeClr val="tx1"/>
                          </a:solidFill>
                          <a:latin typeface="+mn-lt"/>
                          <a:ea typeface="+mn-ea"/>
                          <a:cs typeface="+mn-cs"/>
                        </a:rPr>
                        <a:t> – </a:t>
                      </a:r>
                      <a:r>
                        <a:rPr lang="en-US"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3</a:t>
                      </a:r>
                      <a:r>
                        <a:rPr lang="en-US" sz="1800" b="0" i="0" u="none" strike="noStrike" kern="1200" baseline="0" dirty="0" smtClean="0">
                          <a:solidFill>
                            <a:schemeClr val="tx1"/>
                          </a:solidFill>
                          <a:latin typeface="+mn-lt"/>
                          <a:ea typeface="+mn-ea"/>
                          <a:cs typeface="+mn-cs"/>
                        </a:rPr>
                        <a:t> </a:t>
                      </a:r>
                    </a:p>
                    <a:p>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a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de-DE" sz="1800" b="0" i="0" u="none" strike="noStrike" kern="1200" baseline="0" dirty="0" smtClean="0">
                          <a:solidFill>
                            <a:schemeClr val="tx1"/>
                          </a:solidFill>
                          <a:latin typeface="+mn-lt"/>
                          <a:ea typeface="+mn-ea"/>
                          <a:cs typeface="+mn-cs"/>
                        </a:rPr>
                        <a:t>)(</a:t>
                      </a:r>
                      <a:r>
                        <a:rPr lang="de-DE" sz="1800" b="0" i="1" u="none" strike="noStrike" kern="1200" baseline="0" dirty="0" smtClean="0">
                          <a:solidFill>
                            <a:schemeClr val="tx1"/>
                          </a:solidFill>
                          <a:latin typeface="+mn-lt"/>
                          <a:ea typeface="+mn-ea"/>
                          <a:cs typeface="+mn-cs"/>
                        </a:rPr>
                        <a:t>a</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 </a:t>
                      </a:r>
                      <a:r>
                        <a:rPr lang="de-DE" sz="1800" b="0" i="1" u="none" strike="noStrike" kern="1200" baseline="0" dirty="0" smtClean="0">
                          <a:solidFill>
                            <a:schemeClr val="tx1"/>
                          </a:solidFill>
                          <a:latin typeface="+mn-lt"/>
                          <a:ea typeface="+mn-ea"/>
                          <a:cs typeface="+mn-cs"/>
                        </a:rPr>
                        <a:t>ab </a:t>
                      </a:r>
                      <a:r>
                        <a:rPr lang="de-DE" sz="1800" b="0" i="0" u="none" strike="noStrike" kern="1200" baseline="0" dirty="0" smtClean="0">
                          <a:solidFill>
                            <a:schemeClr val="tx1"/>
                          </a:solidFill>
                          <a:latin typeface="+mn-lt"/>
                          <a:ea typeface="+mn-ea"/>
                          <a:cs typeface="+mn-cs"/>
                        </a:rPr>
                        <a:t>+ </a:t>
                      </a:r>
                      <a:r>
                        <a:rPr lang="de-DE" sz="1800" b="0" i="1" u="none" strike="noStrike" kern="1200" baseline="0" dirty="0" smtClean="0">
                          <a:solidFill>
                            <a:schemeClr val="tx1"/>
                          </a:solidFill>
                          <a:latin typeface="+mn-lt"/>
                          <a:ea typeface="+mn-ea"/>
                          <a:cs typeface="+mn-cs"/>
                        </a:rPr>
                        <a:t>b</a:t>
                      </a:r>
                      <a:r>
                        <a:rPr lang="en-US" sz="1800" b="0" i="0" u="none" strike="noStrike" kern="1200" baseline="30000" dirty="0" smtClean="0">
                          <a:solidFill>
                            <a:schemeClr val="tx1"/>
                          </a:solidFill>
                          <a:latin typeface="+mn-lt"/>
                          <a:ea typeface="+mn-ea"/>
                          <a:cs typeface="+mn-cs"/>
                        </a:rPr>
                        <a:t>2</a:t>
                      </a:r>
                      <a:r>
                        <a:rPr lang="de-DE" sz="1800" b="0" i="0" u="none" strike="noStrike" kern="1200" baseline="0" dirty="0" smtClean="0">
                          <a:solidFill>
                            <a:schemeClr val="tx1"/>
                          </a:solidFill>
                          <a:latin typeface="+mn-lt"/>
                          <a:ea typeface="+mn-ea"/>
                          <a:cs typeface="+mn-cs"/>
                        </a:rPr>
                        <a:t>) </a:t>
                      </a:r>
                      <a:r>
                        <a:rPr lang="cs-CZ" sz="1800" b="0" i="0" u="none" strike="noStrike" kern="1200" baseline="0" dirty="0" smtClean="0">
                          <a:solidFill>
                            <a:schemeClr val="tx1"/>
                          </a:solidFill>
                          <a:latin typeface="+mn-lt"/>
                          <a:ea typeface="+mn-ea"/>
                          <a:cs typeface="+mn-cs"/>
                        </a:rPr>
                        <a:t>	</a:t>
                      </a: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94165824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pPr eaLnBrk="1" fontAlgn="auto" hangingPunct="1">
              <a:lnSpc>
                <a:spcPct val="110000"/>
              </a:lnSpc>
              <a:spcAft>
                <a:spcPts val="0"/>
              </a:spcAft>
              <a:defRPr/>
            </a:pPr>
            <a:r>
              <a:rPr lang="en-US" sz="2800" b="1" dirty="0"/>
              <a:t>Key Concepts, </a:t>
            </a:r>
            <a:r>
              <a:rPr lang="en-US" sz="2800" b="1" i="1" dirty="0" smtClean="0"/>
              <a:t>continued</a:t>
            </a:r>
          </a:p>
          <a:p>
            <a:pPr marL="342900" indent="-342900">
              <a:lnSpc>
                <a:spcPct val="110000"/>
              </a:lnSpc>
              <a:buFont typeface="Arial"/>
              <a:buChar char="•"/>
            </a:pPr>
            <a:r>
              <a:rPr lang="en-US" dirty="0"/>
              <a:t>Note that the square of sums, (</a:t>
            </a:r>
            <a:r>
              <a:rPr lang="en-US" i="1" dirty="0"/>
              <a:t>a </a:t>
            </a:r>
            <a:r>
              <a:rPr lang="en-US" dirty="0"/>
              <a:t>+ </a:t>
            </a:r>
            <a:r>
              <a:rPr lang="en-US" i="1" dirty="0"/>
              <a:t>b</a:t>
            </a:r>
            <a:r>
              <a:rPr lang="en-US" dirty="0"/>
              <a:t>)</a:t>
            </a:r>
            <a:r>
              <a:rPr lang="en-US" baseline="30000" dirty="0"/>
              <a:t>2</a:t>
            </a:r>
            <a:r>
              <a:rPr lang="en-US" dirty="0"/>
              <a:t>, is different from the sum of squares, </a:t>
            </a:r>
            <a:r>
              <a:rPr lang="en-US" i="1" dirty="0" smtClean="0"/>
              <a:t>a</a:t>
            </a:r>
            <a:r>
              <a:rPr lang="en-US" baseline="30000" dirty="0"/>
              <a:t>2</a:t>
            </a:r>
            <a:r>
              <a:rPr lang="en-US" dirty="0" smtClean="0"/>
              <a:t> </a:t>
            </a:r>
            <a:r>
              <a:rPr lang="en-US" dirty="0"/>
              <a:t>+ </a:t>
            </a:r>
            <a:r>
              <a:rPr lang="en-US" i="1" dirty="0" smtClean="0"/>
              <a:t>b</a:t>
            </a:r>
            <a:r>
              <a:rPr lang="en-US" baseline="30000" dirty="0"/>
              <a:t>2</a:t>
            </a:r>
            <a:r>
              <a:rPr lang="en-US" dirty="0" smtClean="0"/>
              <a:t>.  </a:t>
            </a:r>
          </a:p>
          <a:p>
            <a:pPr marL="342900" indent="-342900">
              <a:lnSpc>
                <a:spcPct val="110000"/>
              </a:lnSpc>
              <a:buFont typeface="Arial"/>
              <a:buChar char="•"/>
            </a:pPr>
            <a:r>
              <a:rPr lang="en-US" dirty="0"/>
              <a:t>Polynomial identities are true for any values of the given </a:t>
            </a:r>
            <a:r>
              <a:rPr lang="en-US" dirty="0" smtClean="0"/>
              <a:t>variables.  </a:t>
            </a:r>
          </a:p>
          <a:p>
            <a:pPr marL="342900" indent="-342900">
              <a:lnSpc>
                <a:spcPct val="110000"/>
              </a:lnSpc>
              <a:buFont typeface="Arial"/>
              <a:buChar char="•"/>
            </a:pPr>
            <a:r>
              <a:rPr lang="en-US" dirty="0"/>
              <a:t>When dealing with large numbers, the use of identities often results in simpler calculations</a:t>
            </a:r>
            <a:r>
              <a:rPr lang="en-US" dirty="0" smtClean="0"/>
              <a:t>.</a:t>
            </a:r>
            <a:endParaRPr lang="en-US" dirty="0"/>
          </a:p>
        </p:txBody>
      </p:sp>
      <p:sp>
        <p:nvSpPr>
          <p:cNvPr id="3" name="Slide Number Placeholder 2"/>
          <p:cNvSpPr>
            <a:spLocks noGrp="1"/>
          </p:cNvSpPr>
          <p:nvPr>
            <p:ph type="sldNum" sz="quarter" idx="11"/>
          </p:nvPr>
        </p:nvSpPr>
        <p:spPr/>
        <p:txBody>
          <a:bodyPr/>
          <a:lstStyle/>
          <a:p>
            <a:pPr>
              <a:defRPr/>
            </a:pPr>
            <a:fld id="{AA28DBB7-6366-7443-A6B3-31C63E357D05}" type="slidenum">
              <a:rPr lang="en-US" smtClean="0"/>
              <a:pPr>
                <a:defRPr/>
              </a:pPr>
              <a:t>6</a:t>
            </a:fld>
            <a:endParaRPr lang="en-US" dirty="0"/>
          </a:p>
        </p:txBody>
      </p:sp>
      <p:sp>
        <p:nvSpPr>
          <p:cNvPr id="4" name="Footer Placeholder 3"/>
          <p:cNvSpPr>
            <a:spLocks noGrp="1"/>
          </p:cNvSpPr>
          <p:nvPr>
            <p:ph type="ftr" sz="quarter" idx="13"/>
          </p:nvPr>
        </p:nvSpPr>
        <p:spPr/>
        <p:txBody>
          <a:bodyPr/>
          <a:lstStyle/>
          <a:p>
            <a:pPr>
              <a:defRPr/>
            </a:pPr>
            <a:r>
              <a:rPr lang="en-US" dirty="0" smtClean="0"/>
              <a:t>2.2.1: Polynomial Identities</a:t>
            </a:r>
            <a:endParaRPr lang="en-US" dirty="0"/>
          </a:p>
        </p:txBody>
      </p:sp>
    </p:spTree>
    <p:extLst>
      <p:ext uri="{BB962C8B-B14F-4D97-AF65-F5344CB8AC3E}">
        <p14:creationId xmlns:p14="http://schemas.microsoft.com/office/powerpoint/2010/main" val="3723526255"/>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0599" y="640567"/>
            <a:ext cx="8063785" cy="4998233"/>
          </a:xfrm>
        </p:spPr>
        <p:txBody>
          <a:bodyPr rtlCol="0"/>
          <a:lstStyle/>
          <a:p>
            <a:pPr eaLnBrk="1" fontAlgn="auto" hangingPunct="1">
              <a:spcAft>
                <a:spcPts val="0"/>
              </a:spcAft>
              <a:buFont typeface="Arial"/>
              <a:buNone/>
              <a:defRPr/>
            </a:pPr>
            <a:r>
              <a:rPr lang="en-US" sz="2800" b="1" dirty="0" smtClean="0">
                <a:ea typeface="+mn-ea"/>
              </a:rPr>
              <a:t>Common Errors/Misconceptions</a:t>
            </a:r>
            <a:endParaRPr lang="en-US" sz="2000" dirty="0" smtClean="0">
              <a:ea typeface="+mn-ea"/>
            </a:endParaRPr>
          </a:p>
          <a:p>
            <a:pPr marL="342900" indent="-342900">
              <a:lnSpc>
                <a:spcPct val="110000"/>
              </a:lnSpc>
              <a:buFont typeface="Arial"/>
              <a:buChar char="•"/>
            </a:pPr>
            <a:r>
              <a:rPr lang="en-US" dirty="0"/>
              <a:t>confusing identities, such as applying the Square of Differences Identity instead of the Difference of Two Squares </a:t>
            </a:r>
            <a:r>
              <a:rPr lang="en-US" dirty="0" smtClean="0"/>
              <a:t>Identity </a:t>
            </a:r>
          </a:p>
          <a:p>
            <a:pPr marL="342900" indent="-342900">
              <a:lnSpc>
                <a:spcPct val="110000"/>
              </a:lnSpc>
              <a:buFont typeface="Arial"/>
              <a:buChar char="•"/>
            </a:pPr>
            <a:r>
              <a:rPr lang="en-US" dirty="0"/>
              <a:t>incorrectly applying an identity to find an equivalent </a:t>
            </a:r>
            <a:r>
              <a:rPr lang="en-US" dirty="0" smtClean="0"/>
              <a:t>expression </a:t>
            </a:r>
            <a:endParaRPr lang="en-US" dirty="0"/>
          </a:p>
          <a:p>
            <a:pPr marL="342900" indent="-342900">
              <a:lnSpc>
                <a:spcPct val="110000"/>
              </a:lnSpc>
              <a:buFont typeface="Arial"/>
              <a:buChar char="•"/>
            </a:pPr>
            <a:r>
              <a:rPr lang="en-US" dirty="0"/>
              <a:t>misplacing a negative sign in an identity, resulting in an incorrect equivalent expression	</a:t>
            </a:r>
            <a:r>
              <a:rPr lang="en-US" dirty="0" smtClean="0"/>
              <a:t> </a:t>
            </a:r>
            <a:endParaRPr lang="en-US" dirty="0"/>
          </a:p>
          <a:p>
            <a:pPr marL="342900" indent="-342900">
              <a:lnSpc>
                <a:spcPct val="110000"/>
              </a:lnSpc>
              <a:buFont typeface="Arial"/>
              <a:buChar char="•"/>
            </a:pPr>
            <a:endParaRPr lang="en-US" dirty="0"/>
          </a:p>
        </p:txBody>
      </p:sp>
      <p:sp>
        <p:nvSpPr>
          <p:cNvPr id="2150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fontAlgn="base" hangingPunct="1">
              <a:spcBef>
                <a:spcPct val="0"/>
              </a:spcBef>
              <a:spcAft>
                <a:spcPct val="0"/>
              </a:spcAft>
            </a:pPr>
            <a:fld id="{261CA2CB-5E55-4944-A924-36ED15748A88}" type="slidenum">
              <a:rPr lang="en-US" sz="1800">
                <a:solidFill>
                  <a:srgbClr val="000000"/>
                </a:solidFill>
                <a:latin typeface="Arial"/>
                <a:ea typeface="Arial"/>
                <a:cs typeface="Arial"/>
              </a:rPr>
              <a:pPr eaLnBrk="1" fontAlgn="base" hangingPunct="1">
                <a:spcBef>
                  <a:spcPct val="0"/>
                </a:spcBef>
                <a:spcAft>
                  <a:spcPct val="0"/>
                </a:spcAft>
              </a:pPr>
              <a:t>7</a:t>
            </a:fld>
            <a:endParaRPr lang="en-US" sz="1800" dirty="0">
              <a:solidFill>
                <a:srgbClr val="000000"/>
              </a:solidFill>
              <a:latin typeface="Arial"/>
              <a:ea typeface="Arial"/>
              <a:cs typeface="Arial"/>
            </a:endParaRPr>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ubtitle 1"/>
          <p:cNvSpPr>
            <a:spLocks noGrp="1"/>
          </p:cNvSpPr>
          <p:nvPr>
            <p:ph type="subTitle" idx="1"/>
          </p:nvPr>
        </p:nvSpPr>
        <p:spPr>
          <a:xfrm>
            <a:off x="641350" y="641350"/>
            <a:ext cx="7131050" cy="4997450"/>
          </a:xfrm>
        </p:spPr>
        <p:txBody>
          <a:bodyPr/>
          <a:lstStyle/>
          <a:p>
            <a:pPr eaLnBrk="1" hangingPunct="1"/>
            <a:r>
              <a:rPr lang="en-US" sz="2800" b="1" dirty="0"/>
              <a:t>Guided </a:t>
            </a:r>
            <a:r>
              <a:rPr lang="en-US" sz="2800" b="1" dirty="0" smtClean="0"/>
              <a:t>Practice</a:t>
            </a:r>
            <a:endParaRPr lang="en-US" sz="2000" b="1" dirty="0"/>
          </a:p>
          <a:p>
            <a:pPr eaLnBrk="1" hangingPunct="1"/>
            <a:r>
              <a:rPr lang="en-US" sz="2800" b="1" dirty="0" smtClean="0">
                <a:solidFill>
                  <a:srgbClr val="000090"/>
                </a:solidFill>
              </a:rPr>
              <a:t>Example 1</a:t>
            </a:r>
            <a:endParaRPr lang="en-US" sz="1100" b="1" dirty="0">
              <a:solidFill>
                <a:srgbClr val="558ED5"/>
              </a:solidFill>
            </a:endParaRPr>
          </a:p>
          <a:p>
            <a:r>
              <a:rPr lang="en-US" dirty="0" smtClean="0"/>
              <a:t>Use a polynomial identity to expand the expression (</a:t>
            </a:r>
            <a:r>
              <a:rPr lang="en-US" i="1" dirty="0" smtClean="0"/>
              <a:t>x </a:t>
            </a:r>
            <a:r>
              <a:rPr lang="en-US" dirty="0" smtClean="0"/>
              <a:t>– 14)</a:t>
            </a:r>
            <a:r>
              <a:rPr lang="en-US" baseline="30000" dirty="0" smtClean="0"/>
              <a:t>2</a:t>
            </a:r>
            <a:r>
              <a:rPr lang="en-US" dirty="0" smtClean="0"/>
              <a:t>.</a:t>
            </a:r>
            <a:endParaRPr lang="en-US" spc="-20" dirty="0"/>
          </a:p>
        </p:txBody>
      </p:sp>
      <p:sp>
        <p:nvSpPr>
          <p:cNvPr id="2" name="Slide Number Placeholder 1"/>
          <p:cNvSpPr>
            <a:spLocks noGrp="1"/>
          </p:cNvSpPr>
          <p:nvPr>
            <p:ph type="sldNum" sz="quarter" idx="11"/>
          </p:nvPr>
        </p:nvSpPr>
        <p:spPr/>
        <p:txBody>
          <a:bodyPr/>
          <a:lstStyle/>
          <a:p>
            <a:pPr>
              <a:defRPr/>
            </a:pPr>
            <a:fld id="{9498F616-E243-784C-ADDB-FC1FAF542744}" type="slidenum">
              <a:rPr lang="en-US" smtClean="0"/>
              <a:pPr>
                <a:defRPr/>
              </a:pPr>
              <a:t>8</a:t>
            </a:fld>
            <a:endParaRPr lang="en-US" dirty="0"/>
          </a:p>
        </p:txBody>
      </p:sp>
      <p:sp>
        <p:nvSpPr>
          <p:cNvPr id="3" name="Footer Placeholder 2"/>
          <p:cNvSpPr>
            <a:spLocks noGrp="1"/>
          </p:cNvSpPr>
          <p:nvPr>
            <p:ph type="ftr" sz="quarter" idx="13"/>
          </p:nvPr>
        </p:nvSpPr>
        <p:spPr/>
        <p:txBody>
          <a:bodyPr/>
          <a:lstStyle/>
          <a:p>
            <a:pPr>
              <a:defRPr/>
            </a:pPr>
            <a:r>
              <a:rPr lang="en-US" dirty="0" smtClean="0"/>
              <a:t>2.2.1: Polynomial Identities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40600" y="679849"/>
            <a:ext cx="7855776" cy="4998233"/>
          </a:xfrm>
        </p:spPr>
        <p:txBody>
          <a:bodyPr>
            <a:normAutofit/>
          </a:bodyPr>
          <a:lstStyle/>
          <a:p>
            <a:pPr eaLnBrk="1" hangingPunct="1">
              <a:defRPr/>
            </a:pPr>
            <a:r>
              <a:rPr lang="en-US" sz="2800" b="1" dirty="0" smtClean="0"/>
              <a:t>Guided Practice: </a:t>
            </a:r>
            <a:r>
              <a:rPr lang="en-US" sz="2800" b="1" dirty="0" smtClean="0">
                <a:solidFill>
                  <a:srgbClr val="000090"/>
                </a:solidFill>
              </a:rPr>
              <a:t>Example 1, </a:t>
            </a:r>
            <a:r>
              <a:rPr lang="en-US" sz="2800" b="1" i="1" dirty="0" smtClean="0">
                <a:solidFill>
                  <a:srgbClr val="000090"/>
                </a:solidFill>
              </a:rPr>
              <a:t>continued</a:t>
            </a:r>
            <a:endParaRPr lang="en-US" sz="2800" b="1" i="1" dirty="0">
              <a:solidFill>
                <a:srgbClr val="000090"/>
              </a:solidFill>
            </a:endParaRPr>
          </a:p>
          <a:p>
            <a:pPr marL="514350" indent="-557784">
              <a:lnSpc>
                <a:spcPct val="110000"/>
              </a:lnSpc>
              <a:buFont typeface="+mj-lt"/>
              <a:buAutoNum type="arabicPeriod"/>
            </a:pPr>
            <a:r>
              <a:rPr lang="en-US" sz="2800" b="1" dirty="0" smtClean="0">
                <a:solidFill>
                  <a:srgbClr val="660066"/>
                </a:solidFill>
              </a:rPr>
              <a:t>Determine </a:t>
            </a:r>
            <a:r>
              <a:rPr lang="en-US" sz="2800" b="1" dirty="0">
                <a:solidFill>
                  <a:srgbClr val="660066"/>
                </a:solidFill>
              </a:rPr>
              <a:t>which identity is written in the same form as the given expression.</a:t>
            </a:r>
            <a:r>
              <a:rPr lang="en-US" sz="2800" b="1" dirty="0" smtClean="0">
                <a:solidFill>
                  <a:srgbClr val="660066"/>
                </a:solidFill>
              </a:rPr>
              <a:t> </a:t>
            </a:r>
            <a:r>
              <a:rPr lang="en-US" sz="2800" b="1" dirty="0">
                <a:solidFill>
                  <a:srgbClr val="660066"/>
                </a:solidFill>
              </a:rPr>
              <a:t>	</a:t>
            </a:r>
            <a:endParaRPr lang="en-US" sz="2800" b="1" dirty="0" smtClean="0">
              <a:solidFill>
                <a:srgbClr val="660066"/>
              </a:solidFill>
            </a:endParaRPr>
          </a:p>
          <a:p>
            <a:pPr lvl="1" algn="l"/>
            <a:r>
              <a:rPr lang="en-US" dirty="0">
                <a:solidFill>
                  <a:srgbClr val="000000"/>
                </a:solidFill>
              </a:rPr>
              <a:t>The expression (</a:t>
            </a:r>
            <a:r>
              <a:rPr lang="en-US" i="1" dirty="0">
                <a:solidFill>
                  <a:srgbClr val="000000"/>
                </a:solidFill>
              </a:rPr>
              <a:t>x </a:t>
            </a:r>
            <a:r>
              <a:rPr lang="en-US" dirty="0">
                <a:solidFill>
                  <a:srgbClr val="000000"/>
                </a:solidFill>
              </a:rPr>
              <a:t>– 14)</a:t>
            </a:r>
            <a:r>
              <a:rPr lang="en-US" baseline="30000" dirty="0">
                <a:solidFill>
                  <a:srgbClr val="000000"/>
                </a:solidFill>
              </a:rPr>
              <a:t>2</a:t>
            </a:r>
            <a:r>
              <a:rPr lang="en-US" dirty="0">
                <a:solidFill>
                  <a:srgbClr val="000000"/>
                </a:solidFill>
              </a:rPr>
              <a:t> is written in the same form as the left side of the Square of Differences Identity: (</a:t>
            </a:r>
            <a:r>
              <a:rPr lang="en-US" i="1" dirty="0">
                <a:solidFill>
                  <a:srgbClr val="000000"/>
                </a:solidFill>
              </a:rPr>
              <a:t>a </a:t>
            </a:r>
            <a:r>
              <a:rPr lang="en-US" dirty="0">
                <a:solidFill>
                  <a:srgbClr val="000000"/>
                </a:solidFill>
              </a:rPr>
              <a:t>– </a:t>
            </a:r>
            <a:r>
              <a:rPr lang="en-US" i="1" dirty="0">
                <a:solidFill>
                  <a:srgbClr val="000000"/>
                </a:solidFill>
              </a:rPr>
              <a:t>b</a:t>
            </a:r>
            <a:r>
              <a:rPr lang="en-US" dirty="0" smtClean="0">
                <a:solidFill>
                  <a:srgbClr val="000000"/>
                </a:solidFill>
              </a:rPr>
              <a:t>)</a:t>
            </a:r>
            <a:r>
              <a:rPr lang="en-US" baseline="30000" dirty="0" smtClean="0">
                <a:solidFill>
                  <a:srgbClr val="000000"/>
                </a:solidFill>
              </a:rPr>
              <a:t>2</a:t>
            </a:r>
            <a:r>
              <a:rPr lang="en-US" dirty="0" smtClean="0">
                <a:solidFill>
                  <a:srgbClr val="000000"/>
                </a:solidFill>
              </a:rPr>
              <a:t> </a:t>
            </a:r>
            <a:r>
              <a:rPr lang="en-US" dirty="0">
                <a:solidFill>
                  <a:srgbClr val="000000"/>
                </a:solidFill>
              </a:rPr>
              <a:t>= </a:t>
            </a:r>
            <a:r>
              <a:rPr lang="en-US" i="1" dirty="0" smtClean="0">
                <a:solidFill>
                  <a:srgbClr val="000000"/>
                </a:solidFill>
              </a:rPr>
              <a:t>a</a:t>
            </a:r>
            <a:r>
              <a:rPr lang="en-US" baseline="30000" dirty="0">
                <a:solidFill>
                  <a:srgbClr val="000000"/>
                </a:solidFill>
              </a:rPr>
              <a:t>2</a:t>
            </a:r>
            <a:r>
              <a:rPr lang="en-US" dirty="0" smtClean="0">
                <a:solidFill>
                  <a:srgbClr val="000000"/>
                </a:solidFill>
              </a:rPr>
              <a:t> </a:t>
            </a:r>
            <a:r>
              <a:rPr lang="en-US" dirty="0">
                <a:solidFill>
                  <a:srgbClr val="000000"/>
                </a:solidFill>
              </a:rPr>
              <a:t>– 2</a:t>
            </a:r>
            <a:r>
              <a:rPr lang="en-US" i="1" dirty="0">
                <a:solidFill>
                  <a:srgbClr val="000000"/>
                </a:solidFill>
              </a:rPr>
              <a:t>ab </a:t>
            </a:r>
            <a:r>
              <a:rPr lang="en-US" dirty="0">
                <a:solidFill>
                  <a:srgbClr val="000000"/>
                </a:solidFill>
              </a:rPr>
              <a:t>+ </a:t>
            </a:r>
            <a:r>
              <a:rPr lang="en-US" i="1" dirty="0" smtClean="0">
                <a:solidFill>
                  <a:srgbClr val="000000"/>
                </a:solidFill>
              </a:rPr>
              <a:t>b</a:t>
            </a:r>
            <a:r>
              <a:rPr lang="en-US" baseline="30000" dirty="0">
                <a:solidFill>
                  <a:srgbClr val="000000"/>
                </a:solidFill>
              </a:rPr>
              <a:t>2</a:t>
            </a:r>
            <a:r>
              <a:rPr lang="en-US" dirty="0" smtClean="0">
                <a:solidFill>
                  <a:srgbClr val="000000"/>
                </a:solidFill>
              </a:rPr>
              <a:t>. </a:t>
            </a:r>
            <a:endParaRPr lang="en-US" dirty="0">
              <a:solidFill>
                <a:srgbClr val="000000"/>
              </a:solidFill>
            </a:endParaRPr>
          </a:p>
          <a:p>
            <a:pPr lvl="1" algn="l"/>
            <a:r>
              <a:rPr lang="en-US" dirty="0">
                <a:solidFill>
                  <a:srgbClr val="000000"/>
                </a:solidFill>
              </a:rPr>
              <a:t>Therefore, we can substitute the values from the expression (</a:t>
            </a:r>
            <a:r>
              <a:rPr lang="en-US" i="1" dirty="0">
                <a:solidFill>
                  <a:srgbClr val="000000"/>
                </a:solidFill>
              </a:rPr>
              <a:t>x </a:t>
            </a:r>
            <a:r>
              <a:rPr lang="en-US" dirty="0">
                <a:solidFill>
                  <a:srgbClr val="000000"/>
                </a:solidFill>
              </a:rPr>
              <a:t>– 14</a:t>
            </a:r>
            <a:r>
              <a:rPr lang="en-US" dirty="0" smtClean="0">
                <a:solidFill>
                  <a:srgbClr val="000000"/>
                </a:solidFill>
              </a:rPr>
              <a:t>)</a:t>
            </a:r>
            <a:r>
              <a:rPr lang="en-US" baseline="30000" dirty="0" smtClean="0">
                <a:solidFill>
                  <a:srgbClr val="000000"/>
                </a:solidFill>
              </a:rPr>
              <a:t>2</a:t>
            </a:r>
            <a:r>
              <a:rPr lang="en-US" dirty="0" smtClean="0">
                <a:solidFill>
                  <a:srgbClr val="000000"/>
                </a:solidFill>
              </a:rPr>
              <a:t> </a:t>
            </a:r>
            <a:r>
              <a:rPr lang="en-US" dirty="0">
                <a:solidFill>
                  <a:srgbClr val="000000"/>
                </a:solidFill>
              </a:rPr>
              <a:t>into the Square of Differences Identity</a:t>
            </a:r>
            <a:r>
              <a:rPr lang="en-US" dirty="0" smtClean="0">
                <a:solidFill>
                  <a:srgbClr val="000000"/>
                </a:solidFill>
              </a:rPr>
              <a:t>.</a:t>
            </a:r>
            <a:endParaRPr lang="en-US" dirty="0"/>
          </a:p>
        </p:txBody>
      </p:sp>
      <p:sp>
        <p:nvSpPr>
          <p:cNvPr id="3" name="Slide Number Placeholder 2"/>
          <p:cNvSpPr>
            <a:spLocks noGrp="1"/>
          </p:cNvSpPr>
          <p:nvPr>
            <p:ph type="sldNum" sz="quarter" idx="11"/>
          </p:nvPr>
        </p:nvSpPr>
        <p:spPr/>
        <p:txBody>
          <a:bodyPr/>
          <a:lstStyle/>
          <a:p>
            <a:pPr>
              <a:defRPr/>
            </a:pPr>
            <a:fld id="{033714D1-3EA9-6C48-9293-DF4C317D6D87}" type="slidenum">
              <a:rPr lang="en-US" smtClean="0"/>
              <a:pPr>
                <a:defRPr/>
              </a:pPr>
              <a:t>9</a:t>
            </a:fld>
            <a:endParaRPr lang="en-US" dirty="0"/>
          </a:p>
        </p:txBody>
      </p:sp>
      <p:sp>
        <p:nvSpPr>
          <p:cNvPr id="2" name="Footer Placeholder 1"/>
          <p:cNvSpPr>
            <a:spLocks noGrp="1"/>
          </p:cNvSpPr>
          <p:nvPr>
            <p:ph type="ftr" sz="quarter" idx="13"/>
          </p:nvPr>
        </p:nvSpPr>
        <p:spPr/>
        <p:txBody>
          <a:bodyPr/>
          <a:lstStyle/>
          <a:p>
            <a:pPr>
              <a:defRPr/>
            </a:pPr>
            <a:r>
              <a:rPr lang="en-US" dirty="0" smtClean="0"/>
              <a:t>2.2.1: Polynomial Identities</a:t>
            </a:r>
            <a:endParaRPr lang="en-US"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Enhanced Instruc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16571</TotalTime>
  <Words>1258</Words>
  <Application>Microsoft Office PowerPoint</Application>
  <PresentationFormat>On-screen Show (4:3)</PresentationFormat>
  <Paragraphs>211</Paragraphs>
  <Slides>22</Slides>
  <Notes>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Enhanced Instruction template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Walch Education</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Walch Education</dc:creator>
  <cp:lastModifiedBy>Tristen Billerbeck</cp:lastModifiedBy>
  <cp:revision>347</cp:revision>
  <dcterms:created xsi:type="dcterms:W3CDTF">2012-02-22T19:14:19Z</dcterms:created>
  <dcterms:modified xsi:type="dcterms:W3CDTF">2017-09-08T16:56:29Z</dcterms:modified>
</cp:coreProperties>
</file>