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57" r:id="rId4"/>
    <p:sldId id="263" r:id="rId5"/>
    <p:sldId id="264" r:id="rId6"/>
    <p:sldId id="258" r:id="rId7"/>
    <p:sldId id="259" r:id="rId8"/>
    <p:sldId id="26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05" autoAdjust="0"/>
    <p:restoredTop sz="94660"/>
  </p:normalViewPr>
  <p:slideViewPr>
    <p:cSldViewPr snapToGrid="0">
      <p:cViewPr varScale="1">
        <p:scale>
          <a:sx n="116" d="100"/>
          <a:sy n="116" d="100"/>
        </p:scale>
        <p:origin x="312"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9/6/2015</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9/6/2015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9/6/2015</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msbillerbeck.weebly.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t>Welcome!</a:t>
            </a:r>
            <a:endParaRPr lang="en-US" sz="7200" dirty="0"/>
          </a:p>
        </p:txBody>
      </p:sp>
      <p:sp>
        <p:nvSpPr>
          <p:cNvPr id="3" name="Subtitle 2"/>
          <p:cNvSpPr>
            <a:spLocks noGrp="1"/>
          </p:cNvSpPr>
          <p:nvPr>
            <p:ph type="subTitle" idx="1"/>
          </p:nvPr>
        </p:nvSpPr>
        <p:spPr>
          <a:xfrm>
            <a:off x="1066800" y="4385732"/>
            <a:ext cx="10093325" cy="1405467"/>
          </a:xfrm>
        </p:spPr>
        <p:txBody>
          <a:bodyPr>
            <a:normAutofit/>
          </a:bodyPr>
          <a:lstStyle/>
          <a:p>
            <a:r>
              <a:rPr lang="en-US" sz="3600" dirty="0" smtClean="0"/>
              <a:t>To Ms. </a:t>
            </a:r>
            <a:r>
              <a:rPr lang="en-US" sz="3600" dirty="0" err="1" smtClean="0"/>
              <a:t>Billerbeck’s</a:t>
            </a:r>
            <a:r>
              <a:rPr lang="en-US" sz="3600" dirty="0" smtClean="0"/>
              <a:t> Integrated Math 1 Class</a:t>
            </a:r>
            <a:endParaRPr lang="en-US" sz="3600" dirty="0"/>
          </a:p>
        </p:txBody>
      </p:sp>
    </p:spTree>
    <p:extLst>
      <p:ext uri="{BB962C8B-B14F-4D97-AF65-F5344CB8AC3E}">
        <p14:creationId xmlns:p14="http://schemas.microsoft.com/office/powerpoint/2010/main" val="1528836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685801" y="2437903"/>
            <a:ext cx="10131425" cy="3649133"/>
          </a:xfrm>
        </p:spPr>
        <p:txBody>
          <a:bodyPr>
            <a:normAutofit fontScale="70000" lnSpcReduction="20000"/>
          </a:bodyPr>
          <a:lstStyle/>
          <a:p>
            <a:r>
              <a:rPr lang="en-US" sz="2400" dirty="0"/>
              <a:t>Graduated from </a:t>
            </a:r>
            <a:r>
              <a:rPr lang="en-US" sz="2400" dirty="0" err="1"/>
              <a:t>Encina</a:t>
            </a:r>
            <a:r>
              <a:rPr lang="en-US" sz="2400" dirty="0"/>
              <a:t> High School</a:t>
            </a:r>
          </a:p>
          <a:p>
            <a:r>
              <a:rPr lang="en-US" sz="2400" dirty="0" smtClean="0"/>
              <a:t>Graduated from UC Berkeley in Mechanical Engineering</a:t>
            </a:r>
          </a:p>
          <a:p>
            <a:r>
              <a:rPr lang="en-US" sz="2400" dirty="0" smtClean="0"/>
              <a:t>Worked in Silicon Valley for Applied Materials for 8 years</a:t>
            </a:r>
          </a:p>
          <a:p>
            <a:r>
              <a:rPr lang="en-US" sz="2400" dirty="0" smtClean="0"/>
              <a:t>Relocated to San Diego to take </a:t>
            </a:r>
            <a:r>
              <a:rPr lang="en-US" sz="2400" dirty="0" err="1" smtClean="0"/>
              <a:t>Cymer</a:t>
            </a:r>
            <a:r>
              <a:rPr lang="en-US" sz="2400" dirty="0" smtClean="0"/>
              <a:t>, Inc.  Public</a:t>
            </a:r>
          </a:p>
          <a:p>
            <a:r>
              <a:rPr lang="en-US" sz="2400" dirty="0" smtClean="0"/>
              <a:t>Became an entrepreneur and had a business in:</a:t>
            </a:r>
          </a:p>
          <a:p>
            <a:pPr marL="0" indent="0">
              <a:buNone/>
            </a:pPr>
            <a:r>
              <a:rPr lang="en-US" sz="2400" dirty="0"/>
              <a:t>	</a:t>
            </a:r>
            <a:r>
              <a:rPr lang="en-US" sz="2400" dirty="0" smtClean="0"/>
              <a:t>Landscape Design and Voted One of the Best in San Diego County</a:t>
            </a:r>
          </a:p>
          <a:p>
            <a:pPr marL="0" indent="0">
              <a:buNone/>
            </a:pPr>
            <a:r>
              <a:rPr lang="en-US" sz="2400" dirty="0"/>
              <a:t>	</a:t>
            </a:r>
            <a:r>
              <a:rPr lang="en-US" sz="2400" dirty="0" smtClean="0"/>
              <a:t>Kayak Accessories and Started a Patent</a:t>
            </a:r>
          </a:p>
          <a:p>
            <a:pPr marL="0" indent="0">
              <a:buNone/>
            </a:pPr>
            <a:r>
              <a:rPr lang="en-US" sz="2400" dirty="0"/>
              <a:t>	</a:t>
            </a:r>
            <a:r>
              <a:rPr lang="en-US" sz="2400" dirty="0" smtClean="0"/>
              <a:t>Memoir </a:t>
            </a:r>
          </a:p>
          <a:p>
            <a:r>
              <a:rPr lang="en-US" sz="2400" dirty="0" smtClean="0"/>
              <a:t>Became a teacher to inspire more Americans to become great at math and become engineers</a:t>
            </a:r>
          </a:p>
          <a:p>
            <a:r>
              <a:rPr lang="en-US" sz="2400" dirty="0" smtClean="0"/>
              <a:t>Mothered two fabulous adults</a:t>
            </a:r>
          </a:p>
          <a:p>
            <a:pPr marL="0" indent="0">
              <a:buNone/>
            </a:pPr>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1240203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We’re exploring in Integrated Math 1</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How to be successful during the Integrated Math 1 curriculum introduction at Rio</a:t>
            </a:r>
          </a:p>
          <a:p>
            <a:r>
              <a:rPr lang="en-US" sz="2800" dirty="0" smtClean="0"/>
              <a:t>Mandatory after </a:t>
            </a:r>
            <a:r>
              <a:rPr lang="en-US" sz="2800" dirty="0"/>
              <a:t>s</a:t>
            </a:r>
            <a:r>
              <a:rPr lang="en-US" sz="2800" dirty="0" smtClean="0"/>
              <a:t>chool </a:t>
            </a:r>
            <a:r>
              <a:rPr lang="en-US" sz="2800" dirty="0"/>
              <a:t>t</a:t>
            </a:r>
            <a:r>
              <a:rPr lang="en-US" sz="2800" dirty="0" smtClean="0"/>
              <a:t>utoring for students with below a C- on Monday</a:t>
            </a:r>
            <a:r>
              <a:rPr lang="en-US" sz="2800" dirty="0"/>
              <a:t> </a:t>
            </a:r>
            <a:r>
              <a:rPr lang="en-US" sz="2800" dirty="0" smtClean="0"/>
              <a:t>and Tuesday in the library</a:t>
            </a:r>
          </a:p>
          <a:p>
            <a:r>
              <a:rPr lang="en-US" sz="2800" dirty="0" smtClean="0"/>
              <a:t>Developing note-taking and listening skills</a:t>
            </a:r>
          </a:p>
          <a:p>
            <a:r>
              <a:rPr lang="en-US" sz="2800" dirty="0"/>
              <a:t>Using a scientific calculator and not cell phone during </a:t>
            </a:r>
            <a:r>
              <a:rPr lang="en-US" sz="2800" dirty="0" smtClean="0"/>
              <a:t>testing</a:t>
            </a:r>
          </a:p>
          <a:p>
            <a:r>
              <a:rPr lang="en-US" sz="2800" dirty="0"/>
              <a:t>Being prepared for </a:t>
            </a:r>
            <a:r>
              <a:rPr lang="en-US" sz="2800" dirty="0" smtClean="0"/>
              <a:t>class</a:t>
            </a:r>
            <a:endParaRPr lang="en-US" sz="2800" dirty="0" smtClean="0"/>
          </a:p>
          <a:p>
            <a:r>
              <a:rPr lang="en-US" sz="2800" dirty="0" smtClean="0"/>
              <a:t>Building up </a:t>
            </a:r>
            <a:r>
              <a:rPr lang="en-US" sz="2800" dirty="0"/>
              <a:t>t</a:t>
            </a:r>
            <a:r>
              <a:rPr lang="en-US" sz="2800" dirty="0" smtClean="0"/>
              <a:t>heir </a:t>
            </a:r>
            <a:r>
              <a:rPr lang="en-US" sz="2800" dirty="0"/>
              <a:t>m</a:t>
            </a:r>
            <a:r>
              <a:rPr lang="en-US" sz="2800" dirty="0" smtClean="0"/>
              <a:t>ath self-esteem</a:t>
            </a:r>
          </a:p>
        </p:txBody>
      </p:sp>
    </p:spTree>
    <p:extLst>
      <p:ext uri="{BB962C8B-B14F-4D97-AF65-F5344CB8AC3E}">
        <p14:creationId xmlns:p14="http://schemas.microsoft.com/office/powerpoint/2010/main" val="3617939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Integrated Math 1?</a:t>
            </a:r>
            <a:endParaRPr lang="en-US" dirty="0"/>
          </a:p>
        </p:txBody>
      </p:sp>
      <p:sp>
        <p:nvSpPr>
          <p:cNvPr id="3" name="Content Placeholder 2"/>
          <p:cNvSpPr>
            <a:spLocks noGrp="1"/>
          </p:cNvSpPr>
          <p:nvPr>
            <p:ph idx="1"/>
          </p:nvPr>
        </p:nvSpPr>
        <p:spPr/>
        <p:txBody>
          <a:bodyPr>
            <a:normAutofit/>
          </a:bodyPr>
          <a:lstStyle/>
          <a:p>
            <a:r>
              <a:rPr lang="en-US" sz="2800" dirty="0" smtClean="0"/>
              <a:t>The international way of learning math with algebra and geometry together</a:t>
            </a:r>
          </a:p>
          <a:p>
            <a:r>
              <a:rPr lang="en-US" sz="2800" dirty="0" smtClean="0"/>
              <a:t>The discussion of math</a:t>
            </a:r>
          </a:p>
          <a:p>
            <a:r>
              <a:rPr lang="en-US" sz="2800" dirty="0" smtClean="0"/>
              <a:t>The strategies of math</a:t>
            </a:r>
          </a:p>
          <a:p>
            <a:r>
              <a:rPr lang="en-US" sz="2800" dirty="0" smtClean="0"/>
              <a:t>The understanding of how to dissect a real-life problem and put it in algebraic terms</a:t>
            </a:r>
          </a:p>
          <a:p>
            <a:r>
              <a:rPr lang="en-US" sz="2800" dirty="0" smtClean="0"/>
              <a:t>Hard for most!!!!!!!!!!!!!!!!!!!!!!!!!!!!!!!!!!!!!!!</a:t>
            </a:r>
            <a:endParaRPr lang="en-US" sz="2800" dirty="0"/>
          </a:p>
        </p:txBody>
      </p:sp>
    </p:spTree>
    <p:extLst>
      <p:ext uri="{BB962C8B-B14F-4D97-AF65-F5344CB8AC3E}">
        <p14:creationId xmlns:p14="http://schemas.microsoft.com/office/powerpoint/2010/main" val="3938824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We’ll Be Teaching</a:t>
            </a:r>
            <a:endParaRPr lang="en-US" dirty="0"/>
          </a:p>
        </p:txBody>
      </p:sp>
      <p:sp>
        <p:nvSpPr>
          <p:cNvPr id="3" name="Content Placeholder 2"/>
          <p:cNvSpPr>
            <a:spLocks noGrp="1"/>
          </p:cNvSpPr>
          <p:nvPr>
            <p:ph idx="1"/>
          </p:nvPr>
        </p:nvSpPr>
        <p:spPr>
          <a:xfrm>
            <a:off x="685801" y="1655805"/>
            <a:ext cx="10131425" cy="4135395"/>
          </a:xfrm>
        </p:spPr>
        <p:txBody>
          <a:bodyPr>
            <a:noAutofit/>
          </a:bodyPr>
          <a:lstStyle/>
          <a:p>
            <a:pPr lvl="0"/>
            <a:r>
              <a:rPr lang="en-US" sz="2000" dirty="0"/>
              <a:t>Quantitative Reasoning, Algebraic Models, Functions with Models, Patterns and Sequences, Linear Functions, Forms of Linear Equations, Linear Equations and Inequalities, Multi-Variable Categorical Data, One-Variable Data Distributions, Linear Modeling and Regression, Solving Systems of Linear Equations, Modeling with Linear Systems, Piecewise-Defined Functions, Geometric Sequences and Exponential Functions, Exponential Equations and Models, Tools of Geometry, Transformations and Symmetry, Congruent Figures, Triangle Congruence Criteria, Applications of Triangle Congruence, Special Segments in Triangles, Properties of Quadrilaterals, Coordinate Proof Using Slope and Distance).</a:t>
            </a:r>
          </a:p>
          <a:p>
            <a:pPr lvl="0"/>
            <a:r>
              <a:rPr lang="en-US" sz="2000" dirty="0"/>
              <a:t>Assignments that promote critical thinking, problem solving, procedural and computational skills</a:t>
            </a:r>
          </a:p>
          <a:p>
            <a:r>
              <a:rPr lang="en-US" sz="2000" dirty="0"/>
              <a:t>Effective communication of applied strategies and logical arguments</a:t>
            </a:r>
          </a:p>
        </p:txBody>
      </p:sp>
    </p:spTree>
    <p:extLst>
      <p:ext uri="{BB962C8B-B14F-4D97-AF65-F5344CB8AC3E}">
        <p14:creationId xmlns:p14="http://schemas.microsoft.com/office/powerpoint/2010/main" val="406297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a:t>
            </a:r>
            <a:endParaRPr lang="en-US" dirty="0"/>
          </a:p>
        </p:txBody>
      </p:sp>
      <p:sp>
        <p:nvSpPr>
          <p:cNvPr id="3" name="Content Placeholder 2"/>
          <p:cNvSpPr>
            <a:spLocks noGrp="1"/>
          </p:cNvSpPr>
          <p:nvPr>
            <p:ph idx="1"/>
          </p:nvPr>
        </p:nvSpPr>
        <p:spPr/>
        <p:txBody>
          <a:bodyPr>
            <a:normAutofit/>
          </a:bodyPr>
          <a:lstStyle/>
          <a:p>
            <a:pPr lvl="0"/>
            <a:r>
              <a:rPr lang="en-US" sz="3600" dirty="0" smtClean="0"/>
              <a:t>Homework			</a:t>
            </a:r>
            <a:r>
              <a:rPr lang="en-US" sz="3600" dirty="0"/>
              <a:t>					2</a:t>
            </a:r>
            <a:r>
              <a:rPr lang="en-US" sz="3600" dirty="0" smtClean="0"/>
              <a:t>0</a:t>
            </a:r>
            <a:r>
              <a:rPr lang="en-US" sz="3600" dirty="0"/>
              <a:t>%</a:t>
            </a:r>
          </a:p>
          <a:p>
            <a:pPr lvl="0"/>
            <a:r>
              <a:rPr lang="en-US" sz="3600" dirty="0" smtClean="0"/>
              <a:t>Quizzes			</a:t>
            </a:r>
            <a:r>
              <a:rPr lang="en-US" sz="3600" dirty="0"/>
              <a:t>						</a:t>
            </a:r>
            <a:r>
              <a:rPr lang="en-US" sz="3600" dirty="0" smtClean="0"/>
              <a:t>	20</a:t>
            </a:r>
            <a:r>
              <a:rPr lang="en-US" sz="3600" dirty="0"/>
              <a:t>%</a:t>
            </a:r>
          </a:p>
          <a:p>
            <a:pPr lvl="0"/>
            <a:r>
              <a:rPr lang="en-US" sz="3600" dirty="0" smtClean="0"/>
              <a:t>Tests (Double-Weight Final)</a:t>
            </a:r>
            <a:r>
              <a:rPr lang="en-US" sz="3600" dirty="0"/>
              <a:t>		</a:t>
            </a:r>
            <a:r>
              <a:rPr lang="en-US" sz="3600" dirty="0" smtClean="0"/>
              <a:t>60</a:t>
            </a:r>
            <a:r>
              <a:rPr lang="en-US" sz="3600" dirty="0"/>
              <a:t>%</a:t>
            </a:r>
          </a:p>
          <a:p>
            <a:endParaRPr lang="en-US" sz="2000" dirty="0"/>
          </a:p>
        </p:txBody>
      </p:sp>
    </p:spTree>
    <p:extLst>
      <p:ext uri="{BB962C8B-B14F-4D97-AF65-F5344CB8AC3E}">
        <p14:creationId xmlns:p14="http://schemas.microsoft.com/office/powerpoint/2010/main" val="28344389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 Scale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64898001"/>
              </p:ext>
            </p:extLst>
          </p:nvPr>
        </p:nvGraphicFramePr>
        <p:xfrm>
          <a:off x="933061" y="2131803"/>
          <a:ext cx="10380398" cy="2926080"/>
        </p:xfrm>
        <a:graphic>
          <a:graphicData uri="http://schemas.openxmlformats.org/drawingml/2006/table">
            <a:tbl>
              <a:tblPr>
                <a:tableStyleId>{5C22544A-7EE6-4342-B048-85BDC9FD1C3A}</a:tableStyleId>
              </a:tblPr>
              <a:tblGrid>
                <a:gridCol w="4681795"/>
                <a:gridCol w="5698603"/>
              </a:tblGrid>
              <a:tr h="1237930">
                <a:tc>
                  <a:txBody>
                    <a:bodyPr/>
                    <a:lstStyle/>
                    <a:p>
                      <a:pPr marL="0" marR="0">
                        <a:spcBef>
                          <a:spcPts val="0"/>
                        </a:spcBef>
                        <a:spcAft>
                          <a:spcPts val="0"/>
                        </a:spcAft>
                      </a:pPr>
                      <a:r>
                        <a:rPr lang="en-US" sz="3200" u="sng" dirty="0" smtClean="0">
                          <a:effectLst/>
                        </a:rPr>
                        <a:t>Grading Scale:</a:t>
                      </a:r>
                      <a:r>
                        <a:rPr lang="en-US" sz="3200" dirty="0" smtClean="0">
                          <a:effectLst/>
                        </a:rPr>
                        <a:t>	</a:t>
                      </a:r>
                    </a:p>
                    <a:p>
                      <a:pPr marL="0" marR="0">
                        <a:spcBef>
                          <a:spcPts val="0"/>
                        </a:spcBef>
                        <a:spcAft>
                          <a:spcPts val="0"/>
                        </a:spcAft>
                      </a:pPr>
                      <a:r>
                        <a:rPr lang="en-US" sz="3200" dirty="0" smtClean="0">
                          <a:effectLst/>
                        </a:rPr>
                        <a:t>90 – 100%      A </a:t>
                      </a:r>
                    </a:p>
                    <a:p>
                      <a:pPr marL="0" marR="0">
                        <a:spcBef>
                          <a:spcPts val="0"/>
                        </a:spcBef>
                        <a:spcAft>
                          <a:spcPts val="0"/>
                        </a:spcAft>
                      </a:pPr>
                      <a:r>
                        <a:rPr lang="en-US" sz="3200" dirty="0" smtClean="0">
                          <a:effectLst/>
                        </a:rPr>
                        <a:t>80 – 89.4%	     B </a:t>
                      </a:r>
                    </a:p>
                    <a:p>
                      <a:pPr marL="0" marR="0">
                        <a:spcBef>
                          <a:spcPts val="0"/>
                        </a:spcBef>
                        <a:spcAft>
                          <a:spcPts val="0"/>
                        </a:spcAft>
                      </a:pPr>
                      <a:r>
                        <a:rPr lang="en-US" sz="3200" dirty="0" smtClean="0">
                          <a:effectLst/>
                        </a:rPr>
                        <a:t>70 – 79.4%     C </a:t>
                      </a:r>
                    </a:p>
                    <a:p>
                      <a:pPr marL="0" marR="0">
                        <a:spcBef>
                          <a:spcPts val="0"/>
                        </a:spcBef>
                        <a:spcAft>
                          <a:spcPts val="0"/>
                        </a:spcAft>
                      </a:pPr>
                      <a:r>
                        <a:rPr lang="en-US" sz="3200" dirty="0" smtClean="0">
                          <a:effectLst/>
                        </a:rPr>
                        <a:t>60 – 69.4%	     D </a:t>
                      </a:r>
                    </a:p>
                    <a:p>
                      <a:pPr marL="0" marR="0">
                        <a:spcBef>
                          <a:spcPts val="0"/>
                        </a:spcBef>
                        <a:spcAft>
                          <a:spcPts val="0"/>
                        </a:spcAft>
                      </a:pPr>
                      <a:r>
                        <a:rPr lang="en-US" sz="3200" dirty="0" smtClean="0">
                          <a:effectLst/>
                        </a:rPr>
                        <a:t>  0 – 59.4%     F</a:t>
                      </a:r>
                      <a:endParaRPr lang="en-US" sz="3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3200" u="sng" dirty="0">
                          <a:effectLst/>
                        </a:rPr>
                        <a:t>Level of Understanding</a:t>
                      </a:r>
                      <a:endParaRPr lang="en-US" sz="3200" dirty="0">
                        <a:effectLst/>
                      </a:endParaRPr>
                    </a:p>
                    <a:p>
                      <a:pPr marL="0" marR="0">
                        <a:spcBef>
                          <a:spcPts val="0"/>
                        </a:spcBef>
                        <a:spcAft>
                          <a:spcPts val="0"/>
                        </a:spcAft>
                      </a:pPr>
                      <a:r>
                        <a:rPr lang="en-US" sz="3200" dirty="0">
                          <a:effectLst/>
                        </a:rPr>
                        <a:t>    Advanced</a:t>
                      </a:r>
                    </a:p>
                    <a:p>
                      <a:pPr marL="0" marR="0">
                        <a:spcBef>
                          <a:spcPts val="0"/>
                        </a:spcBef>
                        <a:spcAft>
                          <a:spcPts val="0"/>
                        </a:spcAft>
                      </a:pPr>
                      <a:r>
                        <a:rPr lang="en-US" sz="3200" dirty="0">
                          <a:effectLst/>
                        </a:rPr>
                        <a:t>    Proficient</a:t>
                      </a:r>
                    </a:p>
                    <a:p>
                      <a:pPr marL="0" marR="0">
                        <a:spcBef>
                          <a:spcPts val="0"/>
                        </a:spcBef>
                        <a:spcAft>
                          <a:spcPts val="0"/>
                        </a:spcAft>
                      </a:pPr>
                      <a:r>
                        <a:rPr lang="en-US" sz="3200" dirty="0">
                          <a:effectLst/>
                        </a:rPr>
                        <a:t>    Approaching</a:t>
                      </a:r>
                    </a:p>
                    <a:p>
                      <a:pPr marL="0" marR="0">
                        <a:spcBef>
                          <a:spcPts val="0"/>
                        </a:spcBef>
                        <a:spcAft>
                          <a:spcPts val="0"/>
                        </a:spcAft>
                      </a:pPr>
                      <a:r>
                        <a:rPr lang="en-US" sz="3200" dirty="0">
                          <a:effectLst/>
                        </a:rPr>
                        <a:t>    Minimal/Limited</a:t>
                      </a:r>
                    </a:p>
                    <a:p>
                      <a:pPr marL="0" marR="0">
                        <a:spcBef>
                          <a:spcPts val="0"/>
                        </a:spcBef>
                        <a:spcAft>
                          <a:spcPts val="0"/>
                        </a:spcAft>
                      </a:pPr>
                      <a:r>
                        <a:rPr lang="en-US" sz="3200" dirty="0">
                          <a:effectLst/>
                        </a:rPr>
                        <a:t>    No Evidence of Understanding</a:t>
                      </a:r>
                      <a:endParaRPr lang="en-US" sz="32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22121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 Communication</a:t>
            </a:r>
            <a:endParaRPr lang="en-US" dirty="0"/>
          </a:p>
        </p:txBody>
      </p:sp>
      <p:sp>
        <p:nvSpPr>
          <p:cNvPr id="3" name="Content Placeholder 2"/>
          <p:cNvSpPr>
            <a:spLocks noGrp="1"/>
          </p:cNvSpPr>
          <p:nvPr>
            <p:ph idx="1"/>
          </p:nvPr>
        </p:nvSpPr>
        <p:spPr/>
        <p:txBody>
          <a:bodyPr/>
          <a:lstStyle/>
          <a:p>
            <a:pPr lvl="0"/>
            <a:r>
              <a:rPr lang="en-US" sz="2400" dirty="0"/>
              <a:t>My webpage:  </a:t>
            </a:r>
            <a:r>
              <a:rPr lang="en-US" sz="2400" b="1" u="sng" dirty="0">
                <a:hlinkClick r:id="rId2"/>
              </a:rPr>
              <a:t>http://msbillerbeck.weebly.com</a:t>
            </a:r>
            <a:endParaRPr lang="en-US" sz="2400" dirty="0"/>
          </a:p>
          <a:p>
            <a:pPr lvl="0"/>
            <a:r>
              <a:rPr lang="en-US" sz="2400" dirty="0"/>
              <a:t>My e-mail:  </a:t>
            </a:r>
            <a:r>
              <a:rPr lang="en-US" sz="2400" dirty="0" smtClean="0"/>
              <a:t>tristen.billerbeck@sanjuan.edu</a:t>
            </a:r>
            <a:endParaRPr lang="en-US" sz="2400" dirty="0"/>
          </a:p>
          <a:p>
            <a:pPr lvl="0"/>
            <a:r>
              <a:rPr lang="en-US" sz="2400" dirty="0" smtClean="0"/>
              <a:t>My telephone number:  (916) 971-7494</a:t>
            </a:r>
          </a:p>
          <a:p>
            <a:pPr lvl="0"/>
            <a:r>
              <a:rPr lang="en-US" sz="2400" dirty="0" smtClean="0"/>
              <a:t>Come visit the </a:t>
            </a:r>
            <a:r>
              <a:rPr lang="en-US" sz="2400" dirty="0"/>
              <a:t>classroom </a:t>
            </a:r>
            <a:endParaRPr lang="en-US" sz="2400" dirty="0" smtClean="0"/>
          </a:p>
          <a:p>
            <a:pPr lvl="0"/>
            <a:r>
              <a:rPr lang="en-US" sz="2400" dirty="0" smtClean="0"/>
              <a:t>Visit the Student Portal for a </a:t>
            </a:r>
            <a:r>
              <a:rPr lang="en-US" sz="2400" dirty="0"/>
              <a:t>copy of a student’s current grades for this course.</a:t>
            </a:r>
          </a:p>
          <a:p>
            <a:pPr lvl="0"/>
            <a:r>
              <a:rPr lang="en-US" sz="2400" dirty="0" smtClean="0"/>
              <a:t>Arrange a meeting with the counselor/student/parent/teacher in the counseling </a:t>
            </a:r>
            <a:r>
              <a:rPr lang="en-US" sz="2400" dirty="0"/>
              <a:t>office to discuss a student’s performance in all of his/her classes.</a:t>
            </a:r>
          </a:p>
          <a:p>
            <a:endParaRPr lang="en-US" dirty="0"/>
          </a:p>
        </p:txBody>
      </p:sp>
    </p:spTree>
    <p:extLst>
      <p:ext uri="{BB962C8B-B14F-4D97-AF65-F5344CB8AC3E}">
        <p14:creationId xmlns:p14="http://schemas.microsoft.com/office/powerpoint/2010/main" val="12672718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TC103457452[[fn=Celestial]]</Template>
  <TotalTime>124</TotalTime>
  <Words>368</Words>
  <Application>Microsoft Office PowerPoint</Application>
  <PresentationFormat>Widescreen</PresentationFormat>
  <Paragraphs>55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Celestial</vt:lpstr>
      <vt:lpstr>Welcome!</vt:lpstr>
      <vt:lpstr>Introduction</vt:lpstr>
      <vt:lpstr>What We’re exploring in Integrated Math 1</vt:lpstr>
      <vt:lpstr>What is Integrated Math 1?</vt:lpstr>
      <vt:lpstr>What We’ll Be Teaching</vt:lpstr>
      <vt:lpstr>Grading</vt:lpstr>
      <vt:lpstr>Grading Scale</vt:lpstr>
      <vt:lpstr>Parent Communication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Tristen Billerbeck</dc:creator>
  <cp:lastModifiedBy>Tristen Billerbeck</cp:lastModifiedBy>
  <cp:revision>15</cp:revision>
  <dcterms:created xsi:type="dcterms:W3CDTF">2014-09-18T04:13:38Z</dcterms:created>
  <dcterms:modified xsi:type="dcterms:W3CDTF">2015-09-06T23:36:49Z</dcterms:modified>
</cp:coreProperties>
</file>