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434" r:id="rId3"/>
    <p:sldId id="482" r:id="rId4"/>
    <p:sldId id="493" r:id="rId5"/>
    <p:sldId id="483" r:id="rId6"/>
    <p:sldId id="484" r:id="rId7"/>
    <p:sldId id="485" r:id="rId8"/>
    <p:sldId id="486" r:id="rId9"/>
    <p:sldId id="494" r:id="rId10"/>
    <p:sldId id="290" r:id="rId11"/>
    <p:sldId id="294" r:id="rId12"/>
    <p:sldId id="492" r:id="rId13"/>
    <p:sldId id="295" r:id="rId14"/>
    <p:sldId id="467" r:id="rId15"/>
    <p:sldId id="488" r:id="rId16"/>
    <p:sldId id="489" r:id="rId17"/>
    <p:sldId id="495" r:id="rId18"/>
    <p:sldId id="490" r:id="rId19"/>
    <p:sldId id="496" r:id="rId20"/>
    <p:sldId id="487" r:id="rId21"/>
    <p:sldId id="462" r:id="rId22"/>
    <p:sldId id="475" r:id="rId23"/>
    <p:sldId id="476" r:id="rId24"/>
    <p:sldId id="477" r:id="rId25"/>
    <p:sldId id="478" r:id="rId26"/>
    <p:sldId id="491" r:id="rId27"/>
    <p:sldId id="480" r:id="rId28"/>
    <p:sldId id="481" r:id="rId2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9" autoAdjust="0"/>
    <p:restoredTop sz="91486" autoAdjust="0"/>
  </p:normalViewPr>
  <p:slideViewPr>
    <p:cSldViewPr snapToGrid="0" snapToObjects="1" showGuides="1">
      <p:cViewPr>
        <p:scale>
          <a:sx n="80" d="100"/>
          <a:sy n="80" d="100"/>
        </p:scale>
        <p:origin x="-2920" y="-272"/>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1/7/15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1/7/15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/00507</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21</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/00508</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28</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CCSS IPM3 PPT bgd Instruction WIM 72dpi.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1.6.2: Analyzing Decisions</a:t>
            </a:r>
            <a:endParaRPr lang="en-US" dirty="0"/>
          </a:p>
        </p:txBody>
      </p:sp>
    </p:spTree>
    <p:extLst>
      <p:ext uri="{BB962C8B-B14F-4D97-AF65-F5344CB8AC3E}">
        <p14:creationId xmlns:p14="http://schemas.microsoft.com/office/powerpoint/2010/main" val="221986218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a:t>
            </a:r>
            <a:r>
              <a:rPr lang="en-US" dirty="0" smtClean="0"/>
              <a:t>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1.6.2: Analyzing Decisions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xmlns:p14="http://schemas.microsoft.com/office/powerpoint/2010/main" spd="slow"/>
  <p:timing>
    <p:tnLst>
      <p:par>
        <p:cTn xmlns:p14="http://schemas.microsoft.com/office/powerpoint/2010/mai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800100" indent="-342900" algn="l" defTabSz="457200" rtl="0" eaLnBrk="0" fontAlgn="base" hangingPunct="0">
        <a:spcBef>
          <a:spcPct val="20000"/>
        </a:spcBef>
        <a:spcAft>
          <a:spcPct val="0"/>
        </a:spcAft>
        <a:buFont typeface="Arial"/>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walch.com/ei/00507" TargetMode="External"/><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walch.com/ei/00508" TargetMode="External"/><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r>
              <a:rPr lang="en-US" dirty="0"/>
              <a:t>Probabilities can be fun and interesting to calculate and consider. But they can also be </a:t>
            </a:r>
            <a:r>
              <a:rPr lang="en-US" dirty="0" smtClean="0"/>
              <a:t>serious business</a:t>
            </a:r>
            <a:r>
              <a:rPr lang="en-US" dirty="0"/>
              <a:t>, especially when used to assist in the following tasks: making financial decisions</a:t>
            </a:r>
            <a:r>
              <a:rPr lang="en-US" dirty="0" smtClean="0"/>
              <a:t>, understanding </a:t>
            </a:r>
            <a:r>
              <a:rPr lang="en-US" dirty="0"/>
              <a:t>the results of medical tests, planning for upcoming events, and developing </a:t>
            </a:r>
            <a:r>
              <a:rPr lang="en-US" dirty="0" smtClean="0"/>
              <a:t>strategies. Knowledge </a:t>
            </a:r>
            <a:r>
              <a:rPr lang="en-US" dirty="0"/>
              <a:t>of probability is used to weigh in on decisions and analyze situations. This section </a:t>
            </a:r>
            <a:r>
              <a:rPr lang="en-US" dirty="0" smtClean="0"/>
              <a:t>will focus </a:t>
            </a:r>
            <a:r>
              <a:rPr lang="en-US" dirty="0"/>
              <a:t>on how to evaluate the accuracy and fairness of situations and outcomes.</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1.6.2: Analyzing Decisions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buFont typeface="Arial"/>
              <a:buChar char="•"/>
            </a:pPr>
            <a:r>
              <a:rPr lang="en-US" dirty="0"/>
              <a:t>miscalculating expected values or probabilities</a:t>
            </a:r>
          </a:p>
          <a:p>
            <a:pPr marL="342900" indent="-342900">
              <a:buFont typeface="Arial"/>
              <a:buChar char="•"/>
            </a:pPr>
            <a:r>
              <a:rPr lang="en-US" dirty="0" smtClean="0"/>
              <a:t>incorrectly </a:t>
            </a:r>
            <a:r>
              <a:rPr lang="en-US" dirty="0"/>
              <a:t>applying probabilities</a:t>
            </a:r>
          </a:p>
          <a:p>
            <a:pPr marL="342900" indent="-342900">
              <a:buFont typeface="Arial"/>
              <a:buChar char="•"/>
            </a:pPr>
            <a:r>
              <a:rPr lang="en-US" dirty="0" smtClean="0"/>
              <a:t>mistaking </a:t>
            </a:r>
            <a:r>
              <a:rPr lang="en-US" dirty="0"/>
              <a:t>compound probability with conditional probability</a:t>
            </a:r>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10</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05414" cy="5260616"/>
          </a:xfrm>
        </p:spPr>
        <p:txBody>
          <a:bodyPr>
            <a:normAutofit fontScale="92500"/>
          </a:bodyPr>
          <a:lstStyle/>
          <a:p>
            <a:pPr eaLnBrk="1" hangingPunct="1"/>
            <a:r>
              <a:rPr lang="en-US" sz="3000" b="1" dirty="0"/>
              <a:t>Guided </a:t>
            </a:r>
            <a:r>
              <a:rPr lang="en-US" sz="3000" b="1" dirty="0" smtClean="0"/>
              <a:t>Practice</a:t>
            </a:r>
            <a:endParaRPr lang="en-US" sz="3000" b="1" dirty="0"/>
          </a:p>
          <a:p>
            <a:pPr eaLnBrk="1" hangingPunct="1"/>
            <a:r>
              <a:rPr lang="en-US" sz="3000" b="1" dirty="0" smtClean="0">
                <a:solidFill>
                  <a:srgbClr val="000090"/>
                </a:solidFill>
              </a:rPr>
              <a:t>Example 1</a:t>
            </a:r>
            <a:endParaRPr lang="en-US" sz="3000" b="1" dirty="0">
              <a:solidFill>
                <a:srgbClr val="558ED5"/>
              </a:solidFill>
            </a:endParaRPr>
          </a:p>
          <a:p>
            <a:r>
              <a:rPr lang="en-US" sz="2600" dirty="0"/>
              <a:t>In basketball, there is a strategy called intentional fouling, in which the defensive team’s coach </a:t>
            </a:r>
            <a:r>
              <a:rPr lang="en-US" sz="2600" dirty="0" smtClean="0"/>
              <a:t>directs a </a:t>
            </a:r>
            <a:r>
              <a:rPr lang="en-US" sz="2600" dirty="0"/>
              <a:t>player to foul someone on the offensive team. The fouled player will have the opportunity to </a:t>
            </a:r>
            <a:r>
              <a:rPr lang="en-US" sz="2600" dirty="0" smtClean="0"/>
              <a:t>shoot a </a:t>
            </a:r>
            <a:r>
              <a:rPr lang="en-US" sz="2600" dirty="0"/>
              <a:t>foul shot for 1 point. If she makes the basket, she can take another shot. If she does not make </a:t>
            </a:r>
            <a:r>
              <a:rPr lang="en-US" sz="2600" dirty="0" smtClean="0"/>
              <a:t>the first </a:t>
            </a:r>
            <a:r>
              <a:rPr lang="en-US" sz="2600" dirty="0"/>
              <a:t>basket, she does not get another chance. The fouled player might score 1 or 2 points, but </a:t>
            </a:r>
            <a:r>
              <a:rPr lang="en-US" sz="2600" dirty="0" smtClean="0"/>
              <a:t>the defensive </a:t>
            </a:r>
            <a:r>
              <a:rPr lang="en-US" sz="2600" dirty="0"/>
              <a:t>team has a chance to regain the ball and attempt a 2- or 3-point field </a:t>
            </a:r>
            <a:r>
              <a:rPr lang="en-US" sz="2600" dirty="0" smtClean="0"/>
              <a:t>goal.</a:t>
            </a:r>
            <a:endParaRPr lang="en-US" sz="2600"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11</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8005414" cy="5260616"/>
          </a:xfrm>
        </p:spPr>
        <p:txBody>
          <a:bodyPr>
            <a:normAutofit fontScale="92500"/>
          </a:bodyPr>
          <a:lstStyle/>
          <a:p>
            <a:pPr lvl="0" eaLnBrk="1" hangingPunct="1">
              <a:spcAft>
                <a:spcPts val="600"/>
              </a:spcAft>
              <a:defRPr/>
            </a:pPr>
            <a:r>
              <a:rPr lang="en-US" sz="3000" b="1" dirty="0">
                <a:solidFill>
                  <a:prstClr val="black"/>
                </a:solidFill>
              </a:rPr>
              <a:t>Guided Practice: </a:t>
            </a:r>
            <a:r>
              <a:rPr lang="en-US" sz="3000" b="1" dirty="0">
                <a:solidFill>
                  <a:srgbClr val="000090"/>
                </a:solidFill>
              </a:rPr>
              <a:t>Example 1, </a:t>
            </a:r>
            <a:r>
              <a:rPr lang="en-US" sz="3000" b="1" i="1" dirty="0">
                <a:solidFill>
                  <a:srgbClr val="000090"/>
                </a:solidFill>
              </a:rPr>
              <a:t>continued</a:t>
            </a:r>
          </a:p>
          <a:p>
            <a:r>
              <a:rPr lang="en-US" sz="2600" dirty="0" smtClean="0"/>
              <a:t>Coach </a:t>
            </a:r>
            <a:r>
              <a:rPr lang="en-US" sz="2600" dirty="0"/>
              <a:t>Baxter tells Kia to foul a certain player on the opposing team who makes 70% of her </a:t>
            </a:r>
            <a:r>
              <a:rPr lang="en-US" sz="2600" dirty="0" smtClean="0"/>
              <a:t>foul shots</a:t>
            </a:r>
            <a:r>
              <a:rPr lang="en-US" sz="2600" dirty="0"/>
              <a:t>. Explain why Coach Baxter decided to use the strategy of intentional fouling against this player.</a:t>
            </a:r>
            <a:endParaRPr lang="en-US" sz="2600"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9369973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1, </a:t>
            </a:r>
            <a:r>
              <a:rPr lang="en-US" sz="2800" b="1" i="1" dirty="0">
                <a:solidFill>
                  <a:srgbClr val="000090"/>
                </a:solidFill>
              </a:rPr>
              <a:t>continued</a:t>
            </a:r>
          </a:p>
          <a:p>
            <a:pPr marL="514350" indent="-557784">
              <a:lnSpc>
                <a:spcPct val="110000"/>
              </a:lnSpc>
              <a:spcAft>
                <a:spcPts val="600"/>
              </a:spcAft>
              <a:buFont typeface="+mj-lt"/>
              <a:buAutoNum type="arabicPeriod"/>
            </a:pPr>
            <a:r>
              <a:rPr lang="en-US" sz="2800" b="1" dirty="0">
                <a:solidFill>
                  <a:srgbClr val="660066"/>
                </a:solidFill>
              </a:rPr>
              <a:t>Analyze the given information</a:t>
            </a:r>
            <a:r>
              <a:rPr lang="en-US" sz="2800" b="1" dirty="0" smtClean="0">
                <a:solidFill>
                  <a:srgbClr val="660066"/>
                </a:solidFill>
              </a:rPr>
              <a:t>.</a:t>
            </a:r>
          </a:p>
          <a:p>
            <a:pPr marL="512064" lvl="1" algn="l">
              <a:spcAft>
                <a:spcPts val="600"/>
              </a:spcAft>
            </a:pPr>
            <a:r>
              <a:rPr lang="en-US" dirty="0">
                <a:solidFill>
                  <a:schemeClr val="tx1"/>
                </a:solidFill>
              </a:rPr>
              <a:t>The fouled player makes 70% of her foul shots.</a:t>
            </a:r>
          </a:p>
          <a:p>
            <a:pPr marL="512064" lvl="1" algn="l"/>
            <a:r>
              <a:rPr lang="en-US" dirty="0">
                <a:solidFill>
                  <a:schemeClr val="tx1"/>
                </a:solidFill>
              </a:rPr>
              <a:t>Through subtraction, we can determine that this player </a:t>
            </a:r>
            <a:r>
              <a:rPr lang="en-US" dirty="0" smtClean="0">
                <a:solidFill>
                  <a:schemeClr val="tx1"/>
                </a:solidFill>
              </a:rPr>
              <a:t>misses 100</a:t>
            </a:r>
            <a:r>
              <a:rPr lang="en-US" dirty="0">
                <a:solidFill>
                  <a:schemeClr val="tx1"/>
                </a:solidFill>
              </a:rPr>
              <a:t>% – 70% = 30% of her foul shots.</a:t>
            </a:r>
            <a:endParaRPr lang="en-US" dirty="0" smtClean="0">
              <a:solidFill>
                <a:schemeClr val="tx1"/>
              </a:solidFill>
            </a:endParaRPr>
          </a:p>
          <a:p>
            <a:pPr marL="512064"/>
            <a:endParaRPr lang="en-US"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13</a:t>
            </a:fld>
            <a:endParaRPr lang="en-US" dirty="0"/>
          </a:p>
        </p:txBody>
      </p:sp>
      <p:sp>
        <p:nvSpPr>
          <p:cNvPr id="2" name="Footer Placeholder 1"/>
          <p:cNvSpPr>
            <a:spLocks noGrp="1"/>
          </p:cNvSpPr>
          <p:nvPr>
            <p:ph type="ftr" sz="quarter" idx="13"/>
          </p:nvPr>
        </p:nvSpPr>
        <p:spPr/>
        <p:txBody>
          <a:bodyPr/>
          <a:lstStyle/>
          <a:p>
            <a:pPr>
              <a:defRPr/>
            </a:pPr>
            <a:r>
              <a:rPr lang="en-US" dirty="0" smtClean="0"/>
              <a:t>1.6.2: Analyzing Decisions</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Calculate the likelihood of each event.</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There are three possible outcomes: the fouled player makes both </a:t>
            </a:r>
            <a:r>
              <a:rPr lang="en-US" dirty="0" smtClean="0">
                <a:solidFill>
                  <a:schemeClr val="tx1"/>
                </a:solidFill>
              </a:rPr>
              <a:t>foul shots</a:t>
            </a:r>
            <a:r>
              <a:rPr lang="en-US" dirty="0">
                <a:solidFill>
                  <a:schemeClr val="tx1"/>
                </a:solidFill>
              </a:rPr>
              <a:t>, the player makes the first shot but misses the second, or </a:t>
            </a:r>
            <a:r>
              <a:rPr lang="en-US" dirty="0" smtClean="0">
                <a:solidFill>
                  <a:schemeClr val="tx1"/>
                </a:solidFill>
              </a:rPr>
              <a:t>the player </a:t>
            </a:r>
            <a:r>
              <a:rPr lang="en-US" dirty="0">
                <a:solidFill>
                  <a:schemeClr val="tx1"/>
                </a:solidFill>
              </a:rPr>
              <a:t>misses the first foul shot (and, therefore, does not get a </a:t>
            </a:r>
            <a:r>
              <a:rPr lang="en-US" dirty="0" smtClean="0">
                <a:solidFill>
                  <a:schemeClr val="tx1"/>
                </a:solidFill>
              </a:rPr>
              <a:t>chance for </a:t>
            </a:r>
            <a:r>
              <a:rPr lang="en-US" dirty="0">
                <a:solidFill>
                  <a:schemeClr val="tx1"/>
                </a:solidFill>
              </a:rPr>
              <a:t>a second shot)</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14</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2754217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029287" cy="5269954"/>
          </a:xfrm>
        </p:spPr>
        <p:txBody>
          <a:bodyPr>
            <a:normAutofit lnSpcReduction="10000"/>
          </a:bodyPr>
          <a:lstStyle/>
          <a:p>
            <a:pPr eaLnBrk="1" hangingPunct="1">
              <a:lnSpc>
                <a:spcPct val="110000"/>
              </a:lnSpc>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lnSpc>
                <a:spcPct val="110000"/>
              </a:lnSpc>
              <a:spcAft>
                <a:spcPts val="600"/>
              </a:spcAft>
            </a:pPr>
            <a:r>
              <a:rPr lang="en-US" dirty="0">
                <a:solidFill>
                  <a:schemeClr val="tx1"/>
                </a:solidFill>
              </a:rPr>
              <a:t>These are independent events, where the probability of one event’s occurrence does not affect the probability of another event; therefore, use the Multiplication Rule, where </a:t>
            </a:r>
            <a:r>
              <a:rPr lang="en-US" i="1" dirty="0">
                <a:solidFill>
                  <a:schemeClr val="tx1"/>
                </a:solidFill>
              </a:rPr>
              <a:t>P</a:t>
            </a:r>
            <a:r>
              <a:rPr lang="en-US" dirty="0">
                <a:solidFill>
                  <a:schemeClr val="tx1"/>
                </a:solidFill>
              </a:rPr>
              <a:t>(</a:t>
            </a:r>
            <a:r>
              <a:rPr lang="en-US" i="1" dirty="0">
                <a:solidFill>
                  <a:schemeClr val="tx1"/>
                </a:solidFill>
              </a:rPr>
              <a:t>A </a:t>
            </a:r>
            <a:r>
              <a:rPr lang="en-US" dirty="0">
                <a:solidFill>
                  <a:schemeClr val="tx1"/>
                </a:solidFill>
              </a:rPr>
              <a:t>and </a:t>
            </a:r>
            <a:r>
              <a:rPr lang="en-US" i="1" dirty="0">
                <a:solidFill>
                  <a:schemeClr val="tx1"/>
                </a:solidFill>
              </a:rPr>
              <a:t>B</a:t>
            </a:r>
            <a:r>
              <a:rPr lang="en-US" dirty="0">
                <a:solidFill>
                  <a:schemeClr val="tx1"/>
                </a:solidFill>
              </a:rPr>
              <a:t>) = </a:t>
            </a:r>
            <a:r>
              <a:rPr lang="en-US" i="1" dirty="0">
                <a:solidFill>
                  <a:schemeClr val="tx1"/>
                </a:solidFill>
              </a:rPr>
              <a:t>P</a:t>
            </a:r>
            <a:r>
              <a:rPr lang="en-US" dirty="0">
                <a:solidFill>
                  <a:schemeClr val="tx1"/>
                </a:solidFill>
              </a:rPr>
              <a:t>(</a:t>
            </a:r>
            <a:r>
              <a:rPr lang="en-US" i="1" dirty="0">
                <a:solidFill>
                  <a:schemeClr val="tx1"/>
                </a:solidFill>
              </a:rPr>
              <a:t>A</a:t>
            </a:r>
            <a:r>
              <a:rPr lang="en-US" dirty="0">
                <a:solidFill>
                  <a:schemeClr val="tx1"/>
                </a:solidFill>
              </a:rPr>
              <a:t>) • </a:t>
            </a:r>
            <a:r>
              <a:rPr lang="en-US" i="1" dirty="0">
                <a:solidFill>
                  <a:schemeClr val="tx1"/>
                </a:solidFill>
              </a:rPr>
              <a:t>P</a:t>
            </a:r>
            <a:r>
              <a:rPr lang="en-US" dirty="0">
                <a:solidFill>
                  <a:schemeClr val="tx1"/>
                </a:solidFill>
              </a:rPr>
              <a:t>(</a:t>
            </a:r>
            <a:r>
              <a:rPr lang="en-US" i="1" dirty="0">
                <a:solidFill>
                  <a:schemeClr val="tx1"/>
                </a:solidFill>
              </a:rPr>
              <a:t>B</a:t>
            </a:r>
            <a:r>
              <a:rPr lang="en-US" dirty="0">
                <a:solidFill>
                  <a:schemeClr val="tx1"/>
                </a:solidFill>
              </a:rPr>
              <a:t>).</a:t>
            </a:r>
          </a:p>
          <a:p>
            <a:pPr lvl="1" algn="l">
              <a:lnSpc>
                <a:spcPct val="110000"/>
              </a:lnSpc>
              <a:spcAft>
                <a:spcPts val="600"/>
              </a:spcAft>
            </a:pPr>
            <a:r>
              <a:rPr lang="en-US" dirty="0" smtClean="0">
                <a:solidFill>
                  <a:srgbClr val="000000"/>
                </a:solidFill>
              </a:rPr>
              <a:t>To </a:t>
            </a:r>
            <a:r>
              <a:rPr lang="en-US" dirty="0">
                <a:solidFill>
                  <a:srgbClr val="000000"/>
                </a:solidFill>
              </a:rPr>
              <a:t>calculate the likelihood of the fouled player making both </a:t>
            </a:r>
            <a:r>
              <a:rPr lang="en-US" dirty="0" smtClean="0">
                <a:solidFill>
                  <a:srgbClr val="000000"/>
                </a:solidFill>
              </a:rPr>
              <a:t>foul shots</a:t>
            </a:r>
            <a:r>
              <a:rPr lang="en-US" dirty="0">
                <a:solidFill>
                  <a:srgbClr val="000000"/>
                </a:solidFill>
              </a:rPr>
              <a:t>, multiply the probability of the player making the first foul </a:t>
            </a:r>
            <a:r>
              <a:rPr lang="en-US" dirty="0" smtClean="0">
                <a:solidFill>
                  <a:srgbClr val="000000"/>
                </a:solidFill>
              </a:rPr>
              <a:t>shot by </a:t>
            </a:r>
            <a:r>
              <a:rPr lang="en-US" dirty="0">
                <a:solidFill>
                  <a:srgbClr val="000000"/>
                </a:solidFill>
              </a:rPr>
              <a:t>the probability of the player making the second foul shot</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15</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4723630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98792" cy="5269954"/>
          </a:xfrm>
        </p:spPr>
        <p:txBody>
          <a:bodyPr>
            <a:normAutofit lnSpcReduction="10000"/>
          </a:bodyPr>
          <a:lstStyle/>
          <a:p>
            <a:pPr eaLnBrk="1" hangingPunct="1">
              <a:lnSpc>
                <a:spcPct val="110000"/>
              </a:lnSpc>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lnSpc>
                <a:spcPct val="110000"/>
              </a:lnSpc>
              <a:spcAft>
                <a:spcPts val="600"/>
              </a:spcAft>
            </a:pPr>
            <a:r>
              <a:rPr lang="en-US" dirty="0">
                <a:solidFill>
                  <a:srgbClr val="000000"/>
                </a:solidFill>
              </a:rPr>
              <a:t>Since the fouled player makes 70% of her foul shots, the probability of making any individual shot is 70% or 0.70; therefore, the probability of making each shot is the same.</a:t>
            </a:r>
          </a:p>
          <a:p>
            <a:pPr marL="804672" lvl="2" algn="l">
              <a:lnSpc>
                <a:spcPct val="110000"/>
              </a:lnSpc>
              <a:spcAft>
                <a:spcPts val="600"/>
              </a:spcAft>
            </a:pPr>
            <a:r>
              <a:rPr lang="en-US" sz="2300" i="1" dirty="0" smtClean="0">
                <a:solidFill>
                  <a:srgbClr val="000000"/>
                </a:solidFill>
              </a:rPr>
              <a:t>P</a:t>
            </a:r>
            <a:r>
              <a:rPr lang="en-US" sz="2300" dirty="0">
                <a:solidFill>
                  <a:srgbClr val="000000"/>
                </a:solidFill>
              </a:rPr>
              <a:t>(make both shots) = </a:t>
            </a:r>
            <a:r>
              <a:rPr lang="en-US" sz="2300" i="1" dirty="0">
                <a:solidFill>
                  <a:srgbClr val="000000"/>
                </a:solidFill>
              </a:rPr>
              <a:t>P</a:t>
            </a:r>
            <a:r>
              <a:rPr lang="en-US" sz="2300" dirty="0">
                <a:solidFill>
                  <a:srgbClr val="000000"/>
                </a:solidFill>
              </a:rPr>
              <a:t>(make 1 shot) • </a:t>
            </a:r>
            <a:r>
              <a:rPr lang="en-US" sz="2300" i="1" dirty="0">
                <a:solidFill>
                  <a:srgbClr val="000000"/>
                </a:solidFill>
              </a:rPr>
              <a:t>P</a:t>
            </a:r>
            <a:r>
              <a:rPr lang="en-US" sz="2300" dirty="0">
                <a:solidFill>
                  <a:srgbClr val="000000"/>
                </a:solidFill>
              </a:rPr>
              <a:t>(make 1 shot)</a:t>
            </a:r>
          </a:p>
          <a:p>
            <a:pPr marL="804672" lvl="2" algn="l">
              <a:lnSpc>
                <a:spcPct val="110000"/>
              </a:lnSpc>
              <a:spcAft>
                <a:spcPts val="600"/>
              </a:spcAft>
            </a:pPr>
            <a:r>
              <a:rPr lang="en-US" sz="2300" i="1" dirty="0">
                <a:solidFill>
                  <a:srgbClr val="000000"/>
                </a:solidFill>
              </a:rPr>
              <a:t>P</a:t>
            </a:r>
            <a:r>
              <a:rPr lang="en-US" sz="2300" dirty="0">
                <a:solidFill>
                  <a:srgbClr val="000000"/>
                </a:solidFill>
              </a:rPr>
              <a:t>(make both shots) = (0.70) • (0.70)</a:t>
            </a:r>
          </a:p>
          <a:p>
            <a:pPr marL="804672" lvl="2" algn="l">
              <a:lnSpc>
                <a:spcPct val="110000"/>
              </a:lnSpc>
              <a:spcAft>
                <a:spcPts val="800"/>
              </a:spcAft>
            </a:pPr>
            <a:r>
              <a:rPr lang="en-US" sz="2300" i="1" dirty="0">
                <a:solidFill>
                  <a:srgbClr val="000000"/>
                </a:solidFill>
              </a:rPr>
              <a:t>P</a:t>
            </a:r>
            <a:r>
              <a:rPr lang="en-US" sz="2300" dirty="0">
                <a:solidFill>
                  <a:srgbClr val="000000"/>
                </a:solidFill>
              </a:rPr>
              <a:t>(make both shots) = 0.49</a:t>
            </a:r>
          </a:p>
          <a:p>
            <a:pPr lvl="1" algn="l">
              <a:lnSpc>
                <a:spcPct val="110000"/>
              </a:lnSpc>
              <a:spcAft>
                <a:spcPts val="600"/>
              </a:spcAft>
            </a:pPr>
            <a:r>
              <a:rPr lang="en-US" dirty="0" smtClean="0">
                <a:solidFill>
                  <a:srgbClr val="000000"/>
                </a:solidFill>
              </a:rPr>
              <a:t>The likelihood of the player making both foul shots is 0.49 or 49%.</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16</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1371995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98792" cy="5269954"/>
          </a:xfrm>
        </p:spPr>
        <p:txBody>
          <a:bodyPr>
            <a:normAutofit lnSpcReduction="10000"/>
          </a:bodyPr>
          <a:lstStyle/>
          <a:p>
            <a:pPr eaLnBrk="1" hangingPunct="1">
              <a:lnSpc>
                <a:spcPct val="110000"/>
              </a:lnSpc>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lnSpc>
                <a:spcPct val="110000"/>
              </a:lnSpc>
              <a:spcAft>
                <a:spcPts val="1200"/>
              </a:spcAft>
            </a:pPr>
            <a:r>
              <a:rPr lang="en-US" dirty="0" smtClean="0">
                <a:solidFill>
                  <a:srgbClr val="000000"/>
                </a:solidFill>
              </a:rPr>
              <a:t>For </a:t>
            </a:r>
            <a:r>
              <a:rPr lang="en-US" dirty="0">
                <a:solidFill>
                  <a:srgbClr val="000000"/>
                </a:solidFill>
              </a:rPr>
              <a:t>the next probability, the player needs to make the first shot </a:t>
            </a:r>
            <a:r>
              <a:rPr lang="en-US" dirty="0" smtClean="0">
                <a:solidFill>
                  <a:srgbClr val="000000"/>
                </a:solidFill>
              </a:rPr>
              <a:t>in order </a:t>
            </a:r>
            <a:r>
              <a:rPr lang="en-US" dirty="0">
                <a:solidFill>
                  <a:srgbClr val="000000"/>
                </a:solidFill>
              </a:rPr>
              <a:t>to have the opportunity for a second shot. Thus, we </a:t>
            </a:r>
            <a:r>
              <a:rPr lang="en-US" dirty="0" smtClean="0">
                <a:solidFill>
                  <a:srgbClr val="000000"/>
                </a:solidFill>
              </a:rPr>
              <a:t>must calculate </a:t>
            </a:r>
            <a:r>
              <a:rPr lang="en-US" dirty="0">
                <a:solidFill>
                  <a:srgbClr val="000000"/>
                </a:solidFill>
              </a:rPr>
              <a:t>the likelihood of the player making the first foul shot </a:t>
            </a:r>
            <a:r>
              <a:rPr lang="en-US" dirty="0" smtClean="0">
                <a:solidFill>
                  <a:srgbClr val="000000"/>
                </a:solidFill>
              </a:rPr>
              <a:t>but missing </a:t>
            </a:r>
            <a:r>
              <a:rPr lang="en-US" dirty="0">
                <a:solidFill>
                  <a:srgbClr val="000000"/>
                </a:solidFill>
              </a:rPr>
              <a:t>the second. This is different from calculating the </a:t>
            </a:r>
            <a:r>
              <a:rPr lang="en-US" dirty="0" smtClean="0">
                <a:solidFill>
                  <a:srgbClr val="000000"/>
                </a:solidFill>
              </a:rPr>
              <a:t>likelihood of </a:t>
            </a:r>
            <a:r>
              <a:rPr lang="en-US" dirty="0">
                <a:solidFill>
                  <a:srgbClr val="000000"/>
                </a:solidFill>
              </a:rPr>
              <a:t>making at least 1 shot out of 2 possible shots. Therefore, </a:t>
            </a:r>
            <a:r>
              <a:rPr lang="en-US" dirty="0" smtClean="0">
                <a:solidFill>
                  <a:srgbClr val="000000"/>
                </a:solidFill>
              </a:rPr>
              <a:t>multiply the </a:t>
            </a:r>
            <a:r>
              <a:rPr lang="en-US" dirty="0">
                <a:solidFill>
                  <a:srgbClr val="000000"/>
                </a:solidFill>
              </a:rPr>
              <a:t>probability of the player making 1 shot by the probability of </a:t>
            </a:r>
            <a:r>
              <a:rPr lang="en-US" dirty="0" smtClean="0">
                <a:solidFill>
                  <a:srgbClr val="000000"/>
                </a:solidFill>
              </a:rPr>
              <a:t>the player </a:t>
            </a:r>
            <a:r>
              <a:rPr lang="en-US" dirty="0">
                <a:solidFill>
                  <a:srgbClr val="000000"/>
                </a:solidFill>
              </a:rPr>
              <a:t>missing 1 shot</a:t>
            </a:r>
            <a:r>
              <a:rPr lang="en-US" dirty="0" smtClean="0">
                <a:solidFill>
                  <a:srgbClr val="000000"/>
                </a:solidFill>
              </a:rPr>
              <a:t>.</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17</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792093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98792" cy="5269954"/>
          </a:xfrm>
        </p:spPr>
        <p:txBody>
          <a:bodyPr>
            <a:normAutofit/>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lnSpc>
                <a:spcPct val="110000"/>
              </a:lnSpc>
              <a:spcAft>
                <a:spcPts val="600"/>
              </a:spcAft>
            </a:pPr>
            <a:r>
              <a:rPr lang="en-US" dirty="0">
                <a:solidFill>
                  <a:srgbClr val="000000"/>
                </a:solidFill>
              </a:rPr>
              <a:t>Since the fouled player misses 30% of her foul shots, the probability of missing any individual shot is 30% </a:t>
            </a:r>
            <a:br>
              <a:rPr lang="en-US" dirty="0">
                <a:solidFill>
                  <a:srgbClr val="000000"/>
                </a:solidFill>
              </a:rPr>
            </a:br>
            <a:r>
              <a:rPr lang="en-US" dirty="0">
                <a:solidFill>
                  <a:srgbClr val="000000"/>
                </a:solidFill>
              </a:rPr>
              <a:t>or 0.30.</a:t>
            </a:r>
          </a:p>
          <a:p>
            <a:pPr lvl="2" algn="l">
              <a:spcAft>
                <a:spcPts val="1200"/>
              </a:spcAft>
            </a:pPr>
            <a:r>
              <a:rPr lang="en-US" i="1" dirty="0" smtClean="0">
                <a:solidFill>
                  <a:srgbClr val="000000"/>
                </a:solidFill>
              </a:rPr>
              <a:t>P</a:t>
            </a:r>
            <a:r>
              <a:rPr lang="en-US" dirty="0">
                <a:solidFill>
                  <a:srgbClr val="000000"/>
                </a:solidFill>
              </a:rPr>
              <a:t>(make 1 shot and miss 1 shot) = </a:t>
            </a:r>
            <a:r>
              <a:rPr lang="en-US" i="1" dirty="0">
                <a:solidFill>
                  <a:srgbClr val="000000"/>
                </a:solidFill>
              </a:rPr>
              <a:t>P</a:t>
            </a:r>
            <a:r>
              <a:rPr lang="en-US" dirty="0">
                <a:solidFill>
                  <a:srgbClr val="000000"/>
                </a:solidFill>
              </a:rPr>
              <a:t>(make 1 shot) • </a:t>
            </a:r>
            <a:r>
              <a:rPr lang="en-US" i="1" dirty="0">
                <a:solidFill>
                  <a:srgbClr val="000000"/>
                </a:solidFill>
              </a:rPr>
              <a:t>P</a:t>
            </a:r>
            <a:r>
              <a:rPr lang="en-US" dirty="0">
                <a:solidFill>
                  <a:srgbClr val="000000"/>
                </a:solidFill>
              </a:rPr>
              <a:t>(miss 1 shot)</a:t>
            </a:r>
          </a:p>
          <a:p>
            <a:pPr lvl="2" algn="l">
              <a:spcAft>
                <a:spcPts val="1200"/>
              </a:spcAft>
            </a:pPr>
            <a:r>
              <a:rPr lang="en-US" i="1" dirty="0">
                <a:solidFill>
                  <a:srgbClr val="000000"/>
                </a:solidFill>
              </a:rPr>
              <a:t>P</a:t>
            </a:r>
            <a:r>
              <a:rPr lang="en-US" dirty="0">
                <a:solidFill>
                  <a:srgbClr val="000000"/>
                </a:solidFill>
              </a:rPr>
              <a:t>(make 1 shot and miss 1 shot) = (0.70) • (0.30)</a:t>
            </a:r>
          </a:p>
          <a:p>
            <a:pPr lvl="2" algn="l">
              <a:spcAft>
                <a:spcPts val="1200"/>
              </a:spcAft>
            </a:pPr>
            <a:r>
              <a:rPr lang="en-US" i="1" dirty="0">
                <a:solidFill>
                  <a:srgbClr val="000000"/>
                </a:solidFill>
              </a:rPr>
              <a:t>P</a:t>
            </a:r>
            <a:r>
              <a:rPr lang="en-US" dirty="0">
                <a:solidFill>
                  <a:srgbClr val="000000"/>
                </a:solidFill>
              </a:rPr>
              <a:t>(make 1 shot and miss 1 shot) = 0.21</a:t>
            </a:r>
          </a:p>
          <a:p>
            <a:pPr lvl="1" algn="l">
              <a:spcAft>
                <a:spcPts val="1200"/>
              </a:spcAft>
            </a:pPr>
            <a:r>
              <a:rPr lang="en-US" dirty="0">
                <a:solidFill>
                  <a:srgbClr val="000000"/>
                </a:solidFill>
              </a:rPr>
              <a:t>The likelihood of the player making 1 foul shot and missing 1 shot </a:t>
            </a:r>
            <a:r>
              <a:rPr lang="en-US" dirty="0" smtClean="0">
                <a:solidFill>
                  <a:srgbClr val="000000"/>
                </a:solidFill>
              </a:rPr>
              <a:t>is 0.21 </a:t>
            </a:r>
            <a:r>
              <a:rPr lang="en-US" dirty="0">
                <a:solidFill>
                  <a:srgbClr val="000000"/>
                </a:solidFill>
              </a:rPr>
              <a:t>or 21%</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407245269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8098792" cy="5269954"/>
          </a:xfrm>
        </p:spPr>
        <p:txBody>
          <a:bodyPr>
            <a:normAutofit/>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lvl="1" algn="l">
              <a:spcAft>
                <a:spcPts val="1200"/>
              </a:spcAft>
            </a:pPr>
            <a:r>
              <a:rPr lang="en-US" dirty="0" smtClean="0">
                <a:solidFill>
                  <a:srgbClr val="000000"/>
                </a:solidFill>
              </a:rPr>
              <a:t>Now </a:t>
            </a:r>
            <a:r>
              <a:rPr lang="en-US" dirty="0">
                <a:solidFill>
                  <a:schemeClr val="tx1"/>
                </a:solidFill>
              </a:rPr>
              <a:t>determine the likelihood of the player missing the first shot, </a:t>
            </a:r>
            <a:r>
              <a:rPr lang="en-US" dirty="0" smtClean="0">
                <a:solidFill>
                  <a:schemeClr val="tx1"/>
                </a:solidFill>
              </a:rPr>
              <a:t>since a </a:t>
            </a:r>
            <a:r>
              <a:rPr lang="en-US" dirty="0">
                <a:solidFill>
                  <a:schemeClr val="tx1"/>
                </a:solidFill>
              </a:rPr>
              <a:t>missed shot means the player does not get to try for a second </a:t>
            </a:r>
            <a:r>
              <a:rPr lang="en-US" dirty="0" smtClean="0">
                <a:solidFill>
                  <a:schemeClr val="tx1"/>
                </a:solidFill>
              </a:rPr>
              <a:t>shot.</a:t>
            </a:r>
          </a:p>
          <a:p>
            <a:pPr lvl="1" algn="l">
              <a:spcAft>
                <a:spcPts val="1200"/>
              </a:spcAft>
            </a:pPr>
            <a:r>
              <a:rPr lang="en-US" dirty="0" smtClean="0">
                <a:solidFill>
                  <a:schemeClr val="tx1"/>
                </a:solidFill>
              </a:rPr>
              <a:t>Since </a:t>
            </a:r>
            <a:r>
              <a:rPr lang="en-US" dirty="0">
                <a:solidFill>
                  <a:schemeClr val="tx1"/>
                </a:solidFill>
              </a:rPr>
              <a:t>the probability of missing 1 shot is already known to be 0.30, the likelihood of the player missing the first shot (and, thus, missing both shots) is 0.30 or 30%. </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88753607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33383"/>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a:t>
            </a:r>
            <a:endParaRPr lang="en-US" sz="2800" b="1" i="1" dirty="0" smtClean="0">
              <a:ea typeface="+mn-ea"/>
            </a:endParaRPr>
          </a:p>
          <a:p>
            <a:pPr marL="342900" indent="-342900">
              <a:buFont typeface="Arial"/>
              <a:buChar char="•"/>
            </a:pPr>
            <a:r>
              <a:rPr lang="en-US" dirty="0"/>
              <a:t>Recall that fairness is the absence of bias in possible outcomes. Each outcome of a </a:t>
            </a:r>
            <a:r>
              <a:rPr lang="en-US" dirty="0" smtClean="0"/>
              <a:t>fair situation </a:t>
            </a:r>
            <a:r>
              <a:rPr lang="en-US" dirty="0"/>
              <a:t>has an equal chance or probability of occurring.</a:t>
            </a:r>
          </a:p>
          <a:p>
            <a:pPr marL="342900" indent="-342900">
              <a:spcBef>
                <a:spcPts val="1200"/>
              </a:spcBef>
              <a:buFont typeface="Arial"/>
              <a:buChar char="•"/>
            </a:pPr>
            <a:r>
              <a:rPr lang="en-US" dirty="0" smtClean="0"/>
              <a:t>Conditional </a:t>
            </a:r>
            <a:r>
              <a:rPr lang="en-US" dirty="0"/>
              <a:t>probabilities can be applied when there are multiple factors in a situation </a:t>
            </a:r>
            <a:r>
              <a:rPr lang="en-US" dirty="0" smtClean="0"/>
              <a:t>or decision.</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2</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2814459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977220" cy="5241939"/>
          </a:xfrm>
        </p:spPr>
        <p:txBody>
          <a:bodyPr>
            <a:normAutofit/>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3"/>
            </a:pPr>
            <a:r>
              <a:rPr lang="en-US" sz="2800" b="1" dirty="0" smtClean="0">
                <a:solidFill>
                  <a:srgbClr val="660066"/>
                </a:solidFill>
              </a:rPr>
              <a:t>Explain </a:t>
            </a:r>
            <a:r>
              <a:rPr lang="en-US" sz="2800" b="1" dirty="0">
                <a:solidFill>
                  <a:srgbClr val="660066"/>
                </a:solidFill>
              </a:rPr>
              <a:t>why Coach Baxter might </a:t>
            </a:r>
            <a:r>
              <a:rPr lang="en-US" sz="2800" b="1" dirty="0" smtClean="0">
                <a:solidFill>
                  <a:srgbClr val="660066"/>
                </a:solidFill>
              </a:rPr>
              <a:t>have called </a:t>
            </a:r>
            <a:r>
              <a:rPr lang="en-US" sz="2800" b="1" dirty="0">
                <a:solidFill>
                  <a:srgbClr val="660066"/>
                </a:solidFill>
              </a:rPr>
              <a:t>for an intentional foul on this player</a:t>
            </a:r>
            <a:r>
              <a:rPr lang="en-US" sz="2800" b="1" dirty="0" smtClean="0">
                <a:solidFill>
                  <a:srgbClr val="660066"/>
                </a:solidFill>
              </a:rPr>
              <a:t>.</a:t>
            </a:r>
            <a:endParaRPr lang="en-US" sz="2800" b="1" dirty="0">
              <a:solidFill>
                <a:srgbClr val="660066"/>
              </a:solidFill>
            </a:endParaRPr>
          </a:p>
          <a:p>
            <a:pPr marL="512064" lvl="1" algn="l"/>
            <a:r>
              <a:rPr lang="en-US" dirty="0">
                <a:solidFill>
                  <a:schemeClr val="tx1"/>
                </a:solidFill>
              </a:rPr>
              <a:t>Since </a:t>
            </a:r>
            <a:r>
              <a:rPr lang="en-US">
                <a:solidFill>
                  <a:schemeClr val="tx1"/>
                </a:solidFill>
              </a:rPr>
              <a:t>the </a:t>
            </a:r>
            <a:r>
              <a:rPr lang="en-US" smtClean="0">
                <a:solidFill>
                  <a:schemeClr val="tx1"/>
                </a:solidFill>
              </a:rPr>
              <a:t>chance </a:t>
            </a:r>
            <a:r>
              <a:rPr lang="en-US" dirty="0">
                <a:solidFill>
                  <a:schemeClr val="tx1"/>
                </a:solidFill>
              </a:rPr>
              <a:t>of the player making both baskets is less </a:t>
            </a:r>
            <a:r>
              <a:rPr lang="en-US" dirty="0" smtClean="0">
                <a:solidFill>
                  <a:schemeClr val="tx1"/>
                </a:solidFill>
              </a:rPr>
              <a:t>than 50</a:t>
            </a:r>
            <a:r>
              <a:rPr lang="en-US" dirty="0">
                <a:solidFill>
                  <a:schemeClr val="tx1"/>
                </a:solidFill>
              </a:rPr>
              <a:t>%, Coach Baxter might think that this strategy is worth </a:t>
            </a:r>
            <a:r>
              <a:rPr lang="en-US" dirty="0" smtClean="0">
                <a:solidFill>
                  <a:schemeClr val="tx1"/>
                </a:solidFill>
              </a:rPr>
              <a:t>the risk </a:t>
            </a:r>
            <a:r>
              <a:rPr lang="en-US" dirty="0">
                <a:solidFill>
                  <a:schemeClr val="tx1"/>
                </a:solidFill>
              </a:rPr>
              <a:t>in order to get possession </a:t>
            </a:r>
            <a:r>
              <a:rPr lang="en-US" dirty="0" smtClean="0">
                <a:solidFill>
                  <a:schemeClr val="tx1"/>
                </a:solidFill>
              </a:rPr>
              <a:t/>
            </a:r>
            <a:br>
              <a:rPr lang="en-US" dirty="0" smtClean="0">
                <a:solidFill>
                  <a:schemeClr val="tx1"/>
                </a:solidFill>
              </a:rPr>
            </a:br>
            <a:r>
              <a:rPr lang="en-US" dirty="0" smtClean="0">
                <a:solidFill>
                  <a:schemeClr val="tx1"/>
                </a:solidFill>
              </a:rPr>
              <a:t>of </a:t>
            </a:r>
            <a:r>
              <a:rPr lang="en-US" dirty="0">
                <a:solidFill>
                  <a:schemeClr val="tx1"/>
                </a:solidFill>
              </a:rPr>
              <a:t>the ball, so that her </a:t>
            </a:r>
            <a:r>
              <a:rPr lang="en-US" dirty="0" smtClean="0">
                <a:solidFill>
                  <a:schemeClr val="tx1"/>
                </a:solidFill>
              </a:rPr>
              <a:t>team can </a:t>
            </a:r>
            <a:r>
              <a:rPr lang="en-US" dirty="0">
                <a:solidFill>
                  <a:schemeClr val="tx1"/>
                </a:solidFill>
              </a:rPr>
              <a:t>attempt </a:t>
            </a:r>
            <a:r>
              <a:rPr lang="en-US" dirty="0" smtClean="0">
                <a:solidFill>
                  <a:schemeClr val="tx1"/>
                </a:solidFill>
              </a:rPr>
              <a:t/>
            </a:r>
            <a:br>
              <a:rPr lang="en-US" dirty="0" smtClean="0">
                <a:solidFill>
                  <a:schemeClr val="tx1"/>
                </a:solidFill>
              </a:rPr>
            </a:br>
            <a:r>
              <a:rPr lang="en-US" dirty="0" smtClean="0">
                <a:solidFill>
                  <a:schemeClr val="tx1"/>
                </a:solidFill>
              </a:rPr>
              <a:t>a </a:t>
            </a:r>
            <a:r>
              <a:rPr lang="en-US" dirty="0">
                <a:solidFill>
                  <a:schemeClr val="tx1"/>
                </a:solidFill>
              </a:rPr>
              <a:t>2- or 3-point field goal.</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
        <p:nvSpPr>
          <p:cNvPr id="6" name="TextBox 5"/>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67963042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1,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21</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829984"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4</a:t>
            </a:r>
            <a:endParaRPr lang="en-US" sz="1100" b="1" dirty="0">
              <a:solidFill>
                <a:srgbClr val="558ED5"/>
              </a:solidFill>
            </a:endParaRPr>
          </a:p>
          <a:p>
            <a:r>
              <a:rPr lang="en-US" dirty="0"/>
              <a:t>A musician has decided to create an album on her own label at a cost of $40,000. The chances </a:t>
            </a:r>
            <a:r>
              <a:rPr lang="en-US" dirty="0" smtClean="0"/>
              <a:t>of producing </a:t>
            </a:r>
            <a:r>
              <a:rPr lang="en-US" dirty="0"/>
              <a:t>a successful, or profitable, album are 10%. She predicts that the profit—the money </a:t>
            </a:r>
            <a:r>
              <a:rPr lang="en-US" dirty="0" smtClean="0"/>
              <a:t>earned after </a:t>
            </a:r>
            <a:r>
              <a:rPr lang="en-US" dirty="0"/>
              <a:t>accounting for the start-up cost—from a successful album would be $159,000. She is asking </a:t>
            </a:r>
            <a:r>
              <a:rPr lang="en-US" dirty="0" smtClean="0"/>
              <a:t>for your </a:t>
            </a:r>
            <a:r>
              <a:rPr lang="en-US" dirty="0"/>
              <a:t>advice: do you think she should go forward with this venture?</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22</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40218888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4, </a:t>
            </a:r>
            <a:r>
              <a:rPr lang="en-US" sz="2800" b="1" i="1" dirty="0">
                <a:solidFill>
                  <a:srgbClr val="000090"/>
                </a:solidFill>
              </a:rPr>
              <a:t>continued</a:t>
            </a:r>
          </a:p>
          <a:p>
            <a:pPr marL="514350" indent="-557784">
              <a:lnSpc>
                <a:spcPct val="110000"/>
              </a:lnSpc>
              <a:buFont typeface="+mj-lt"/>
              <a:buAutoNum type="arabicPeriod"/>
            </a:pPr>
            <a:r>
              <a:rPr lang="en-US" sz="2800" b="1" dirty="0">
                <a:solidFill>
                  <a:srgbClr val="660066"/>
                </a:solidFill>
              </a:rPr>
              <a:t>Identify the given information.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marL="512064" lvl="1" algn="l">
              <a:spcAft>
                <a:spcPts val="600"/>
              </a:spcAft>
            </a:pPr>
            <a:r>
              <a:rPr lang="en-US" dirty="0">
                <a:solidFill>
                  <a:schemeClr val="tx1"/>
                </a:solidFill>
              </a:rPr>
              <a:t>It will cost $40,000 to create the album.</a:t>
            </a:r>
          </a:p>
          <a:p>
            <a:pPr marL="512064" lvl="1" algn="l">
              <a:spcAft>
                <a:spcPts val="600"/>
              </a:spcAft>
            </a:pPr>
            <a:r>
              <a:rPr lang="en-US" dirty="0">
                <a:solidFill>
                  <a:schemeClr val="tx1"/>
                </a:solidFill>
              </a:rPr>
              <a:t>The album has a 10% chance of being successful.</a:t>
            </a:r>
          </a:p>
          <a:p>
            <a:pPr marL="512064" lvl="1" algn="l">
              <a:spcAft>
                <a:spcPts val="600"/>
              </a:spcAft>
            </a:pPr>
            <a:r>
              <a:rPr lang="en-US" dirty="0">
                <a:solidFill>
                  <a:schemeClr val="tx1"/>
                </a:solidFill>
              </a:rPr>
              <a:t>Subtracting 10% from 100%, it can also be said that the album has </a:t>
            </a:r>
            <a:r>
              <a:rPr lang="en-US" dirty="0" smtClean="0">
                <a:solidFill>
                  <a:schemeClr val="tx1"/>
                </a:solidFill>
              </a:rPr>
              <a:t>a</a:t>
            </a:r>
            <a:r>
              <a:rPr lang="en-US" dirty="0">
                <a:solidFill>
                  <a:schemeClr val="tx1"/>
                </a:solidFill>
              </a:rPr>
              <a:t> </a:t>
            </a:r>
            <a:r>
              <a:rPr lang="en-US" dirty="0" smtClean="0">
                <a:solidFill>
                  <a:schemeClr val="tx1"/>
                </a:solidFill>
              </a:rPr>
              <a:t>90</a:t>
            </a:r>
            <a:r>
              <a:rPr lang="en-US" dirty="0">
                <a:solidFill>
                  <a:schemeClr val="tx1"/>
                </a:solidFill>
              </a:rPr>
              <a:t>% chance of being unsuccessful.</a:t>
            </a:r>
          </a:p>
          <a:p>
            <a:pPr marL="512064" lvl="1" algn="l">
              <a:spcAft>
                <a:spcPts val="600"/>
              </a:spcAft>
            </a:pPr>
            <a:r>
              <a:rPr lang="en-US" dirty="0">
                <a:solidFill>
                  <a:schemeClr val="tx1"/>
                </a:solidFill>
              </a:rPr>
              <a:t>If the album is successful, the musician would see a profit </a:t>
            </a:r>
            <a:r>
              <a:rPr lang="en-US" dirty="0" smtClean="0">
                <a:solidFill>
                  <a:schemeClr val="tx1"/>
                </a:solidFill>
              </a:rPr>
              <a:t>of $</a:t>
            </a:r>
            <a:r>
              <a:rPr lang="en-US" dirty="0">
                <a:solidFill>
                  <a:schemeClr val="tx1"/>
                </a:solidFill>
              </a:rPr>
              <a:t>159,000.</a:t>
            </a:r>
            <a:endParaRPr lang="en-US" sz="2800" b="1" dirty="0">
              <a:solidFill>
                <a:schemeClr val="tx1"/>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23</a:t>
            </a:fld>
            <a:endParaRPr lang="en-US" dirty="0"/>
          </a:p>
        </p:txBody>
      </p:sp>
      <p:sp>
        <p:nvSpPr>
          <p:cNvPr id="2" name="Footer Placeholder 1"/>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0053062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2"/>
            </a:pPr>
            <a:r>
              <a:rPr lang="en-US" sz="2800" b="1" dirty="0">
                <a:solidFill>
                  <a:srgbClr val="660066"/>
                </a:solidFill>
              </a:rPr>
              <a:t>Determine how to best apply the given information.</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There is a 10% chance of making a $159,000 profit.</a:t>
            </a:r>
          </a:p>
          <a:p>
            <a:pPr marL="512064" lvl="1" algn="l">
              <a:spcAft>
                <a:spcPts val="600"/>
              </a:spcAft>
            </a:pPr>
            <a:r>
              <a:rPr lang="en-US" dirty="0">
                <a:solidFill>
                  <a:schemeClr val="tx1"/>
                </a:solidFill>
              </a:rPr>
              <a:t>On the other hand, there is a 90% chance of being unsuccessful </a:t>
            </a:r>
            <a:r>
              <a:rPr lang="en-US" dirty="0" smtClean="0">
                <a:solidFill>
                  <a:schemeClr val="tx1"/>
                </a:solidFill>
              </a:rPr>
              <a:t>and therefore </a:t>
            </a:r>
            <a:r>
              <a:rPr lang="en-US" dirty="0">
                <a:solidFill>
                  <a:schemeClr val="tx1"/>
                </a:solidFill>
              </a:rPr>
              <a:t>losing the $40,000 invested in creating the album.</a:t>
            </a:r>
          </a:p>
          <a:p>
            <a:pPr marL="512064" lvl="1" algn="l">
              <a:spcAft>
                <a:spcPts val="600"/>
              </a:spcAft>
            </a:pPr>
            <a:r>
              <a:rPr lang="en-US" dirty="0">
                <a:solidFill>
                  <a:schemeClr val="tx1"/>
                </a:solidFill>
              </a:rPr>
              <a:t>There is a value associated with each of the two probabilities.</a:t>
            </a:r>
          </a:p>
          <a:p>
            <a:pPr marL="512064" lvl="1" algn="l">
              <a:spcAft>
                <a:spcPts val="600"/>
              </a:spcAft>
            </a:pPr>
            <a:r>
              <a:rPr lang="en-US" dirty="0">
                <a:solidFill>
                  <a:schemeClr val="tx1"/>
                </a:solidFill>
              </a:rPr>
              <a:t>Calculating the expected value of each outcome is necessary </a:t>
            </a:r>
            <a:r>
              <a:rPr lang="en-US" dirty="0" smtClean="0">
                <a:solidFill>
                  <a:schemeClr val="tx1"/>
                </a:solidFill>
              </a:rPr>
              <a:t>to determine </a:t>
            </a:r>
            <a:r>
              <a:rPr lang="en-US" dirty="0">
                <a:solidFill>
                  <a:schemeClr val="tx1"/>
                </a:solidFill>
              </a:rPr>
              <a:t>how to advise the musician.</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24</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4121649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normAutofit/>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3"/>
            </a:pPr>
            <a:r>
              <a:rPr lang="en-US" sz="2800" b="1" dirty="0">
                <a:solidFill>
                  <a:srgbClr val="660066"/>
                </a:solidFill>
              </a:rPr>
              <a:t>Calculate the expected value of each outcome.</a:t>
            </a:r>
            <a:r>
              <a:rPr lang="en-US" sz="2800" b="1" dirty="0" smtClean="0">
                <a:solidFill>
                  <a:srgbClr val="660066"/>
                </a:solidFill>
              </a:rPr>
              <a:t> </a:t>
            </a:r>
            <a:r>
              <a:rPr lang="en-US" sz="2800" b="1" dirty="0">
                <a:solidFill>
                  <a:srgbClr val="660066"/>
                </a:solidFill>
              </a:rPr>
              <a:t>	</a:t>
            </a:r>
          </a:p>
          <a:p>
            <a:pPr marL="512064" lvl="1" algn="l">
              <a:spcAft>
                <a:spcPts val="600"/>
              </a:spcAft>
            </a:pPr>
            <a:r>
              <a:rPr lang="en-US" dirty="0">
                <a:solidFill>
                  <a:schemeClr val="tx1"/>
                </a:solidFill>
              </a:rPr>
              <a:t>The expected value can be found using the formula </a:t>
            </a:r>
            <a:r>
              <a:rPr lang="en-US" i="1" dirty="0">
                <a:solidFill>
                  <a:schemeClr val="tx1"/>
                </a:solidFill>
              </a:rPr>
              <a:t>E</a:t>
            </a:r>
            <a:r>
              <a:rPr lang="en-US" dirty="0">
                <a:solidFill>
                  <a:schemeClr val="tx1"/>
                </a:solidFill>
              </a:rPr>
              <a:t>(</a:t>
            </a:r>
            <a:r>
              <a:rPr lang="en-US" i="1" dirty="0" smtClean="0">
                <a:solidFill>
                  <a:schemeClr val="tx1"/>
                </a:solidFill>
              </a:rPr>
              <a:t>X</a:t>
            </a:r>
            <a:r>
              <a:rPr lang="en-US" dirty="0" smtClean="0">
                <a:solidFill>
                  <a:schemeClr val="tx1"/>
                </a:solidFill>
              </a:rPr>
              <a:t>) </a:t>
            </a:r>
            <a:r>
              <a:rPr lang="en-US" dirty="0">
                <a:solidFill>
                  <a:schemeClr val="tx1"/>
                </a:solidFill>
              </a:rPr>
              <a:t>= </a:t>
            </a:r>
            <a:r>
              <a:rPr lang="en-US" i="1" dirty="0">
                <a:solidFill>
                  <a:schemeClr val="tx1"/>
                </a:solidFill>
              </a:rPr>
              <a:t>p</a:t>
            </a:r>
            <a:r>
              <a:rPr lang="en-US" baseline="-25000" dirty="0">
                <a:solidFill>
                  <a:schemeClr val="tx1"/>
                </a:solidFill>
              </a:rPr>
              <a:t>1</a:t>
            </a:r>
            <a:r>
              <a:rPr lang="en-US" i="1" dirty="0">
                <a:solidFill>
                  <a:schemeClr val="tx1"/>
                </a:solidFill>
              </a:rPr>
              <a:t>P</a:t>
            </a:r>
            <a:r>
              <a:rPr lang="en-US" dirty="0">
                <a:solidFill>
                  <a:schemeClr val="tx1"/>
                </a:solidFill>
              </a:rPr>
              <a:t>(</a:t>
            </a:r>
            <a:r>
              <a:rPr lang="en-US" i="1" dirty="0">
                <a:solidFill>
                  <a:schemeClr val="tx1"/>
                </a:solidFill>
              </a:rPr>
              <a:t>X</a:t>
            </a:r>
            <a:r>
              <a:rPr lang="en-US" baseline="-25000" dirty="0">
                <a:solidFill>
                  <a:schemeClr val="tx1"/>
                </a:solidFill>
              </a:rPr>
              <a:t>1</a:t>
            </a:r>
            <a:r>
              <a:rPr lang="en-US" dirty="0">
                <a:solidFill>
                  <a:schemeClr val="tx1"/>
                </a:solidFill>
              </a:rPr>
              <a:t>) </a:t>
            </a:r>
            <a:r>
              <a:rPr lang="en-US" dirty="0" smtClean="0">
                <a:solidFill>
                  <a:schemeClr val="tx1"/>
                </a:solidFill>
              </a:rPr>
              <a:t>+ </a:t>
            </a:r>
            <a:r>
              <a:rPr lang="en-US" i="1" dirty="0" smtClean="0">
                <a:solidFill>
                  <a:schemeClr val="tx1"/>
                </a:solidFill>
              </a:rPr>
              <a:t>p</a:t>
            </a:r>
            <a:r>
              <a:rPr lang="en-US" baseline="-25000" dirty="0" smtClean="0">
                <a:solidFill>
                  <a:schemeClr val="tx1"/>
                </a:solidFill>
              </a:rPr>
              <a:t>2</a:t>
            </a:r>
            <a:r>
              <a:rPr lang="en-US" i="1" dirty="0" smtClean="0">
                <a:solidFill>
                  <a:schemeClr val="tx1"/>
                </a:solidFill>
              </a:rPr>
              <a:t>P</a:t>
            </a:r>
            <a:r>
              <a:rPr lang="en-US" dirty="0">
                <a:solidFill>
                  <a:schemeClr val="tx1"/>
                </a:solidFill>
              </a:rPr>
              <a:t>(</a:t>
            </a:r>
            <a:r>
              <a:rPr lang="en-US" i="1" dirty="0">
                <a:solidFill>
                  <a:schemeClr val="tx1"/>
                </a:solidFill>
              </a:rPr>
              <a:t>X</a:t>
            </a:r>
            <a:r>
              <a:rPr lang="en-US" baseline="-25000" dirty="0">
                <a:solidFill>
                  <a:schemeClr val="tx1"/>
                </a:solidFill>
              </a:rPr>
              <a:t>2</a:t>
            </a:r>
            <a:r>
              <a:rPr lang="en-US" dirty="0">
                <a:solidFill>
                  <a:schemeClr val="tx1"/>
                </a:solidFill>
              </a:rPr>
              <a:t>), where </a:t>
            </a:r>
            <a:r>
              <a:rPr lang="en-US" i="1" dirty="0">
                <a:solidFill>
                  <a:schemeClr val="tx1"/>
                </a:solidFill>
              </a:rPr>
              <a:t>p</a:t>
            </a:r>
            <a:r>
              <a:rPr lang="en-US" baseline="-25000" dirty="0">
                <a:solidFill>
                  <a:schemeClr val="tx1"/>
                </a:solidFill>
              </a:rPr>
              <a:t>1</a:t>
            </a:r>
            <a:r>
              <a:rPr lang="en-US" dirty="0">
                <a:solidFill>
                  <a:schemeClr val="tx1"/>
                </a:solidFill>
              </a:rPr>
              <a:t> is the amount of money that would be lost, </a:t>
            </a:r>
            <a:r>
              <a:rPr lang="en-US" i="1" dirty="0">
                <a:solidFill>
                  <a:schemeClr val="tx1"/>
                </a:solidFill>
              </a:rPr>
              <a:t>P</a:t>
            </a:r>
            <a:r>
              <a:rPr lang="en-US" dirty="0">
                <a:solidFill>
                  <a:schemeClr val="tx1"/>
                </a:solidFill>
              </a:rPr>
              <a:t>(</a:t>
            </a:r>
            <a:r>
              <a:rPr lang="en-US" i="1" dirty="0">
                <a:solidFill>
                  <a:schemeClr val="tx1"/>
                </a:solidFill>
              </a:rPr>
              <a:t>X</a:t>
            </a:r>
            <a:r>
              <a:rPr lang="en-US" baseline="-25000" dirty="0">
                <a:solidFill>
                  <a:schemeClr val="tx1"/>
                </a:solidFill>
              </a:rPr>
              <a:t>1</a:t>
            </a:r>
            <a:r>
              <a:rPr lang="en-US" dirty="0">
                <a:solidFill>
                  <a:schemeClr val="tx1"/>
                </a:solidFill>
              </a:rPr>
              <a:t>) </a:t>
            </a:r>
            <a:r>
              <a:rPr lang="en-US" dirty="0" smtClean="0">
                <a:solidFill>
                  <a:schemeClr val="tx1"/>
                </a:solidFill>
              </a:rPr>
              <a:t>is the </a:t>
            </a:r>
            <a:r>
              <a:rPr lang="en-US" dirty="0">
                <a:solidFill>
                  <a:schemeClr val="tx1"/>
                </a:solidFill>
              </a:rPr>
              <a:t>probability of losing money (being unsuccessful), </a:t>
            </a:r>
            <a:r>
              <a:rPr lang="en-US" i="1" dirty="0">
                <a:solidFill>
                  <a:schemeClr val="tx1"/>
                </a:solidFill>
              </a:rPr>
              <a:t>p</a:t>
            </a:r>
            <a:r>
              <a:rPr lang="en-US" baseline="-25000" dirty="0">
                <a:solidFill>
                  <a:schemeClr val="tx1"/>
                </a:solidFill>
              </a:rPr>
              <a:t>2</a:t>
            </a:r>
            <a:r>
              <a:rPr lang="en-US" dirty="0">
                <a:solidFill>
                  <a:schemeClr val="tx1"/>
                </a:solidFill>
              </a:rPr>
              <a:t> is the profit</a:t>
            </a:r>
            <a:r>
              <a:rPr lang="en-US" dirty="0" smtClean="0">
                <a:solidFill>
                  <a:schemeClr val="tx1"/>
                </a:solidFill>
              </a:rPr>
              <a:t>, and </a:t>
            </a:r>
            <a:r>
              <a:rPr lang="en-US" i="1" dirty="0">
                <a:solidFill>
                  <a:schemeClr val="tx1"/>
                </a:solidFill>
              </a:rPr>
              <a:t>P</a:t>
            </a:r>
            <a:r>
              <a:rPr lang="en-US" dirty="0">
                <a:solidFill>
                  <a:schemeClr val="tx1"/>
                </a:solidFill>
              </a:rPr>
              <a:t>(</a:t>
            </a:r>
            <a:r>
              <a:rPr lang="en-US" i="1" dirty="0">
                <a:solidFill>
                  <a:schemeClr val="tx1"/>
                </a:solidFill>
              </a:rPr>
              <a:t>X</a:t>
            </a:r>
            <a:r>
              <a:rPr lang="en-US" baseline="-25000" dirty="0">
                <a:solidFill>
                  <a:schemeClr val="tx1"/>
                </a:solidFill>
              </a:rPr>
              <a:t>2</a:t>
            </a:r>
            <a:r>
              <a:rPr lang="en-US" dirty="0">
                <a:solidFill>
                  <a:schemeClr val="tx1"/>
                </a:solidFill>
              </a:rPr>
              <a:t>) is the probability of being successful.</a:t>
            </a:r>
          </a:p>
          <a:p>
            <a:pPr marL="512064" lvl="1" algn="l">
              <a:spcAft>
                <a:spcPts val="600"/>
              </a:spcAft>
            </a:pPr>
            <a:r>
              <a:rPr lang="en-US" dirty="0">
                <a:solidFill>
                  <a:schemeClr val="tx1"/>
                </a:solidFill>
              </a:rPr>
              <a:t>Since </a:t>
            </a:r>
            <a:r>
              <a:rPr lang="en-US" i="1" dirty="0">
                <a:solidFill>
                  <a:schemeClr val="tx1"/>
                </a:solidFill>
              </a:rPr>
              <a:t>p</a:t>
            </a:r>
            <a:r>
              <a:rPr lang="en-US" baseline="-25000" dirty="0">
                <a:solidFill>
                  <a:schemeClr val="tx1"/>
                </a:solidFill>
              </a:rPr>
              <a:t>1</a:t>
            </a:r>
            <a:r>
              <a:rPr lang="en-US" dirty="0">
                <a:solidFill>
                  <a:schemeClr val="tx1"/>
                </a:solidFill>
              </a:rPr>
              <a:t> is the amount of money that would be lost, it is a </a:t>
            </a:r>
            <a:r>
              <a:rPr lang="en-US" dirty="0" smtClean="0">
                <a:solidFill>
                  <a:schemeClr val="tx1"/>
                </a:solidFill>
              </a:rPr>
              <a:t>negative </a:t>
            </a:r>
            <a:r>
              <a:rPr lang="fi-FI" dirty="0" err="1" smtClean="0">
                <a:solidFill>
                  <a:schemeClr val="tx1"/>
                </a:solidFill>
              </a:rPr>
              <a:t>value</a:t>
            </a:r>
            <a:r>
              <a:rPr lang="fi-FI" dirty="0">
                <a:solidFill>
                  <a:schemeClr val="tx1"/>
                </a:solidFill>
              </a:rPr>
              <a:t>: –40,000</a:t>
            </a:r>
            <a:r>
              <a:rPr lang="fi-FI"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25</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19819802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49"/>
            <a:ext cx="7842250" cy="5251277"/>
          </a:xfrm>
        </p:spPr>
        <p:txBody>
          <a:bodyPr>
            <a:normAutofit fontScale="92500" lnSpcReduction="10000"/>
          </a:bodyPr>
          <a:lstStyle/>
          <a:p>
            <a:pPr eaLnBrk="1" hangingPunct="1">
              <a:lnSpc>
                <a:spcPct val="110000"/>
              </a:lnSpc>
              <a:defRPr/>
            </a:pPr>
            <a:r>
              <a:rPr lang="en-US" sz="3000" b="1" dirty="0" smtClean="0"/>
              <a:t>Guided Practice: </a:t>
            </a:r>
            <a:r>
              <a:rPr lang="en-US" sz="3000" b="1" dirty="0" smtClean="0">
                <a:solidFill>
                  <a:srgbClr val="000090"/>
                </a:solidFill>
              </a:rPr>
              <a:t>Example 4, </a:t>
            </a:r>
            <a:r>
              <a:rPr lang="en-US" sz="3000" b="1" i="1" dirty="0">
                <a:solidFill>
                  <a:srgbClr val="000090"/>
                </a:solidFill>
              </a:rPr>
              <a:t>continued</a:t>
            </a:r>
          </a:p>
          <a:p>
            <a:pPr lvl="1" algn="l">
              <a:lnSpc>
                <a:spcPct val="110000"/>
              </a:lnSpc>
              <a:spcAft>
                <a:spcPts val="600"/>
              </a:spcAft>
            </a:pPr>
            <a:r>
              <a:rPr lang="en-US" sz="2500" dirty="0" smtClean="0">
                <a:solidFill>
                  <a:srgbClr val="000000"/>
                </a:solidFill>
              </a:rPr>
              <a:t>Recall that </a:t>
            </a:r>
            <a:r>
              <a:rPr lang="en-US" sz="2500" i="1" dirty="0" smtClean="0">
                <a:solidFill>
                  <a:srgbClr val="000000"/>
                </a:solidFill>
              </a:rPr>
              <a:t>p</a:t>
            </a:r>
            <a:r>
              <a:rPr lang="en-US" sz="2500" baseline="-25000" dirty="0" smtClean="0">
                <a:solidFill>
                  <a:srgbClr val="000000"/>
                </a:solidFill>
              </a:rPr>
              <a:t>2</a:t>
            </a:r>
            <a:r>
              <a:rPr lang="en-US" sz="2500" dirty="0" smtClean="0">
                <a:solidFill>
                  <a:srgbClr val="000000"/>
                </a:solidFill>
              </a:rPr>
              <a:t> is the amount of profit, which means the cost of spending $40,000 has already been accounted for; therefore, </a:t>
            </a:r>
            <a:r>
              <a:rPr lang="en-US" sz="2500" i="1" dirty="0" smtClean="0">
                <a:solidFill>
                  <a:srgbClr val="000000"/>
                </a:solidFill>
              </a:rPr>
              <a:t>p</a:t>
            </a:r>
            <a:r>
              <a:rPr lang="en-US" sz="2500" baseline="-25000" dirty="0" smtClean="0">
                <a:solidFill>
                  <a:srgbClr val="000000"/>
                </a:solidFill>
              </a:rPr>
              <a:t>2</a:t>
            </a:r>
            <a:r>
              <a:rPr lang="en-US" sz="2500" dirty="0" smtClean="0">
                <a:solidFill>
                  <a:srgbClr val="000000"/>
                </a:solidFill>
              </a:rPr>
              <a:t> = 159,000.</a:t>
            </a:r>
          </a:p>
          <a:p>
            <a:pPr lvl="1" algn="l">
              <a:lnSpc>
                <a:spcPct val="110000"/>
              </a:lnSpc>
            </a:pPr>
            <a:endParaRPr lang="en-US" sz="2500" dirty="0">
              <a:solidFill>
                <a:srgbClr val="000000"/>
              </a:solidFill>
            </a:endParaRPr>
          </a:p>
          <a:p>
            <a:pPr lvl="1" algn="l">
              <a:lnSpc>
                <a:spcPct val="110000"/>
              </a:lnSpc>
            </a:pPr>
            <a:endParaRPr lang="en-US" sz="2500" dirty="0" smtClean="0">
              <a:solidFill>
                <a:srgbClr val="000000"/>
              </a:solidFill>
            </a:endParaRPr>
          </a:p>
          <a:p>
            <a:pPr lvl="1" algn="l">
              <a:lnSpc>
                <a:spcPct val="110000"/>
              </a:lnSpc>
            </a:pPr>
            <a:endParaRPr lang="en-US" sz="2500" dirty="0">
              <a:solidFill>
                <a:srgbClr val="000000"/>
              </a:solidFill>
            </a:endParaRPr>
          </a:p>
          <a:p>
            <a:pPr lvl="1" algn="l">
              <a:lnSpc>
                <a:spcPct val="110000"/>
              </a:lnSpc>
            </a:pPr>
            <a:endParaRPr lang="en-US" sz="2500" dirty="0" smtClean="0">
              <a:solidFill>
                <a:srgbClr val="000000"/>
              </a:solidFill>
            </a:endParaRPr>
          </a:p>
          <a:p>
            <a:pPr lvl="1" algn="l">
              <a:lnSpc>
                <a:spcPct val="110000"/>
              </a:lnSpc>
            </a:pPr>
            <a:endParaRPr lang="en-US" sz="2500" dirty="0">
              <a:solidFill>
                <a:srgbClr val="000000"/>
              </a:solidFill>
            </a:endParaRPr>
          </a:p>
          <a:p>
            <a:pPr lvl="1" algn="l">
              <a:lnSpc>
                <a:spcPct val="110000"/>
              </a:lnSpc>
            </a:pPr>
            <a:endParaRPr lang="en-US" sz="2500" dirty="0" smtClean="0">
              <a:solidFill>
                <a:srgbClr val="000000"/>
              </a:solidFill>
            </a:endParaRPr>
          </a:p>
          <a:p>
            <a:pPr lvl="1" algn="l">
              <a:lnSpc>
                <a:spcPct val="110000"/>
              </a:lnSpc>
            </a:pPr>
            <a:r>
              <a:rPr lang="en-US" sz="2500" dirty="0" smtClean="0">
                <a:solidFill>
                  <a:srgbClr val="000000"/>
                </a:solidFill>
              </a:rPr>
              <a:t>The </a:t>
            </a:r>
            <a:r>
              <a:rPr lang="en-US" sz="2500" dirty="0">
                <a:solidFill>
                  <a:srgbClr val="000000"/>
                </a:solidFill>
              </a:rPr>
              <a:t>expected value, or the expected amount of profit, is –$20,100.</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26</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
        <p:nvSpPr>
          <p:cNvPr id="4" name="TextBox 3"/>
          <p:cNvSpPr txBox="1"/>
          <p:nvPr/>
        </p:nvSpPr>
        <p:spPr>
          <a:xfrm>
            <a:off x="1686560" y="2394309"/>
            <a:ext cx="3325706" cy="384721"/>
          </a:xfrm>
          <a:prstGeom prst="rect">
            <a:avLst/>
          </a:prstGeom>
          <a:noFill/>
        </p:spPr>
        <p:txBody>
          <a:bodyPr wrap="square" rtlCol="0">
            <a:spAutoFit/>
          </a:bodyPr>
          <a:lstStyle/>
          <a:p>
            <a:r>
              <a:rPr lang="en-US" sz="1900" i="1" dirty="0">
                <a:solidFill>
                  <a:srgbClr val="000000"/>
                </a:solidFill>
                <a:latin typeface="Arial"/>
                <a:ea typeface="Arial"/>
                <a:cs typeface="Arial"/>
              </a:rPr>
              <a:t>E</a:t>
            </a:r>
            <a:r>
              <a:rPr lang="en-US" sz="1900" dirty="0">
                <a:solidFill>
                  <a:srgbClr val="000000"/>
                </a:solidFill>
                <a:latin typeface="Arial"/>
                <a:ea typeface="Arial"/>
                <a:cs typeface="Arial"/>
              </a:rPr>
              <a:t>(</a:t>
            </a:r>
            <a:r>
              <a:rPr lang="en-US" sz="1900" i="1" dirty="0">
                <a:solidFill>
                  <a:srgbClr val="000000"/>
                </a:solidFill>
                <a:latin typeface="Arial"/>
                <a:ea typeface="Arial"/>
                <a:cs typeface="Arial"/>
              </a:rPr>
              <a:t>X</a:t>
            </a:r>
            <a:r>
              <a:rPr lang="en-US" sz="1900" dirty="0">
                <a:solidFill>
                  <a:srgbClr val="000000"/>
                </a:solidFill>
                <a:latin typeface="Arial"/>
                <a:ea typeface="Arial"/>
                <a:cs typeface="Arial"/>
              </a:rPr>
              <a:t>) = </a:t>
            </a:r>
            <a:r>
              <a:rPr lang="en-US" sz="1900" i="1" dirty="0">
                <a:solidFill>
                  <a:srgbClr val="000000"/>
                </a:solidFill>
                <a:latin typeface="Arial"/>
                <a:ea typeface="Arial"/>
                <a:cs typeface="Arial"/>
              </a:rPr>
              <a:t>p</a:t>
            </a:r>
            <a:r>
              <a:rPr lang="en-US" sz="1900" baseline="-25000" dirty="0">
                <a:solidFill>
                  <a:srgbClr val="000000"/>
                </a:solidFill>
                <a:latin typeface="Arial"/>
                <a:ea typeface="Arial"/>
                <a:cs typeface="Arial"/>
              </a:rPr>
              <a:t>1</a:t>
            </a:r>
            <a:r>
              <a:rPr lang="en-US" sz="1900" i="1" dirty="0">
                <a:solidFill>
                  <a:srgbClr val="000000"/>
                </a:solidFill>
                <a:latin typeface="Arial"/>
                <a:ea typeface="Arial"/>
                <a:cs typeface="Arial"/>
              </a:rPr>
              <a:t>P</a:t>
            </a:r>
            <a:r>
              <a:rPr lang="en-US" sz="1900" dirty="0">
                <a:solidFill>
                  <a:srgbClr val="000000"/>
                </a:solidFill>
                <a:latin typeface="Arial"/>
                <a:ea typeface="Arial"/>
                <a:cs typeface="Arial"/>
              </a:rPr>
              <a:t>(</a:t>
            </a:r>
            <a:r>
              <a:rPr lang="en-US" sz="1900" i="1" dirty="0">
                <a:solidFill>
                  <a:srgbClr val="000000"/>
                </a:solidFill>
                <a:latin typeface="Arial"/>
                <a:ea typeface="Arial"/>
                <a:cs typeface="Arial"/>
              </a:rPr>
              <a:t>X</a:t>
            </a:r>
            <a:r>
              <a:rPr lang="en-US" sz="1900" baseline="-25000" dirty="0">
                <a:solidFill>
                  <a:srgbClr val="000000"/>
                </a:solidFill>
                <a:latin typeface="Arial"/>
                <a:ea typeface="Arial"/>
                <a:cs typeface="Arial"/>
              </a:rPr>
              <a:t>1</a:t>
            </a:r>
            <a:r>
              <a:rPr lang="en-US" sz="1900" dirty="0">
                <a:solidFill>
                  <a:srgbClr val="000000"/>
                </a:solidFill>
                <a:latin typeface="Arial"/>
                <a:ea typeface="Arial"/>
                <a:cs typeface="Arial"/>
              </a:rPr>
              <a:t>) + </a:t>
            </a:r>
            <a:r>
              <a:rPr lang="en-US" sz="1900" i="1" dirty="0">
                <a:solidFill>
                  <a:srgbClr val="000000"/>
                </a:solidFill>
                <a:latin typeface="Arial"/>
                <a:ea typeface="Arial"/>
                <a:cs typeface="Arial"/>
              </a:rPr>
              <a:t>p</a:t>
            </a:r>
            <a:r>
              <a:rPr lang="en-US" sz="1900" baseline="-25000" dirty="0">
                <a:solidFill>
                  <a:srgbClr val="000000"/>
                </a:solidFill>
                <a:latin typeface="Arial"/>
                <a:ea typeface="Arial"/>
                <a:cs typeface="Arial"/>
              </a:rPr>
              <a:t>2</a:t>
            </a:r>
            <a:r>
              <a:rPr lang="en-US" sz="1900" i="1" dirty="0">
                <a:solidFill>
                  <a:srgbClr val="000000"/>
                </a:solidFill>
                <a:latin typeface="Arial"/>
                <a:ea typeface="Arial"/>
                <a:cs typeface="Arial"/>
              </a:rPr>
              <a:t>P</a:t>
            </a:r>
            <a:r>
              <a:rPr lang="en-US" sz="1900" dirty="0">
                <a:solidFill>
                  <a:srgbClr val="000000"/>
                </a:solidFill>
                <a:latin typeface="Arial"/>
                <a:ea typeface="Arial"/>
                <a:cs typeface="Arial"/>
              </a:rPr>
              <a:t>(</a:t>
            </a:r>
            <a:r>
              <a:rPr lang="en-US" sz="1900" i="1" dirty="0">
                <a:solidFill>
                  <a:srgbClr val="000000"/>
                </a:solidFill>
                <a:latin typeface="Arial"/>
                <a:ea typeface="Arial"/>
                <a:cs typeface="Arial"/>
              </a:rPr>
              <a:t>X</a:t>
            </a:r>
            <a:r>
              <a:rPr lang="en-US" sz="1900" baseline="-25000" dirty="0">
                <a:solidFill>
                  <a:srgbClr val="000000"/>
                </a:solidFill>
                <a:latin typeface="Arial"/>
                <a:ea typeface="Arial"/>
                <a:cs typeface="Arial"/>
              </a:rPr>
              <a:t>2</a:t>
            </a:r>
            <a:r>
              <a:rPr lang="en-US" sz="1900" dirty="0">
                <a:solidFill>
                  <a:srgbClr val="000000"/>
                </a:solidFill>
                <a:latin typeface="Arial"/>
                <a:ea typeface="Arial"/>
                <a:cs typeface="Arial"/>
              </a:rPr>
              <a:t>) </a:t>
            </a:r>
            <a:endParaRPr lang="en-US" sz="1900" dirty="0">
              <a:latin typeface="Arial"/>
              <a:cs typeface="Arial"/>
            </a:endParaRPr>
          </a:p>
        </p:txBody>
      </p:sp>
      <p:sp>
        <p:nvSpPr>
          <p:cNvPr id="6" name="TextBox 5"/>
          <p:cNvSpPr txBox="1"/>
          <p:nvPr/>
        </p:nvSpPr>
        <p:spPr>
          <a:xfrm>
            <a:off x="5124395" y="2394309"/>
            <a:ext cx="3173468" cy="677108"/>
          </a:xfrm>
          <a:prstGeom prst="rect">
            <a:avLst/>
          </a:prstGeom>
          <a:noFill/>
        </p:spPr>
        <p:txBody>
          <a:bodyPr wrap="square" rtlCol="0">
            <a:spAutoFit/>
          </a:bodyPr>
          <a:lstStyle/>
          <a:p>
            <a:r>
              <a:rPr lang="en-US" sz="1900" dirty="0">
                <a:solidFill>
                  <a:srgbClr val="000000"/>
                </a:solidFill>
                <a:latin typeface="Arial"/>
                <a:ea typeface="Arial"/>
                <a:cs typeface="Arial"/>
              </a:rPr>
              <a:t>Formula to calculate expected value</a:t>
            </a:r>
            <a:endParaRPr lang="en-US" sz="1900" dirty="0">
              <a:latin typeface="Arial"/>
              <a:cs typeface="Arial"/>
            </a:endParaRPr>
          </a:p>
        </p:txBody>
      </p:sp>
      <p:sp>
        <p:nvSpPr>
          <p:cNvPr id="11" name="TextBox 10"/>
          <p:cNvSpPr txBox="1"/>
          <p:nvPr/>
        </p:nvSpPr>
        <p:spPr>
          <a:xfrm>
            <a:off x="1686560" y="3029597"/>
            <a:ext cx="3325706" cy="677108"/>
          </a:xfrm>
          <a:prstGeom prst="rect">
            <a:avLst/>
          </a:prstGeom>
          <a:noFill/>
        </p:spPr>
        <p:txBody>
          <a:bodyPr wrap="square" rtlCol="0">
            <a:spAutoFit/>
          </a:bodyPr>
          <a:lstStyle/>
          <a:p>
            <a:r>
              <a:rPr lang="fi-FI" sz="1900" i="1" dirty="0">
                <a:solidFill>
                  <a:srgbClr val="000000"/>
                </a:solidFill>
                <a:latin typeface="Arial"/>
                <a:ea typeface="Arial"/>
                <a:cs typeface="Arial"/>
              </a:rPr>
              <a:t>E</a:t>
            </a:r>
            <a:r>
              <a:rPr lang="fi-FI" sz="1900" dirty="0">
                <a:solidFill>
                  <a:srgbClr val="000000"/>
                </a:solidFill>
                <a:latin typeface="Arial"/>
                <a:ea typeface="Arial"/>
                <a:cs typeface="Arial"/>
              </a:rPr>
              <a:t>(</a:t>
            </a:r>
            <a:r>
              <a:rPr lang="fi-FI" sz="1900" i="1" dirty="0">
                <a:solidFill>
                  <a:srgbClr val="000000"/>
                </a:solidFill>
                <a:latin typeface="Arial"/>
                <a:ea typeface="Arial"/>
                <a:cs typeface="Arial"/>
              </a:rPr>
              <a:t>X</a:t>
            </a:r>
            <a:r>
              <a:rPr lang="fi-FI" sz="1900" dirty="0">
                <a:solidFill>
                  <a:srgbClr val="000000"/>
                </a:solidFill>
                <a:latin typeface="Arial"/>
                <a:ea typeface="Arial"/>
                <a:cs typeface="Arial"/>
              </a:rPr>
              <a:t>) = (–40,000)(0.90) + (159,000)(0.10) </a:t>
            </a:r>
            <a:endParaRPr lang="en-US" sz="1900" dirty="0">
              <a:latin typeface="Arial"/>
              <a:cs typeface="Arial"/>
            </a:endParaRPr>
          </a:p>
        </p:txBody>
      </p:sp>
      <p:sp>
        <p:nvSpPr>
          <p:cNvPr id="12" name="TextBox 11"/>
          <p:cNvSpPr txBox="1"/>
          <p:nvPr/>
        </p:nvSpPr>
        <p:spPr>
          <a:xfrm>
            <a:off x="5124395" y="3029597"/>
            <a:ext cx="2580266" cy="730713"/>
          </a:xfrm>
          <a:prstGeom prst="rect">
            <a:avLst/>
          </a:prstGeom>
          <a:noFill/>
        </p:spPr>
        <p:txBody>
          <a:bodyPr wrap="square" rtlCol="0">
            <a:spAutoFit/>
          </a:bodyPr>
          <a:lstStyle/>
          <a:p>
            <a:pPr marL="0" lvl="2" eaLnBrk="0" hangingPunct="0">
              <a:lnSpc>
                <a:spcPct val="110000"/>
              </a:lnSpc>
              <a:spcBef>
                <a:spcPct val="20000"/>
              </a:spcBef>
              <a:spcAft>
                <a:spcPts val="0"/>
              </a:spcAft>
            </a:pPr>
            <a:r>
              <a:rPr lang="fi-FI" sz="1900" dirty="0">
                <a:solidFill>
                  <a:srgbClr val="000000"/>
                </a:solidFill>
                <a:latin typeface="Arial"/>
                <a:ea typeface="Arial"/>
                <a:cs typeface="Arial"/>
              </a:rPr>
              <a:t>Substitute </a:t>
            </a:r>
            <a:r>
              <a:rPr lang="fi-FI" sz="1900" dirty="0" err="1" smtClean="0">
                <a:solidFill>
                  <a:srgbClr val="000000"/>
                </a:solidFill>
                <a:latin typeface="Arial"/>
                <a:ea typeface="Arial"/>
                <a:cs typeface="Arial"/>
              </a:rPr>
              <a:t>values</a:t>
            </a:r>
            <a:r>
              <a:rPr lang="fi-FI" sz="1900" dirty="0" smtClean="0">
                <a:solidFill>
                  <a:srgbClr val="000000"/>
                </a:solidFill>
                <a:latin typeface="Arial"/>
                <a:cs typeface="Arial"/>
              </a:rPr>
              <a:t> </a:t>
            </a:r>
            <a:r>
              <a:rPr lang="fi-FI" sz="1900" dirty="0">
                <a:solidFill>
                  <a:srgbClr val="000000"/>
                </a:solidFill>
                <a:latin typeface="Arial"/>
                <a:cs typeface="Arial"/>
              </a:rPr>
              <a:t>for </a:t>
            </a:r>
            <a:r>
              <a:rPr lang="fi-FI" sz="1900" dirty="0" err="1">
                <a:solidFill>
                  <a:srgbClr val="000000"/>
                </a:solidFill>
                <a:latin typeface="Arial"/>
                <a:cs typeface="Arial"/>
              </a:rPr>
              <a:t>each</a:t>
            </a:r>
            <a:r>
              <a:rPr lang="fi-FI" sz="1900" dirty="0">
                <a:solidFill>
                  <a:srgbClr val="000000"/>
                </a:solidFill>
                <a:latin typeface="Arial"/>
                <a:cs typeface="Arial"/>
              </a:rPr>
              <a:t> </a:t>
            </a:r>
            <a:r>
              <a:rPr lang="fi-FI" sz="1900" dirty="0" err="1" smtClean="0">
                <a:solidFill>
                  <a:srgbClr val="000000"/>
                </a:solidFill>
                <a:latin typeface="Arial"/>
                <a:cs typeface="Arial"/>
              </a:rPr>
              <a:t>variable</a:t>
            </a:r>
            <a:r>
              <a:rPr lang="fi-FI" sz="1900" dirty="0" smtClean="0">
                <a:solidFill>
                  <a:srgbClr val="000000"/>
                </a:solidFill>
                <a:latin typeface="Arial"/>
                <a:cs typeface="Arial"/>
              </a:rPr>
              <a:t>.</a:t>
            </a:r>
            <a:endParaRPr lang="fi-FI" sz="1900" dirty="0">
              <a:solidFill>
                <a:srgbClr val="000000"/>
              </a:solidFill>
              <a:latin typeface="Arial"/>
              <a:ea typeface="Arial"/>
              <a:cs typeface="Arial"/>
            </a:endParaRPr>
          </a:p>
        </p:txBody>
      </p:sp>
      <p:sp>
        <p:nvSpPr>
          <p:cNvPr id="13" name="TextBox 12"/>
          <p:cNvSpPr txBox="1"/>
          <p:nvPr/>
        </p:nvSpPr>
        <p:spPr>
          <a:xfrm>
            <a:off x="1686560" y="3835352"/>
            <a:ext cx="3325706" cy="384721"/>
          </a:xfrm>
          <a:prstGeom prst="rect">
            <a:avLst/>
          </a:prstGeom>
          <a:noFill/>
        </p:spPr>
        <p:txBody>
          <a:bodyPr wrap="square" rtlCol="0">
            <a:spAutoFit/>
          </a:bodyPr>
          <a:lstStyle/>
          <a:p>
            <a:r>
              <a:rPr lang="is-IS" sz="1900" i="1" dirty="0">
                <a:solidFill>
                  <a:srgbClr val="000000"/>
                </a:solidFill>
                <a:latin typeface="Arial"/>
                <a:ea typeface="Arial"/>
                <a:cs typeface="Arial"/>
              </a:rPr>
              <a:t>E</a:t>
            </a:r>
            <a:r>
              <a:rPr lang="is-IS" sz="1900" dirty="0">
                <a:solidFill>
                  <a:srgbClr val="000000"/>
                </a:solidFill>
                <a:latin typeface="Arial"/>
                <a:ea typeface="Arial"/>
                <a:cs typeface="Arial"/>
              </a:rPr>
              <a:t>(</a:t>
            </a:r>
            <a:r>
              <a:rPr lang="is-IS" sz="1900" i="1" dirty="0" smtClean="0">
                <a:solidFill>
                  <a:srgbClr val="000000"/>
                </a:solidFill>
                <a:latin typeface="Arial"/>
                <a:ea typeface="Arial"/>
                <a:cs typeface="Arial"/>
              </a:rPr>
              <a:t>X</a:t>
            </a:r>
            <a:r>
              <a:rPr lang="is-IS" sz="1900" dirty="0" smtClean="0">
                <a:solidFill>
                  <a:srgbClr val="000000"/>
                </a:solidFill>
                <a:latin typeface="Arial"/>
                <a:ea typeface="Arial"/>
                <a:cs typeface="Arial"/>
              </a:rPr>
              <a:t>) </a:t>
            </a:r>
            <a:r>
              <a:rPr lang="is-IS" sz="1900" dirty="0">
                <a:solidFill>
                  <a:srgbClr val="000000"/>
                </a:solidFill>
                <a:latin typeface="Arial"/>
                <a:ea typeface="Arial"/>
                <a:cs typeface="Arial"/>
              </a:rPr>
              <a:t>= –36,000 + 15,900</a:t>
            </a:r>
            <a:endParaRPr lang="en-US" sz="1900" dirty="0">
              <a:latin typeface="Arial"/>
              <a:cs typeface="Arial"/>
            </a:endParaRPr>
          </a:p>
        </p:txBody>
      </p:sp>
      <p:sp>
        <p:nvSpPr>
          <p:cNvPr id="14" name="TextBox 13"/>
          <p:cNvSpPr txBox="1"/>
          <p:nvPr/>
        </p:nvSpPr>
        <p:spPr>
          <a:xfrm>
            <a:off x="5124395" y="3835352"/>
            <a:ext cx="2580266" cy="384721"/>
          </a:xfrm>
          <a:prstGeom prst="rect">
            <a:avLst/>
          </a:prstGeom>
          <a:noFill/>
        </p:spPr>
        <p:txBody>
          <a:bodyPr wrap="square" rtlCol="0">
            <a:spAutoFit/>
          </a:bodyPr>
          <a:lstStyle/>
          <a:p>
            <a:r>
              <a:rPr lang="is-IS" sz="1900" dirty="0">
                <a:solidFill>
                  <a:srgbClr val="000000"/>
                </a:solidFill>
                <a:latin typeface="Arial"/>
                <a:ea typeface="Arial"/>
                <a:cs typeface="Arial"/>
              </a:rPr>
              <a:t>Simplify.</a:t>
            </a:r>
            <a:endParaRPr lang="en-US" sz="1900" dirty="0">
              <a:latin typeface="Arial"/>
              <a:cs typeface="Arial"/>
            </a:endParaRPr>
          </a:p>
        </p:txBody>
      </p:sp>
      <p:sp>
        <p:nvSpPr>
          <p:cNvPr id="15" name="TextBox 14"/>
          <p:cNvSpPr txBox="1"/>
          <p:nvPr/>
        </p:nvSpPr>
        <p:spPr>
          <a:xfrm>
            <a:off x="1686560" y="4369041"/>
            <a:ext cx="3325706" cy="409086"/>
          </a:xfrm>
          <a:prstGeom prst="rect">
            <a:avLst/>
          </a:prstGeom>
          <a:noFill/>
        </p:spPr>
        <p:txBody>
          <a:bodyPr wrap="square" rtlCol="0">
            <a:spAutoFit/>
          </a:bodyPr>
          <a:lstStyle/>
          <a:p>
            <a:pPr marL="0" lvl="2" eaLnBrk="0" hangingPunct="0">
              <a:lnSpc>
                <a:spcPct val="110000"/>
              </a:lnSpc>
              <a:spcBef>
                <a:spcPct val="20000"/>
              </a:spcBef>
              <a:spcAft>
                <a:spcPts val="600"/>
              </a:spcAft>
            </a:pPr>
            <a:r>
              <a:rPr lang="is-IS" sz="1900" i="1" dirty="0">
                <a:solidFill>
                  <a:srgbClr val="000000"/>
                </a:solidFill>
                <a:latin typeface="Arial"/>
                <a:ea typeface="Arial"/>
                <a:cs typeface="Arial"/>
              </a:rPr>
              <a:t>E</a:t>
            </a:r>
            <a:r>
              <a:rPr lang="is-IS" sz="1900" dirty="0">
                <a:solidFill>
                  <a:srgbClr val="000000"/>
                </a:solidFill>
                <a:latin typeface="Arial"/>
                <a:ea typeface="Arial"/>
                <a:cs typeface="Arial"/>
              </a:rPr>
              <a:t>(</a:t>
            </a:r>
            <a:r>
              <a:rPr lang="is-IS" sz="1900" i="1" dirty="0">
                <a:solidFill>
                  <a:srgbClr val="000000"/>
                </a:solidFill>
                <a:latin typeface="Arial"/>
                <a:ea typeface="Arial"/>
                <a:cs typeface="Arial"/>
              </a:rPr>
              <a:t>X</a:t>
            </a:r>
            <a:r>
              <a:rPr lang="is-IS" sz="1900" dirty="0">
                <a:solidFill>
                  <a:srgbClr val="000000"/>
                </a:solidFill>
                <a:latin typeface="Arial"/>
                <a:ea typeface="Arial"/>
                <a:cs typeface="Arial"/>
              </a:rPr>
              <a:t>) = –20,100</a:t>
            </a:r>
          </a:p>
        </p:txBody>
      </p:sp>
    </p:spTree>
    <p:extLst>
      <p:ext uri="{BB962C8B-B14F-4D97-AF65-F5344CB8AC3E}">
        <p14:creationId xmlns:p14="http://schemas.microsoft.com/office/powerpoint/2010/main" val="26583023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4, </a:t>
            </a:r>
            <a:r>
              <a:rPr lang="en-US" sz="2800" b="1" i="1" dirty="0">
                <a:solidFill>
                  <a:srgbClr val="000090"/>
                </a:solidFill>
              </a:rPr>
              <a:t>continued</a:t>
            </a:r>
          </a:p>
          <a:p>
            <a:pPr marL="514350" indent="-557784">
              <a:buFont typeface="+mj-lt"/>
              <a:buAutoNum type="arabicPeriod" startAt="4"/>
            </a:pPr>
            <a:r>
              <a:rPr lang="en-US" sz="2800" b="1" dirty="0">
                <a:solidFill>
                  <a:srgbClr val="660066"/>
                </a:solidFill>
              </a:rPr>
              <a:t>Determine if the musician should move forward with this venture.	</a:t>
            </a:r>
          </a:p>
          <a:p>
            <a:pPr marL="512064" lvl="1" algn="l"/>
            <a:r>
              <a:rPr lang="en-US" dirty="0">
                <a:solidFill>
                  <a:schemeClr val="tx1"/>
                </a:solidFill>
              </a:rPr>
              <a:t>Since the expected value is –$20,100 (a loss), and there is </a:t>
            </a:r>
            <a:r>
              <a:rPr lang="en-US" dirty="0" smtClean="0">
                <a:solidFill>
                  <a:schemeClr val="tx1"/>
                </a:solidFill>
              </a:rPr>
              <a:t>a 90</a:t>
            </a:r>
            <a:r>
              <a:rPr lang="en-US" dirty="0">
                <a:solidFill>
                  <a:schemeClr val="tx1"/>
                </a:solidFill>
              </a:rPr>
              <a:t>% chance of failure, the musician should not produce </a:t>
            </a:r>
            <a:r>
              <a:rPr lang="en-US" dirty="0" smtClean="0">
                <a:solidFill>
                  <a:schemeClr val="tx1"/>
                </a:solidFill>
              </a:rPr>
              <a:t>her own </a:t>
            </a:r>
            <a:r>
              <a:rPr lang="en-US" dirty="0">
                <a:solidFill>
                  <a:schemeClr val="tx1"/>
                </a:solidFill>
              </a:rPr>
              <a:t>album.</a:t>
            </a: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27</a:t>
            </a:fld>
            <a:endParaRPr lang="en-US" dirty="0"/>
          </a:p>
        </p:txBody>
      </p:sp>
      <p:sp>
        <p:nvSpPr>
          <p:cNvPr id="3" name="Footer Placeholder 2"/>
          <p:cNvSpPr>
            <a:spLocks noGrp="1"/>
          </p:cNvSpPr>
          <p:nvPr>
            <p:ph type="ftr" sz="quarter" idx="13"/>
          </p:nvPr>
        </p:nvSpPr>
        <p:spPr/>
        <p:txBody>
          <a:bodyPr/>
          <a:lstStyle/>
          <a:p>
            <a:pPr>
              <a:defRPr/>
            </a:pPr>
            <a:r>
              <a:rPr lang="en-US" dirty="0" smtClean="0"/>
              <a:t>1.6.2: Analyzing Decisions</a:t>
            </a:r>
            <a:endParaRPr lang="en-US" dirty="0"/>
          </a:p>
        </p:txBody>
      </p:sp>
      <p:sp>
        <p:nvSpPr>
          <p:cNvPr id="5" name="TextBox 4"/>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Arial"/>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370093569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4,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28</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lnSpc>
                <a:spcPct val="110000"/>
              </a:lnSpc>
              <a:buFont typeface="Arial"/>
              <a:buChar char="•"/>
            </a:pPr>
            <a:r>
              <a:rPr lang="en-US" dirty="0"/>
              <a:t>The </a:t>
            </a:r>
            <a:r>
              <a:rPr lang="en-US" b="1" dirty="0"/>
              <a:t>conditional probability of </a:t>
            </a:r>
            <a:r>
              <a:rPr lang="en-US" b="1" i="1" dirty="0"/>
              <a:t>B </a:t>
            </a:r>
            <a:r>
              <a:rPr lang="en-US" b="1" dirty="0"/>
              <a:t>given </a:t>
            </a:r>
            <a:r>
              <a:rPr lang="en-US" b="1" i="1" dirty="0"/>
              <a:t>A </a:t>
            </a:r>
            <a:r>
              <a:rPr lang="en-US" dirty="0"/>
              <a:t>is the probability that event </a:t>
            </a:r>
            <a:r>
              <a:rPr lang="en-US" i="1" dirty="0"/>
              <a:t>B </a:t>
            </a:r>
            <a:r>
              <a:rPr lang="en-US" dirty="0"/>
              <a:t>occurs, given that event </a:t>
            </a:r>
            <a:r>
              <a:rPr lang="en-US" i="1" dirty="0"/>
              <a:t>A </a:t>
            </a:r>
            <a:r>
              <a:rPr lang="en-US" dirty="0"/>
              <a:t>has already occurred. If </a:t>
            </a:r>
            <a:r>
              <a:rPr lang="en-US" i="1" dirty="0"/>
              <a:t>A </a:t>
            </a:r>
            <a:r>
              <a:rPr lang="en-US" dirty="0"/>
              <a:t>and </a:t>
            </a:r>
            <a:r>
              <a:rPr lang="en-US" i="1" dirty="0"/>
              <a:t>B </a:t>
            </a:r>
            <a:r>
              <a:rPr lang="en-US" dirty="0"/>
              <a:t>are two events from a sample space with </a:t>
            </a:r>
            <a:r>
              <a:rPr lang="en-US" i="1" dirty="0"/>
              <a:t>P</a:t>
            </a:r>
            <a:r>
              <a:rPr lang="en-US" dirty="0"/>
              <a:t>(</a:t>
            </a:r>
            <a:r>
              <a:rPr lang="en-US" i="1" dirty="0"/>
              <a:t>A</a:t>
            </a:r>
            <a:r>
              <a:rPr lang="en-US" dirty="0"/>
              <a:t>) ≠ 0, then the conditional probability of </a:t>
            </a:r>
            <a:r>
              <a:rPr lang="en-US" i="1" dirty="0"/>
              <a:t>B </a:t>
            </a:r>
            <a:r>
              <a:rPr lang="en-US" dirty="0"/>
              <a:t>given </a:t>
            </a:r>
            <a:r>
              <a:rPr lang="en-US" i="1" dirty="0"/>
              <a:t>A</a:t>
            </a:r>
            <a:r>
              <a:rPr lang="en-US" dirty="0"/>
              <a:t>, denoted             , has two equivalent expressions, as </a:t>
            </a:r>
            <a:r>
              <a:rPr lang="en-US" dirty="0" smtClean="0"/>
              <a:t>follows.</a:t>
            </a:r>
          </a:p>
          <a:p>
            <a:pPr marL="342900" indent="-342900">
              <a:buFont typeface="Arial"/>
              <a:buChar char="•"/>
            </a:pPr>
            <a:endParaRPr lang="en-US" dirty="0"/>
          </a:p>
          <a:p>
            <a:pPr marL="342900" indent="-342900">
              <a:buFont typeface="Arial"/>
              <a:buChar char="•"/>
            </a:pPr>
            <a:endParaRPr lang="en-US" dirty="0" smtClean="0"/>
          </a:p>
          <a:p>
            <a:pPr marL="342900" indent="-342900">
              <a:buFont typeface="Arial"/>
              <a:buChar char="•"/>
            </a:pPr>
            <a:endParaRPr lang="en-US" sz="1600" dirty="0"/>
          </a:p>
          <a:p>
            <a:pPr marL="342900" indent="-342900">
              <a:spcBef>
                <a:spcPts val="0"/>
              </a:spcBef>
              <a:buFont typeface="Arial"/>
              <a:buChar char="•"/>
            </a:pPr>
            <a:r>
              <a:rPr lang="en-US" dirty="0" smtClean="0"/>
              <a:t>When </a:t>
            </a:r>
            <a:r>
              <a:rPr lang="en-US" dirty="0"/>
              <a:t>making decisions about the fairness of a situation, expected values are </a:t>
            </a:r>
            <a:r>
              <a:rPr lang="en-US" dirty="0" smtClean="0"/>
              <a:t>often determined</a:t>
            </a:r>
            <a:r>
              <a:rPr lang="en-US" dirty="0"/>
              <a:t>.</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48305461"/>
              </p:ext>
            </p:extLst>
          </p:nvPr>
        </p:nvGraphicFramePr>
        <p:xfrm>
          <a:off x="1072302" y="3686871"/>
          <a:ext cx="7505701" cy="863600"/>
        </p:xfrm>
        <a:graphic>
          <a:graphicData uri="http://schemas.openxmlformats.org/presentationml/2006/ole">
            <mc:AlternateContent xmlns:mc="http://schemas.openxmlformats.org/markup-compatibility/2006">
              <mc:Choice xmlns:v="urn:schemas-microsoft-com:vml" Requires="v">
                <p:oleObj spid="_x0000_s79909" name="Equation" r:id="rId3" imgW="7505700" imgH="863600" progId="Equation.DSMT4">
                  <p:embed/>
                </p:oleObj>
              </mc:Choice>
              <mc:Fallback>
                <p:oleObj name="Equation" r:id="rId3" imgW="7505700" imgH="863600" progId="Equation.DSMT4">
                  <p:embed/>
                  <p:pic>
                    <p:nvPicPr>
                      <p:cNvPr id="0" name=""/>
                      <p:cNvPicPr/>
                      <p:nvPr/>
                    </p:nvPicPr>
                    <p:blipFill>
                      <a:blip r:embed="rId4"/>
                      <a:stretch>
                        <a:fillRect/>
                      </a:stretch>
                    </p:blipFill>
                    <p:spPr>
                      <a:xfrm>
                        <a:off x="1072302" y="3686871"/>
                        <a:ext cx="7505701" cy="863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4344636"/>
              </p:ext>
            </p:extLst>
          </p:nvPr>
        </p:nvGraphicFramePr>
        <p:xfrm>
          <a:off x="5552922" y="2843103"/>
          <a:ext cx="977900" cy="495300"/>
        </p:xfrm>
        <a:graphic>
          <a:graphicData uri="http://schemas.openxmlformats.org/presentationml/2006/ole">
            <mc:AlternateContent xmlns:mc="http://schemas.openxmlformats.org/markup-compatibility/2006">
              <mc:Choice xmlns:v="urn:schemas-microsoft-com:vml" Requires="v">
                <p:oleObj spid="_x0000_s79910" name="Equation" r:id="rId5" imgW="977900" imgH="495300" progId="Equation.DSMT4">
                  <p:embed/>
                </p:oleObj>
              </mc:Choice>
              <mc:Fallback>
                <p:oleObj name="Equation" r:id="rId5" imgW="977900" imgH="495300" progId="Equation.DSMT4">
                  <p:embed/>
                  <p:pic>
                    <p:nvPicPr>
                      <p:cNvPr id="0" name=""/>
                      <p:cNvPicPr/>
                      <p:nvPr/>
                    </p:nvPicPr>
                    <p:blipFill>
                      <a:blip r:embed="rId6"/>
                      <a:stretch>
                        <a:fillRect/>
                      </a:stretch>
                    </p:blipFill>
                    <p:spPr>
                      <a:xfrm>
                        <a:off x="5552922" y="2843103"/>
                        <a:ext cx="977900" cy="495300"/>
                      </a:xfrm>
                      <a:prstGeom prst="rect">
                        <a:avLst/>
                      </a:prstGeom>
                    </p:spPr>
                  </p:pic>
                </p:oleObj>
              </mc:Fallback>
            </mc:AlternateContent>
          </a:graphicData>
        </a:graphic>
      </p:graphicFrame>
    </p:spTree>
    <p:extLst>
      <p:ext uri="{BB962C8B-B14F-4D97-AF65-F5344CB8AC3E}">
        <p14:creationId xmlns:p14="http://schemas.microsoft.com/office/powerpoint/2010/main" val="96963517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Recall </a:t>
            </a:r>
            <a:r>
              <a:rPr lang="en-US" dirty="0"/>
              <a:t>that expected value, </a:t>
            </a:r>
            <a:r>
              <a:rPr lang="en-US" i="1" dirty="0"/>
              <a:t>E</a:t>
            </a:r>
            <a:r>
              <a:rPr lang="en-US" dirty="0"/>
              <a:t>(</a:t>
            </a:r>
            <a:r>
              <a:rPr lang="en-US" i="1" dirty="0" smtClean="0"/>
              <a:t>X</a:t>
            </a:r>
            <a:r>
              <a:rPr lang="en-US" dirty="0" smtClean="0"/>
              <a:t>)</a:t>
            </a:r>
            <a:r>
              <a:rPr lang="en-US" dirty="0"/>
              <a:t>, is an estimate of value that is determined by finding </a:t>
            </a:r>
            <a:r>
              <a:rPr lang="en-US" dirty="0" smtClean="0"/>
              <a:t>the product </a:t>
            </a:r>
            <a:r>
              <a:rPr lang="en-US" dirty="0"/>
              <a:t>of a total value and a probability of a given event.</a:t>
            </a:r>
          </a:p>
          <a:p>
            <a:pPr marL="342900" indent="-342900">
              <a:buFont typeface="Arial"/>
              <a:buChar char="•"/>
            </a:pPr>
            <a:r>
              <a:rPr lang="en-US" dirty="0" smtClean="0"/>
              <a:t>An </a:t>
            </a:r>
            <a:r>
              <a:rPr lang="en-US" dirty="0"/>
              <a:t>expected value can be used to evaluate strategies. For example, calculating expected </a:t>
            </a:r>
            <a:r>
              <a:rPr lang="en-US" dirty="0" smtClean="0"/>
              <a:t>value can </a:t>
            </a:r>
            <a:r>
              <a:rPr lang="en-US" dirty="0"/>
              <a:t>help in assessing the outcomes of an investment, game, or business venture</a:t>
            </a:r>
            <a:r>
              <a:rPr lang="en-US" dirty="0" smtClean="0"/>
              <a:t>.</a:t>
            </a:r>
          </a:p>
          <a:p>
            <a:pPr marL="342900" indent="-342900">
              <a:buFont typeface="Arial"/>
              <a:buChar char="•"/>
            </a:pPr>
            <a:r>
              <a:rPr lang="en-US" dirty="0"/>
              <a:t>A situation or game is fair if all of the possible outcomes have equal chances.</a:t>
            </a:r>
          </a:p>
          <a:p>
            <a:pPr marL="342900" indent="-342900">
              <a:buFont typeface="Arial"/>
              <a:buChar char="•"/>
            </a:pPr>
            <a:endParaRPr lang="en-US" dirty="0"/>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03988583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7855776" cy="5261399"/>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600"/>
              </a:spcAft>
              <a:buFont typeface="Arial"/>
              <a:buChar char="•"/>
            </a:pPr>
            <a:r>
              <a:rPr lang="en-US" dirty="0" smtClean="0"/>
              <a:t>There are a number of possible results that are important to know when evaluating statements about results of experiments. These include: true positive, true negative, false positive, and false negative.</a:t>
            </a:r>
          </a:p>
          <a:p>
            <a:pPr marL="342900" indent="-342900">
              <a:spcAft>
                <a:spcPts val="600"/>
              </a:spcAft>
              <a:buFont typeface="Arial"/>
              <a:buChar char="•"/>
            </a:pPr>
            <a:r>
              <a:rPr lang="en-US" dirty="0" smtClean="0"/>
              <a:t>A </a:t>
            </a:r>
            <a:r>
              <a:rPr lang="en-US" b="1" dirty="0"/>
              <a:t>true positive result </a:t>
            </a:r>
            <a:r>
              <a:rPr lang="en-US" dirty="0"/>
              <a:t>means that the experiment has produced a correct positive result. </a:t>
            </a:r>
            <a:r>
              <a:rPr lang="en-US" dirty="0" smtClean="0"/>
              <a:t>For example</a:t>
            </a:r>
            <a:r>
              <a:rPr lang="en-US" dirty="0"/>
              <a:t>, if your doctor tests your sore throat for strep bacteria, the culture test comes </a:t>
            </a:r>
            <a:r>
              <a:rPr lang="en-US" dirty="0" smtClean="0"/>
              <a:t>back positive</a:t>
            </a:r>
            <a:r>
              <a:rPr lang="en-US" dirty="0"/>
              <a:t>, and you do in fact have strep throat</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16734475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80866" cy="4998233"/>
          </a:xfrm>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a:t>A </a:t>
            </a:r>
            <a:r>
              <a:rPr lang="en-US" b="1" dirty="0"/>
              <a:t>true negative result </a:t>
            </a:r>
            <a:r>
              <a:rPr lang="en-US" dirty="0"/>
              <a:t>means that the experiment has produced a correct negative </a:t>
            </a:r>
            <a:r>
              <a:rPr lang="en-US" dirty="0" smtClean="0"/>
              <a:t>result. For </a:t>
            </a:r>
            <a:r>
              <a:rPr lang="en-US" dirty="0"/>
              <a:t>example, a woman has her DNA tested to see if she is a carrier for Huntington’s disease, </a:t>
            </a:r>
            <a:r>
              <a:rPr lang="en-US" dirty="0" smtClean="0"/>
              <a:t>a hereditary </a:t>
            </a:r>
            <a:r>
              <a:rPr lang="en-US" dirty="0"/>
              <a:t>disease resulting in damage to brain cells. The test comes back negative; thus, she </a:t>
            </a:r>
            <a:r>
              <a:rPr lang="en-US" dirty="0" smtClean="0"/>
              <a:t>is not </a:t>
            </a:r>
            <a:r>
              <a:rPr lang="en-US" dirty="0"/>
              <a:t>in fact a carrier for the disease.</a:t>
            </a:r>
          </a:p>
          <a:p>
            <a:pPr marL="342900" indent="-342900">
              <a:buFont typeface="Arial"/>
              <a:buChar char="•"/>
            </a:pPr>
            <a:r>
              <a:rPr lang="en-US" dirty="0" smtClean="0"/>
              <a:t>A </a:t>
            </a:r>
            <a:r>
              <a:rPr lang="en-US" b="1" dirty="0"/>
              <a:t>false positive result </a:t>
            </a:r>
            <a:r>
              <a:rPr lang="en-US" dirty="0"/>
              <a:t>means that the experiment has produced an incorrect positive result. </a:t>
            </a:r>
            <a:r>
              <a:rPr lang="en-US" dirty="0" smtClean="0"/>
              <a:t>For example</a:t>
            </a:r>
            <a:r>
              <a:rPr lang="en-US" dirty="0"/>
              <a:t>, a child tests positive for the chicken pox virus but does not actually have chicken pox.</a:t>
            </a:r>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176769437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600" y="640567"/>
            <a:ext cx="8080866" cy="5242722"/>
          </a:xfrm>
        </p:spPr>
        <p:txBody>
          <a:bodyPr rtlCol="0">
            <a:normAutofit/>
          </a:bodyPr>
          <a:lstStyle/>
          <a:p>
            <a:pPr eaLnBrk="1" fontAlgn="auto" hangingPunct="1">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600"/>
              </a:spcAft>
              <a:buFont typeface="Arial"/>
              <a:buChar char="•"/>
            </a:pPr>
            <a:r>
              <a:rPr lang="en-US" dirty="0"/>
              <a:t>A </a:t>
            </a:r>
            <a:r>
              <a:rPr lang="en-US" b="1" dirty="0"/>
              <a:t>false negative result </a:t>
            </a:r>
            <a:r>
              <a:rPr lang="en-US" dirty="0"/>
              <a:t>means that the experiment has produced an incorrect negative </a:t>
            </a:r>
            <a:r>
              <a:rPr lang="en-US" dirty="0" smtClean="0"/>
              <a:t>result. For </a:t>
            </a:r>
            <a:r>
              <a:rPr lang="en-US" dirty="0"/>
              <a:t>example, a suspicious mole is tested to see if it could be melanoma (skin cancer). This </a:t>
            </a:r>
            <a:r>
              <a:rPr lang="en-US" dirty="0" smtClean="0"/>
              <a:t>test comes </a:t>
            </a:r>
            <a:r>
              <a:rPr lang="en-US" dirty="0"/>
              <a:t>back negative, however, repeated tests reveal that the mole is indeed cancerous—</a:t>
            </a:r>
            <a:r>
              <a:rPr lang="en-US" dirty="0" smtClean="0"/>
              <a:t>the first </a:t>
            </a:r>
            <a:r>
              <a:rPr lang="en-US" dirty="0"/>
              <a:t>test result was a false negative.</a:t>
            </a:r>
          </a:p>
          <a:p>
            <a:pPr marL="342900" indent="-342900">
              <a:spcAft>
                <a:spcPts val="600"/>
              </a:spcAft>
              <a:buFont typeface="Arial"/>
              <a:buChar char="•"/>
            </a:pPr>
            <a:r>
              <a:rPr lang="en-US" dirty="0" smtClean="0"/>
              <a:t>These </a:t>
            </a:r>
            <a:r>
              <a:rPr lang="en-US" dirty="0"/>
              <a:t>terms are most often used in medical studies, but may be found elsewhere as well</a:t>
            </a:r>
            <a:r>
              <a:rPr lang="en-US" dirty="0" smtClean="0"/>
              <a:t>.</a:t>
            </a:r>
          </a:p>
          <a:p>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7</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81909128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spcAft>
                <a:spcPts val="1200"/>
              </a:spcAft>
              <a:buFont typeface="Arial"/>
              <a:buChar char="•"/>
            </a:pPr>
            <a:r>
              <a:rPr lang="en-US" spc="-10" dirty="0"/>
              <a:t>When analyzing decisions and strategies, be sure to consider personal bias prior to calculating. Double check calculations to ensure that the results do not reflect your own intuition about what the results “should” be.</a:t>
            </a:r>
          </a:p>
          <a:p>
            <a:pPr marL="342900" indent="-342900">
              <a:spcAft>
                <a:spcPts val="1200"/>
              </a:spcAft>
              <a:buFont typeface="Arial"/>
              <a:buChar char="•"/>
            </a:pPr>
            <a:r>
              <a:rPr lang="en-US" dirty="0" smtClean="0"/>
              <a:t>When </a:t>
            </a:r>
            <a:r>
              <a:rPr lang="en-US" dirty="0"/>
              <a:t>evaluating a problem statement, watch for terms such as </a:t>
            </a:r>
            <a:r>
              <a:rPr lang="en-US" i="1" dirty="0"/>
              <a:t>and</a:t>
            </a:r>
            <a:r>
              <a:rPr lang="en-US" dirty="0"/>
              <a:t>, </a:t>
            </a:r>
            <a:r>
              <a:rPr lang="en-US" i="1" dirty="0"/>
              <a:t>as well as</a:t>
            </a:r>
            <a:r>
              <a:rPr lang="en-US" dirty="0"/>
              <a:t>, and </a:t>
            </a:r>
            <a:r>
              <a:rPr lang="en-US" i="1" dirty="0"/>
              <a:t>or</a:t>
            </a:r>
            <a:r>
              <a:rPr lang="en-US" dirty="0"/>
              <a:t>, </a:t>
            </a:r>
            <a:r>
              <a:rPr lang="en-US" dirty="0" smtClean="0"/>
              <a:t>because this </a:t>
            </a:r>
            <a:r>
              <a:rPr lang="en-US" dirty="0"/>
              <a:t>language will result in different calculations when dealing with probabilities</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8</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32022148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marL="342900" indent="-342900">
              <a:buFont typeface="Arial"/>
              <a:buChar char="•"/>
            </a:pPr>
            <a:r>
              <a:rPr lang="en-US" dirty="0" smtClean="0"/>
              <a:t>In </a:t>
            </a:r>
            <a:r>
              <a:rPr lang="en-US" dirty="0"/>
              <a:t>many cases, there is no “right” or “wrong” answer when analyzing data. Use what is </a:t>
            </a:r>
            <a:r>
              <a:rPr lang="en-US" dirty="0" smtClean="0"/>
              <a:t>known to </a:t>
            </a:r>
            <a:r>
              <a:rPr lang="en-US" dirty="0"/>
              <a:t>make correct calculations, and then apply the calculations to the argument. </a:t>
            </a:r>
            <a:r>
              <a:rPr lang="en-US" dirty="0" smtClean="0"/>
              <a:t>Different people </a:t>
            </a:r>
            <a:r>
              <a:rPr lang="en-US" dirty="0"/>
              <a:t>may not agree on what makes a quantity or percentage desirable; the best strategy is </a:t>
            </a:r>
            <a:r>
              <a:rPr lang="en-US" dirty="0" smtClean="0"/>
              <a:t>to justify </a:t>
            </a:r>
            <a:r>
              <a:rPr lang="en-US" dirty="0"/>
              <a:t>opinions with accurate data</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9</a:t>
            </a:fld>
            <a:endParaRPr lang="en-US" dirty="0"/>
          </a:p>
        </p:txBody>
      </p:sp>
      <p:sp>
        <p:nvSpPr>
          <p:cNvPr id="4" name="Footer Placeholder 3"/>
          <p:cNvSpPr>
            <a:spLocks noGrp="1"/>
          </p:cNvSpPr>
          <p:nvPr>
            <p:ph type="ftr" sz="quarter" idx="13"/>
          </p:nvPr>
        </p:nvSpPr>
        <p:spPr/>
        <p:txBody>
          <a:bodyPr/>
          <a:lstStyle/>
          <a:p>
            <a:pPr>
              <a:defRPr/>
            </a:pPr>
            <a:r>
              <a:rPr lang="en-US" dirty="0" smtClean="0"/>
              <a:t>1.6.2: Analyzing Decisions</a:t>
            </a:r>
            <a:endParaRPr lang="en-US" dirty="0"/>
          </a:p>
        </p:txBody>
      </p:sp>
    </p:spTree>
    <p:extLst>
      <p:ext uri="{BB962C8B-B14F-4D97-AF65-F5344CB8AC3E}">
        <p14:creationId xmlns:p14="http://schemas.microsoft.com/office/powerpoint/2010/main" val="29261279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200" dirty="0" err="1" smtClean="0">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15347</TotalTime>
  <Words>1811</Words>
  <Application>Microsoft Macintosh PowerPoint</Application>
  <PresentationFormat>On-screen Show (4:3)</PresentationFormat>
  <Paragraphs>171</Paragraphs>
  <Slides>28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Walch Education</dc:creator>
  <cp:keywords/>
  <dc:description/>
  <cp:lastModifiedBy>Jason</cp:lastModifiedBy>
  <cp:revision>338</cp:revision>
  <dcterms:created xsi:type="dcterms:W3CDTF">2012-02-22T19:14:19Z</dcterms:created>
  <dcterms:modified xsi:type="dcterms:W3CDTF">2015-01-07T13:28:06Z</dcterms:modified>
  <cp:category/>
</cp:coreProperties>
</file>