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34" r:id="rId3"/>
    <p:sldId id="482" r:id="rId4"/>
    <p:sldId id="490" r:id="rId5"/>
    <p:sldId id="483" r:id="rId6"/>
    <p:sldId id="484" r:id="rId7"/>
    <p:sldId id="485" r:id="rId8"/>
    <p:sldId id="491" r:id="rId9"/>
    <p:sldId id="290" r:id="rId10"/>
    <p:sldId id="294" r:id="rId11"/>
    <p:sldId id="295" r:id="rId12"/>
    <p:sldId id="486" r:id="rId13"/>
    <p:sldId id="487" r:id="rId14"/>
    <p:sldId id="474" r:id="rId15"/>
    <p:sldId id="462" r:id="rId16"/>
    <p:sldId id="475" r:id="rId17"/>
    <p:sldId id="488" r:id="rId18"/>
    <p:sldId id="476" r:id="rId19"/>
    <p:sldId id="489" r:id="rId20"/>
    <p:sldId id="477" r:id="rId21"/>
    <p:sldId id="478" r:id="rId22"/>
    <p:sldId id="4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9" autoAdjust="0"/>
    <p:restoredTop sz="91486" autoAdjust="0"/>
  </p:normalViewPr>
  <p:slideViewPr>
    <p:cSldViewPr snapToGrid="0" snapToObjects="1" showGuides="1">
      <p:cViewPr varScale="1">
        <p:scale>
          <a:sx n="91" d="100"/>
          <a:sy n="91" d="100"/>
        </p:scale>
        <p:origin x="-2400" y="-112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5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6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52853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At the beginning of each American football game, there is a coin toss. The team that wins </a:t>
            </a:r>
            <a:r>
              <a:rPr lang="en-US" dirty="0" smtClean="0"/>
              <a:t>the coin </a:t>
            </a:r>
            <a:r>
              <a:rPr lang="en-US" dirty="0"/>
              <a:t>toss may then choose whether they want to begin the game on offense or defense (or </a:t>
            </a:r>
            <a:r>
              <a:rPr lang="en-US" dirty="0" smtClean="0"/>
              <a:t>defer the </a:t>
            </a:r>
            <a:r>
              <a:rPr lang="en-US" dirty="0"/>
              <a:t>decision until the beginning of the second half of the game). The toss of a coin with 2 sides </a:t>
            </a:r>
            <a:r>
              <a:rPr lang="en-US" dirty="0" smtClean="0"/>
              <a:t>is considered </a:t>
            </a:r>
            <a:r>
              <a:rPr lang="en-US" dirty="0"/>
              <a:t>to be a fair way to make this decision. This lesson will explore ways of making </a:t>
            </a:r>
            <a:r>
              <a:rPr lang="en-US" dirty="0" smtClean="0"/>
              <a:t>decisions that </a:t>
            </a:r>
            <a:r>
              <a:rPr lang="en-US" dirty="0"/>
              <a:t>are fair based on the sample space or participants.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8108130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Suppose the U.S. State Department distributes 140,000 visas for people to come to work in the </a:t>
            </a:r>
            <a:r>
              <a:rPr lang="en-US" dirty="0" smtClean="0"/>
              <a:t>United States </a:t>
            </a:r>
            <a:r>
              <a:rPr lang="en-US" dirty="0"/>
              <a:t>each year. The visas are distributed among five preference categories (E1–E5), with E1 </a:t>
            </a:r>
            <a:r>
              <a:rPr lang="en-US" dirty="0" smtClean="0"/>
              <a:t>being the </a:t>
            </a:r>
            <a:r>
              <a:rPr lang="en-US" dirty="0"/>
              <a:t>highest-priority category, then E2, and so on. The first three categories each receive 28.6% of </a:t>
            </a:r>
            <a:r>
              <a:rPr lang="en-US" dirty="0" smtClean="0"/>
              <a:t>the available </a:t>
            </a:r>
            <a:r>
              <a:rPr lang="en-US" dirty="0"/>
              <a:t>visas, and the fourth receives 7.1%. Is the process fair for all applicants?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Analyze the given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first piece of information is that 140,000 visas are distributed.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total number of possible visas does not impact the fairness of </a:t>
            </a:r>
            <a:r>
              <a:rPr lang="en-US" dirty="0" smtClean="0">
                <a:solidFill>
                  <a:schemeClr val="tx1"/>
                </a:solidFill>
              </a:rPr>
              <a:t>the distribution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This is extraneous information and we will not use this number </a:t>
            </a:r>
            <a:r>
              <a:rPr lang="en-US" dirty="0" smtClean="0">
                <a:solidFill>
                  <a:schemeClr val="tx1"/>
                </a:solidFill>
              </a:rPr>
              <a:t>to determine </a:t>
            </a:r>
            <a:r>
              <a:rPr lang="en-US" dirty="0">
                <a:solidFill>
                  <a:schemeClr val="tx1"/>
                </a:solidFill>
              </a:rPr>
              <a:t>fairness.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next piece of given information is that there are five </a:t>
            </a:r>
            <a:r>
              <a:rPr lang="en-US" dirty="0" smtClean="0">
                <a:solidFill>
                  <a:schemeClr val="tx1"/>
                </a:solidFill>
              </a:rPr>
              <a:t>preference categories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8080866" cy="5184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300"/>
              </a:spcAft>
            </a:pPr>
            <a:r>
              <a:rPr lang="en-US" spc="-20" dirty="0">
                <a:solidFill>
                  <a:srgbClr val="000000"/>
                </a:solidFill>
              </a:rPr>
              <a:t>Since people who fall into the highest preference category, E1, will </a:t>
            </a:r>
            <a:r>
              <a:rPr lang="en-US" spc="-20" dirty="0" smtClean="0">
                <a:solidFill>
                  <a:srgbClr val="000000"/>
                </a:solidFill>
              </a:rPr>
              <a:t>be given </a:t>
            </a:r>
            <a:r>
              <a:rPr lang="en-US" spc="-20" dirty="0">
                <a:solidFill>
                  <a:srgbClr val="000000"/>
                </a:solidFill>
              </a:rPr>
              <a:t>first choice at a visa, we know that all applicants who do not </a:t>
            </a:r>
            <a:r>
              <a:rPr lang="en-US" spc="-20" dirty="0" smtClean="0">
                <a:solidFill>
                  <a:srgbClr val="000000"/>
                </a:solidFill>
              </a:rPr>
              <a:t>fall into </a:t>
            </a:r>
            <a:r>
              <a:rPr lang="en-US" spc="-20" dirty="0">
                <a:solidFill>
                  <a:srgbClr val="000000"/>
                </a:solidFill>
              </a:rPr>
              <a:t>this category have a reduced possibility of being granted a visa.</a:t>
            </a:r>
          </a:p>
          <a:p>
            <a:pPr lvl="1" algn="l">
              <a:spcAft>
                <a:spcPts val="300"/>
              </a:spcAft>
            </a:pPr>
            <a:r>
              <a:rPr lang="en-US" dirty="0">
                <a:solidFill>
                  <a:srgbClr val="000000"/>
                </a:solidFill>
              </a:rPr>
              <a:t>The final piece of given information indicates the percentage of </a:t>
            </a:r>
            <a:r>
              <a:rPr lang="en-US" dirty="0" smtClean="0">
                <a:solidFill>
                  <a:srgbClr val="000000"/>
                </a:solidFill>
              </a:rPr>
              <a:t>visas distributed </a:t>
            </a:r>
            <a:r>
              <a:rPr lang="en-US" dirty="0">
                <a:solidFill>
                  <a:srgbClr val="000000"/>
                </a:solidFill>
              </a:rPr>
              <a:t>to each category.</a:t>
            </a:r>
          </a:p>
          <a:p>
            <a:pPr lvl="1" algn="l">
              <a:spcAft>
                <a:spcPts val="300"/>
              </a:spcAft>
            </a:pPr>
            <a:r>
              <a:rPr lang="en-US" dirty="0">
                <a:solidFill>
                  <a:srgbClr val="000000"/>
                </a:solidFill>
              </a:rPr>
              <a:t>The percentage of visas given to applicants in each category is as follows:</a:t>
            </a:r>
          </a:p>
          <a:p>
            <a:pPr marL="918972" lvl="1" algn="l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•  E1: 28.6%		•  E4: 7.1%</a:t>
            </a:r>
          </a:p>
          <a:p>
            <a:pPr marL="918972" lvl="1" algn="l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•  E2: 28.6%		•  E5: Unknown</a:t>
            </a:r>
          </a:p>
          <a:p>
            <a:pPr lvl="2" algn="l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•  E3: 28.6%</a:t>
            </a: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627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8080866" cy="5184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800"/>
              </a:spcAft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total percentage of visas issued for the first four categories can </a:t>
            </a:r>
            <a:r>
              <a:rPr lang="en-US" dirty="0" smtClean="0">
                <a:solidFill>
                  <a:srgbClr val="000000"/>
                </a:solidFill>
              </a:rPr>
              <a:t>be determined </a:t>
            </a:r>
            <a:r>
              <a:rPr lang="en-US" dirty="0">
                <a:solidFill>
                  <a:srgbClr val="000000"/>
                </a:solidFill>
              </a:rPr>
              <a:t>by summing the known values.</a:t>
            </a:r>
          </a:p>
          <a:p>
            <a:pPr lvl="2" algn="l"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</a:rPr>
              <a:t>28.6 + 28.6 + 28.6 + 7.1 = 92.9</a:t>
            </a:r>
          </a:p>
          <a:p>
            <a:pPr lvl="1" algn="l"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</a:rPr>
              <a:t>To determine the percentage for the final category, subtract this </a:t>
            </a:r>
            <a:r>
              <a:rPr lang="en-US" dirty="0" smtClean="0">
                <a:solidFill>
                  <a:srgbClr val="000000"/>
                </a:solidFill>
              </a:rPr>
              <a:t>total from </a:t>
            </a:r>
            <a:r>
              <a:rPr lang="en-US" dirty="0">
                <a:solidFill>
                  <a:srgbClr val="000000"/>
                </a:solidFill>
              </a:rPr>
              <a:t>100:</a:t>
            </a:r>
          </a:p>
          <a:p>
            <a:pPr lvl="2" algn="l"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</a:rPr>
              <a:t>100 – 92.9 = 7.1</a:t>
            </a:r>
          </a:p>
          <a:p>
            <a:pPr lvl="1" algn="l"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</a:rPr>
              <a:t>E5 applicants received 7.1% of the visas.</a:t>
            </a:r>
            <a:endParaRPr lang="en-US" dirty="0" smtClean="0">
              <a:solidFill>
                <a:srgbClr val="000000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252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Determine if the process is fair to all applicants.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Applicants who fall outside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first three </a:t>
            </a:r>
            <a:r>
              <a:rPr lang="en-US" dirty="0" smtClean="0">
                <a:solidFill>
                  <a:schemeClr val="tx1"/>
                </a:solidFill>
              </a:rPr>
              <a:t>categories have </a:t>
            </a:r>
            <a:r>
              <a:rPr lang="en-US" dirty="0">
                <a:solidFill>
                  <a:schemeClr val="tx1"/>
                </a:solidFill>
              </a:rPr>
              <a:t>a reduced possibility of being granted a visa, </a:t>
            </a:r>
            <a:r>
              <a:rPr lang="en-US" dirty="0" smtClean="0">
                <a:solidFill>
                  <a:schemeClr val="tx1"/>
                </a:solidFill>
              </a:rPr>
              <a:t>so we can determine </a:t>
            </a:r>
            <a:r>
              <a:rPr lang="en-US" dirty="0">
                <a:solidFill>
                  <a:schemeClr val="tx1"/>
                </a:solidFill>
              </a:rPr>
              <a:t>that this process is not fair; </a:t>
            </a:r>
            <a:r>
              <a:rPr lang="en-US" dirty="0" smtClean="0">
                <a:solidFill>
                  <a:schemeClr val="tx1"/>
                </a:solidFill>
              </a:rPr>
              <a:t>not all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applicants have </a:t>
            </a:r>
            <a:r>
              <a:rPr lang="en-US" dirty="0">
                <a:solidFill>
                  <a:schemeClr val="tx1"/>
                </a:solidFill>
              </a:rPr>
              <a:t>an equal opportunity to receive a </a:t>
            </a:r>
            <a:r>
              <a:rPr lang="en-US" dirty="0" smtClean="0">
                <a:solidFill>
                  <a:schemeClr val="tx1"/>
                </a:solidFill>
              </a:rPr>
              <a:t>visa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In the Olympics, swimmers are assigned to lanes based on what place they earned in previous </a:t>
            </a:r>
            <a:r>
              <a:rPr lang="en-US" dirty="0" smtClean="0"/>
              <a:t>swim trials</a:t>
            </a:r>
            <a:r>
              <a:rPr lang="en-US" dirty="0"/>
              <a:t>—first place, second place, etc. Swimmers in the inner lanes have an advantage, since </a:t>
            </a:r>
            <a:r>
              <a:rPr lang="en-US" dirty="0" smtClean="0"/>
              <a:t>the waves </a:t>
            </a:r>
            <a:r>
              <a:rPr lang="en-US" dirty="0"/>
              <a:t>created when water hits the sides of the pool create resistance that can slow swimmers down</a:t>
            </a:r>
            <a:r>
              <a:rPr lang="en-US" dirty="0" smtClean="0"/>
              <a:t>, and </a:t>
            </a:r>
            <a:r>
              <a:rPr lang="en-US" dirty="0"/>
              <a:t>the effect of these waves is greater in the lanes that are closer to the sides of the pool. 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sz="2800" b="1" dirty="0">
                <a:solidFill>
                  <a:prstClr val="black"/>
                </a:solidFill>
              </a:rPr>
              <a:t>Guided Practice: </a:t>
            </a:r>
            <a:r>
              <a:rPr lang="en-US" sz="2800" b="1" dirty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r>
              <a:rPr lang="en-US" dirty="0" smtClean="0"/>
              <a:t>The </a:t>
            </a:r>
            <a:r>
              <a:rPr lang="en-US" dirty="0"/>
              <a:t>lane assignments are as follows</a:t>
            </a:r>
            <a:r>
              <a:rPr lang="en-US" dirty="0" smtClean="0"/>
              <a:t>:</a:t>
            </a:r>
          </a:p>
          <a:p>
            <a:endParaRPr lang="en-US" spc="-2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this a fair way to assign a swimmer to each lane?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23794"/>
              </p:ext>
            </p:extLst>
          </p:nvPr>
        </p:nvGraphicFramePr>
        <p:xfrm>
          <a:off x="863600" y="1874773"/>
          <a:ext cx="7416800" cy="2057400"/>
        </p:xfrm>
        <a:graphic>
          <a:graphicData uri="http://schemas.openxmlformats.org/drawingml/2006/table">
            <a:tbl>
              <a:tblPr/>
              <a:tblGrid>
                <a:gridCol w="863600"/>
                <a:gridCol w="2844800"/>
                <a:gridCol w="863600"/>
                <a:gridCol w="2844800"/>
              </a:tblGrid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Lane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Swimmers by rank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Lane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Swimmers by rank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Seventh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Second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Fifth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Fourth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Third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Sixth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Eighth place </a:t>
                      </a:r>
                    </a:p>
                  </a:txBody>
                  <a:tcPr marL="12700" marR="12700" marT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6295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Analyze the given information.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first piece of information stated is that swimmers are assigned </a:t>
            </a:r>
            <a:r>
              <a:rPr lang="en-US" dirty="0" smtClean="0">
                <a:solidFill>
                  <a:schemeClr val="tx1"/>
                </a:solidFill>
              </a:rPr>
              <a:t>to lanes </a:t>
            </a:r>
            <a:r>
              <a:rPr lang="en-US" dirty="0">
                <a:solidFill>
                  <a:schemeClr val="tx1"/>
                </a:solidFill>
              </a:rPr>
              <a:t>based on how well they performed in previous swim trials.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This statement seems to be a fair distribution because it can </a:t>
            </a:r>
            <a:r>
              <a:rPr lang="en-US" dirty="0" smtClean="0">
                <a:solidFill>
                  <a:schemeClr val="tx1"/>
                </a:solidFill>
              </a:rPr>
              <a:t>be presumed </a:t>
            </a:r>
            <a:r>
              <a:rPr lang="en-US" dirty="0">
                <a:solidFill>
                  <a:schemeClr val="tx1"/>
                </a:solidFill>
              </a:rPr>
              <a:t>that each Olympian followed the rules and is </a:t>
            </a:r>
            <a:r>
              <a:rPr lang="en-US" dirty="0" smtClean="0">
                <a:solidFill>
                  <a:schemeClr val="tx1"/>
                </a:solidFill>
              </a:rPr>
              <a:t>an exceptional </a:t>
            </a:r>
            <a:r>
              <a:rPr lang="en-US" dirty="0">
                <a:solidFill>
                  <a:schemeClr val="tx1"/>
                </a:solidFill>
              </a:rPr>
              <a:t>swimmer, and therefore had an equal chance </a:t>
            </a:r>
            <a:r>
              <a:rPr lang="en-US" dirty="0" smtClean="0">
                <a:solidFill>
                  <a:schemeClr val="tx1"/>
                </a:solidFill>
              </a:rPr>
              <a:t>of winning </a:t>
            </a:r>
            <a:r>
              <a:rPr lang="en-US" dirty="0">
                <a:solidFill>
                  <a:schemeClr val="tx1"/>
                </a:solidFill>
              </a:rPr>
              <a:t>the previous race.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657263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The next piece of information given is that swimmers in </a:t>
            </a:r>
            <a:r>
              <a:rPr lang="en-US" dirty="0" smtClean="0">
                <a:solidFill>
                  <a:srgbClr val="000000"/>
                </a:solidFill>
              </a:rPr>
              <a:t>the inner </a:t>
            </a:r>
            <a:r>
              <a:rPr lang="en-US" dirty="0">
                <a:solidFill>
                  <a:srgbClr val="000000"/>
                </a:solidFill>
              </a:rPr>
              <a:t>lanes meet less resistance from waves. It is possible that </a:t>
            </a:r>
            <a:r>
              <a:rPr lang="en-US" dirty="0" smtClean="0">
                <a:solidFill>
                  <a:srgbClr val="000000"/>
                </a:solidFill>
              </a:rPr>
              <a:t>the swimmer’s </a:t>
            </a:r>
            <a:r>
              <a:rPr lang="en-US" dirty="0">
                <a:solidFill>
                  <a:srgbClr val="000000"/>
                </a:solidFill>
              </a:rPr>
              <a:t>lane assignment in the last race had an effect on his or </a:t>
            </a:r>
            <a:r>
              <a:rPr lang="en-US" dirty="0" smtClean="0">
                <a:solidFill>
                  <a:srgbClr val="000000"/>
                </a:solidFill>
              </a:rPr>
              <a:t>her result</a:t>
            </a:r>
            <a:r>
              <a:rPr lang="en-US" dirty="0">
                <a:solidFill>
                  <a:srgbClr val="000000"/>
                </a:solidFill>
              </a:rPr>
              <a:t>, since particular lanes provide an advantage (or disadvantage).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414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/>
              <a:t>Probabilities are often used to make fair decisions.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Tools </a:t>
            </a:r>
            <a:r>
              <a:rPr lang="en-US" dirty="0"/>
              <a:t>such as a fair coin, a numbered die, or a random number generator are often used </a:t>
            </a:r>
            <a:r>
              <a:rPr lang="en-US" dirty="0" smtClean="0"/>
              <a:t>when determining </a:t>
            </a:r>
            <a:r>
              <a:rPr lang="en-US" dirty="0"/>
              <a:t>probabilities.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Recall </a:t>
            </a:r>
            <a:r>
              <a:rPr lang="en-US" dirty="0"/>
              <a:t>that a random number generator is a tool to select a number without following </a:t>
            </a:r>
            <a:r>
              <a:rPr lang="en-US" dirty="0" smtClean="0"/>
              <a:t>a pattern</a:t>
            </a:r>
            <a:r>
              <a:rPr lang="en-US" dirty="0"/>
              <a:t>, where the probability of any number in the set being generated is equal.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When </a:t>
            </a:r>
            <a:r>
              <a:rPr lang="en-US" dirty="0"/>
              <a:t>discussing probability, there are two types to consider: empirical (or experimental</a:t>
            </a:r>
            <a:r>
              <a:rPr lang="en-US" dirty="0" smtClean="0"/>
              <a:t>) probability </a:t>
            </a:r>
            <a:r>
              <a:rPr lang="en-US" dirty="0"/>
              <a:t>and theoretical probability.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Review the table of lane assignments.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If there are 8 swimmers—1 for each available lane—then </a:t>
            </a:r>
            <a:r>
              <a:rPr lang="en-US" dirty="0" smtClean="0">
                <a:solidFill>
                  <a:schemeClr val="tx1"/>
                </a:solidFill>
              </a:rPr>
              <a:t>the swimmers </a:t>
            </a:r>
            <a:r>
              <a:rPr lang="en-US" dirty="0">
                <a:solidFill>
                  <a:schemeClr val="tx1"/>
                </a:solidFill>
              </a:rPr>
              <a:t>do not have an equal chance of being placed in each </a:t>
            </a:r>
            <a:r>
              <a:rPr lang="en-US" dirty="0" smtClean="0">
                <a:solidFill>
                  <a:schemeClr val="tx1"/>
                </a:solidFill>
              </a:rPr>
              <a:t>lane because</a:t>
            </a:r>
            <a:r>
              <a:rPr lang="en-US" dirty="0">
                <a:solidFill>
                  <a:schemeClr val="tx1"/>
                </a:solidFill>
              </a:rPr>
              <a:t>, once assigned, swimmers do not have an opportunity to </a:t>
            </a:r>
            <a:r>
              <a:rPr lang="en-US" dirty="0" smtClean="0">
                <a:solidFill>
                  <a:schemeClr val="tx1"/>
                </a:solidFill>
              </a:rPr>
              <a:t>be chosen </a:t>
            </a:r>
            <a:r>
              <a:rPr lang="en-US" dirty="0">
                <a:solidFill>
                  <a:schemeClr val="tx1"/>
                </a:solidFill>
              </a:rPr>
              <a:t>by chance for any other lane.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We can also see from the table that the innermost lane is awarded </a:t>
            </a:r>
            <a:r>
              <a:rPr lang="en-US" dirty="0" smtClean="0">
                <a:solidFill>
                  <a:schemeClr val="tx1"/>
                </a:solidFill>
              </a:rPr>
              <a:t>to the </a:t>
            </a:r>
            <a:r>
              <a:rPr lang="en-US" dirty="0">
                <a:solidFill>
                  <a:schemeClr val="tx1"/>
                </a:solidFill>
              </a:rPr>
              <a:t>first-place swimmer of the previous trial. The outermost lanes </a:t>
            </a:r>
            <a:r>
              <a:rPr lang="en-US" dirty="0" smtClean="0">
                <a:solidFill>
                  <a:schemeClr val="tx1"/>
                </a:solidFill>
              </a:rPr>
              <a:t>are assigned </a:t>
            </a:r>
            <a:r>
              <a:rPr lang="en-US" dirty="0">
                <a:solidFill>
                  <a:schemeClr val="tx1"/>
                </a:solidFill>
              </a:rPr>
              <a:t>to the seventh- and eighth-place swimmers.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Determine if this is a fair way to assign swimmers to each lane.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Since the 8 swimmers do not have an equal chance of being </a:t>
            </a:r>
            <a:r>
              <a:rPr lang="en-US" dirty="0" smtClean="0">
                <a:solidFill>
                  <a:schemeClr val="tx1"/>
                </a:solidFill>
              </a:rPr>
              <a:t>placed in </a:t>
            </a:r>
            <a:r>
              <a:rPr lang="en-US" dirty="0">
                <a:solidFill>
                  <a:schemeClr val="tx1"/>
                </a:solidFill>
              </a:rPr>
              <a:t>any given lane, this method of assigning lanes cannot </a:t>
            </a:r>
            <a:r>
              <a:rPr lang="en-US" dirty="0" smtClean="0">
                <a:solidFill>
                  <a:schemeClr val="tx1"/>
                </a:solidFill>
              </a:rPr>
              <a:t>be considered </a:t>
            </a:r>
            <a:r>
              <a:rPr lang="en-US" dirty="0">
                <a:solidFill>
                  <a:schemeClr val="tx1"/>
                </a:solidFill>
              </a:rPr>
              <a:t>fair.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980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707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/>
              <a:t>Empirical probability </a:t>
            </a:r>
            <a:r>
              <a:rPr lang="en-US" dirty="0"/>
              <a:t>(also known as </a:t>
            </a:r>
            <a:r>
              <a:rPr lang="en-US" b="1" dirty="0"/>
              <a:t>experimental probability</a:t>
            </a:r>
            <a:r>
              <a:rPr lang="en-US" dirty="0"/>
              <a:t>) is the number of times </a:t>
            </a:r>
            <a:r>
              <a:rPr lang="en-US" dirty="0" smtClean="0"/>
              <a:t>an event </a:t>
            </a:r>
            <a:r>
              <a:rPr lang="en-US" i="1" dirty="0"/>
              <a:t>actually occurs </a:t>
            </a:r>
            <a:r>
              <a:rPr lang="en-US" dirty="0"/>
              <a:t>divided by the total number of trials. Empirical probability is </a:t>
            </a:r>
            <a:r>
              <a:rPr lang="en-US" dirty="0" smtClean="0"/>
              <a:t>determined using </a:t>
            </a:r>
            <a:r>
              <a:rPr lang="en-US" dirty="0"/>
              <a:t>the formula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													 </a:t>
            </a:r>
          </a:p>
          <a:p>
            <a:pPr marL="342900" indent="-342900">
              <a:lnSpc>
                <a:spcPct val="110000"/>
              </a:lnSpc>
              <a:spcBef>
                <a:spcPts val="1800"/>
              </a:spcBef>
              <a:buFont typeface="Arial"/>
              <a:buChar char="•"/>
            </a:pPr>
            <a:r>
              <a:rPr lang="en-US" dirty="0"/>
              <a:t>Recall that a trial is each individual event or selection in an experiment or treatment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84648"/>
              </p:ext>
            </p:extLst>
          </p:nvPr>
        </p:nvGraphicFramePr>
        <p:xfrm>
          <a:off x="1052513" y="2679700"/>
          <a:ext cx="5778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Equation" r:id="rId3" imgW="5778500" imgH="800100" progId="Equation.DSMT4">
                  <p:embed/>
                </p:oleObj>
              </mc:Choice>
              <mc:Fallback>
                <p:oleObj name="Equation" r:id="rId3" imgW="57785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2513" y="2679700"/>
                        <a:ext cx="5778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364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7073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order to calculate empirical or experimental probabilities, the results or data must </a:t>
            </a:r>
            <a:r>
              <a:rPr lang="en-US" dirty="0" smtClean="0"/>
              <a:t>be provided</a:t>
            </a:r>
            <a:r>
              <a:rPr lang="en-US" dirty="0"/>
              <a:t>. That is, empirical or experimental probability is based on data that has </a:t>
            </a:r>
            <a:r>
              <a:rPr lang="en-US" dirty="0" smtClean="0"/>
              <a:t>been gathered </a:t>
            </a:r>
            <a:r>
              <a:rPr lang="en-US" dirty="0"/>
              <a:t>already—results that have been observed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b="1" dirty="0"/>
              <a:t>Theoretical probability</a:t>
            </a:r>
            <a:r>
              <a:rPr lang="en-US" dirty="0"/>
              <a:t>, on the other hand, is the probability that an outcome </a:t>
            </a:r>
            <a:r>
              <a:rPr lang="en-US" i="1" dirty="0"/>
              <a:t>will occur </a:t>
            </a:r>
            <a:r>
              <a:rPr lang="en-US" dirty="0"/>
              <a:t>as determined through reasoning or calculation, and is given by the </a:t>
            </a:r>
            <a:r>
              <a:rPr lang="en-US" dirty="0" smtClean="0"/>
              <a:t>following formula: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404575"/>
              </p:ext>
            </p:extLst>
          </p:nvPr>
        </p:nvGraphicFramePr>
        <p:xfrm>
          <a:off x="1071072" y="4691638"/>
          <a:ext cx="6451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6451600" imgH="863600" progId="Equation.DSMT4">
                  <p:embed/>
                </p:oleObj>
              </mc:Choice>
              <mc:Fallback>
                <p:oleObj name="Equation" r:id="rId3" imgW="64516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1072" y="4691638"/>
                        <a:ext cx="6451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341205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34179" cy="52613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Theoretical </a:t>
            </a:r>
            <a:r>
              <a:rPr lang="en-US" dirty="0"/>
              <a:t>probability does not require any previously gathered data from trials; it is </a:t>
            </a:r>
            <a:r>
              <a:rPr lang="en-US" dirty="0" smtClean="0"/>
              <a:t>based on </a:t>
            </a:r>
            <a:r>
              <a:rPr lang="en-US" dirty="0"/>
              <a:t>what is possible given the circumstances of the event.</a:t>
            </a:r>
          </a:p>
          <a:p>
            <a:pPr marL="342900" indent="-3429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Values </a:t>
            </a:r>
            <a:r>
              <a:rPr lang="en-US" dirty="0"/>
              <a:t>that are determined based on empirical or experimental probability are often </a:t>
            </a:r>
            <a:r>
              <a:rPr lang="en-US" dirty="0" smtClean="0"/>
              <a:t>different from </a:t>
            </a:r>
            <a:r>
              <a:rPr lang="en-US" dirty="0"/>
              <a:t>values obtained based on theoretical probability; in other words, what is observed </a:t>
            </a:r>
            <a:r>
              <a:rPr lang="en-US" dirty="0" smtClean="0"/>
              <a:t>is frequently </a:t>
            </a:r>
            <a:r>
              <a:rPr lang="en-US" dirty="0"/>
              <a:t>different from what is theoretically possible.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838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3338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/>
              <a:t>Experimental or empirical probability will grow closer and closer in value to that </a:t>
            </a:r>
            <a:r>
              <a:rPr lang="en-US" dirty="0" smtClean="0"/>
              <a:t>of theoretical </a:t>
            </a:r>
            <a:r>
              <a:rPr lang="en-US" dirty="0"/>
              <a:t>probability as the number of trials increases.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b="1" dirty="0" smtClean="0"/>
              <a:t>Expected </a:t>
            </a:r>
            <a:r>
              <a:rPr lang="en-US" b="1" dirty="0"/>
              <a:t>value</a:t>
            </a:r>
            <a:r>
              <a:rPr lang="en-US" dirty="0"/>
              <a:t>,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dirty="0"/>
              <a:t>, is an estimate of value that is determined by finding the product of </a:t>
            </a:r>
            <a:r>
              <a:rPr lang="en-US" dirty="0" smtClean="0"/>
              <a:t>a total </a:t>
            </a:r>
            <a:r>
              <a:rPr lang="en-US" dirty="0"/>
              <a:t>value and a probability of a given event.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/>
              <a:t>Expected </a:t>
            </a:r>
            <a:r>
              <a:rPr lang="en-US" dirty="0"/>
              <a:t>value is calculated by multiplying the value by the probability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066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78152" cy="5261399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300" b="1" dirty="0" smtClean="0">
                <a:ea typeface="+mn-ea"/>
              </a:rPr>
              <a:t>Key Concepts, </a:t>
            </a:r>
            <a:r>
              <a:rPr lang="en-US" sz="33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dirty="0"/>
              <a:t>In situations where there are multiple values and multiple probabilities, multiply the corresponding value (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n</a:t>
            </a:r>
            <a:r>
              <a:rPr lang="en-US" sz="2800" dirty="0"/>
              <a:t>) by its probability 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 err="1"/>
              <a:t>X</a:t>
            </a:r>
            <a:r>
              <a:rPr lang="en-US" sz="2800" i="1" baseline="-25000" dirty="0" err="1"/>
              <a:t>n</a:t>
            </a:r>
            <a:r>
              <a:rPr lang="en-US" sz="2800" dirty="0"/>
              <a:t>), and then find the sum of the results: </a:t>
            </a:r>
            <a:r>
              <a:rPr lang="en-US" sz="2800" i="1" dirty="0"/>
              <a:t>E</a:t>
            </a:r>
            <a:r>
              <a:rPr lang="en-US" sz="2800" dirty="0"/>
              <a:t>(</a:t>
            </a:r>
            <a:r>
              <a:rPr lang="en-US" sz="2800" i="1" dirty="0"/>
              <a:t>X </a:t>
            </a:r>
            <a:r>
              <a:rPr lang="en-US" sz="2800" dirty="0"/>
              <a:t>) = </a:t>
            </a:r>
            <a:r>
              <a:rPr lang="en-US" sz="2800" i="1" dirty="0"/>
              <a:t>p</a:t>
            </a:r>
            <a:r>
              <a:rPr lang="en-US" sz="2800" baseline="-25000" dirty="0"/>
              <a:t>1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baseline="-25000" dirty="0"/>
              <a:t>1</a:t>
            </a:r>
            <a:r>
              <a:rPr lang="en-US" sz="2800" dirty="0"/>
              <a:t>) + </a:t>
            </a:r>
            <a:r>
              <a:rPr lang="en-US" sz="2800" i="1" dirty="0"/>
              <a:t>p</a:t>
            </a:r>
            <a:r>
              <a:rPr lang="en-US" sz="2800" baseline="-25000" dirty="0"/>
              <a:t>2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baseline="-25000" dirty="0"/>
              <a:t>2</a:t>
            </a:r>
            <a:r>
              <a:rPr lang="en-US" sz="2800" dirty="0"/>
              <a:t>) + </a:t>
            </a:r>
            <a:r>
              <a:rPr lang="en-US" sz="2800" i="1" dirty="0"/>
              <a:t>p</a:t>
            </a:r>
            <a:r>
              <a:rPr lang="en-US" sz="2800" baseline="-25000" dirty="0"/>
              <a:t>3</a:t>
            </a:r>
            <a:r>
              <a:rPr lang="en-US" sz="2800" i="1" dirty="0"/>
              <a:t>P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baseline="-25000" dirty="0"/>
              <a:t>3</a:t>
            </a:r>
            <a:r>
              <a:rPr lang="en-US" sz="2800" dirty="0"/>
              <a:t>).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expected value problems, the probabilities must sum to 1 </a:t>
            </a:r>
            <a:r>
              <a:rPr lang="en-US" sz="2800" dirty="0" smtClean="0"/>
              <a:t>or </a:t>
            </a:r>
            <a:r>
              <a:rPr lang="en-US" sz="2800" dirty="0"/>
              <a:t>100%.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dirty="0" smtClean="0"/>
              <a:t>A </a:t>
            </a:r>
            <a:r>
              <a:rPr lang="en-US" sz="2800" dirty="0"/>
              <a:t>situation or game is said to be </a:t>
            </a:r>
            <a:r>
              <a:rPr lang="en-US" sz="2800" b="1" dirty="0"/>
              <a:t>fair </a:t>
            </a:r>
            <a:r>
              <a:rPr lang="en-US" sz="2800" dirty="0"/>
              <a:t>if all of the possible outcomes have an equal chance </a:t>
            </a:r>
            <a:r>
              <a:rPr lang="en-US" sz="2800" dirty="0" smtClean="0"/>
              <a:t>of occurring.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447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7978152" cy="5261399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300" b="1" dirty="0" smtClean="0">
                <a:ea typeface="+mn-ea"/>
              </a:rPr>
              <a:t>Key Concepts, </a:t>
            </a:r>
            <a:r>
              <a:rPr lang="en-US" sz="33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dirty="0" smtClean="0"/>
              <a:t>Be certain to consider any assumptions when deciding whether a situation is “fair.” You may think that a situation or game is fair at first glance, but upon further review find that it is not. Calculate probabilities as a justification of any intuition or first impressions you may have.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dirty="0" smtClean="0"/>
              <a:t>Sometimes</a:t>
            </a:r>
            <a:r>
              <a:rPr lang="en-US" sz="2800" dirty="0"/>
              <a:t>, partial evidence or information is provided. If this happens, an inference </a:t>
            </a:r>
            <a:r>
              <a:rPr lang="en-US" sz="2800" dirty="0" smtClean="0"/>
              <a:t>or conclusion </a:t>
            </a:r>
            <a:r>
              <a:rPr lang="en-US" sz="2800" dirty="0"/>
              <a:t>can be made about the given information. For example, a passage in a news </a:t>
            </a:r>
            <a:r>
              <a:rPr lang="en-US" sz="2800" dirty="0" smtClean="0"/>
              <a:t>article may </a:t>
            </a:r>
            <a:r>
              <a:rPr lang="en-US" sz="2800" dirty="0"/>
              <a:t>state, “The coach went with her instincts.” We can infer from the use of “her” that </a:t>
            </a:r>
            <a:r>
              <a:rPr lang="en-US" sz="2800" dirty="0" smtClean="0"/>
              <a:t>the coach </a:t>
            </a:r>
            <a:r>
              <a:rPr lang="en-US" sz="2800" dirty="0"/>
              <a:t>in this situation is female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035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buFont typeface="Arial"/>
              <a:buChar char="•"/>
            </a:pPr>
            <a:r>
              <a:rPr lang="en-US" dirty="0"/>
              <a:t>incorrectly calculating probabilities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confusing </a:t>
            </a:r>
            <a:r>
              <a:rPr lang="en-US" dirty="0"/>
              <a:t>theoretical probability with empirical or experimental probability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1.6.1: Making Decisions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15303</TotalTime>
  <Words>1321</Words>
  <Application>Microsoft Macintosh PowerPoint</Application>
  <PresentationFormat>On-screen Show (4:3)</PresentationFormat>
  <Paragraphs>154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335</cp:revision>
  <dcterms:created xsi:type="dcterms:W3CDTF">2012-02-22T19:14:19Z</dcterms:created>
  <dcterms:modified xsi:type="dcterms:W3CDTF">2015-01-07T13:28:09Z</dcterms:modified>
  <cp:category/>
</cp:coreProperties>
</file>