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434" r:id="rId3"/>
    <p:sldId id="482" r:id="rId4"/>
    <p:sldId id="492" r:id="rId5"/>
    <p:sldId id="483" r:id="rId6"/>
    <p:sldId id="484" r:id="rId7"/>
    <p:sldId id="485" r:id="rId8"/>
    <p:sldId id="486" r:id="rId9"/>
    <p:sldId id="487" r:id="rId10"/>
    <p:sldId id="488" r:id="rId11"/>
    <p:sldId id="489" r:id="rId12"/>
    <p:sldId id="490" r:id="rId13"/>
    <p:sldId id="491" r:id="rId14"/>
    <p:sldId id="290" r:id="rId15"/>
    <p:sldId id="294" r:id="rId16"/>
    <p:sldId id="295" r:id="rId17"/>
    <p:sldId id="474" r:id="rId18"/>
    <p:sldId id="462" r:id="rId19"/>
    <p:sldId id="475" r:id="rId20"/>
    <p:sldId id="476" r:id="rId21"/>
    <p:sldId id="477" r:id="rId22"/>
    <p:sldId id="480" r:id="rId23"/>
    <p:sldId id="481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2" autoAdjust="0"/>
    <p:restoredTop sz="91486" autoAdjust="0"/>
  </p:normalViewPr>
  <p:slideViewPr>
    <p:cSldViewPr snapToGrid="0" snapToObjects="1" showGuides="1">
      <p:cViewPr>
        <p:scale>
          <a:sx n="90" d="100"/>
          <a:sy n="90" d="100"/>
        </p:scale>
        <p:origin x="-2632" y="-200"/>
      </p:cViewPr>
      <p:guideLst>
        <p:guide orient="horz" pos="1795"/>
        <p:guide pos="2881"/>
      </p:guideLst>
    </p:cSldViewPr>
  </p:slideViewPr>
  <p:outlineViewPr>
    <p:cViewPr>
      <p:scale>
        <a:sx n="33" d="100"/>
        <a:sy n="33" d="100"/>
      </p:scale>
      <p:origin x="0" y="161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yriad Pro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yriad Pro"/>
              </a:defRPr>
            </a:lvl1pPr>
          </a:lstStyle>
          <a:p>
            <a:pPr>
              <a:defRPr/>
            </a:pPr>
            <a:fld id="{D5EDD0BC-854B-5546-A8FF-AF6B249B6AF5}" type="datetimeFigureOut">
              <a:rPr lang="en-US">
                <a:latin typeface="Arial"/>
                <a:ea typeface="Arial"/>
                <a:cs typeface="Arial"/>
              </a:rPr>
              <a:pPr>
                <a:defRPr/>
              </a:pPr>
              <a:t>1/7/15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yriad Pro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yriad Pro"/>
              </a:defRPr>
            </a:lvl1pPr>
          </a:lstStyle>
          <a:p>
            <a:pPr>
              <a:defRPr/>
            </a:pPr>
            <a:fld id="{892397C2-5B49-104A-B1D7-DDE182C52C34}" type="slidenum">
              <a:rPr lang="en-US">
                <a:latin typeface="Arial"/>
                <a:ea typeface="Arial"/>
                <a:cs typeface="Arial"/>
              </a:rPr>
              <a:pPr>
                <a:defRPr/>
              </a:pPr>
              <a:t>‹#›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74672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B485999A-F397-D44F-A9CA-C8E36A937B72}" type="datetimeFigureOut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64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Arial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D2D5D9F8-D567-244F-880C-4BB4785F1C4C}" type="slidenum">
              <a:rPr lang="en-US" sz="1200">
                <a:latin typeface="Arial"/>
                <a:ea typeface="Arial"/>
                <a:cs typeface="Arial"/>
              </a:rPr>
              <a:pPr eaLnBrk="1" hangingPunct="1"/>
              <a:t>1</a:t>
            </a:fld>
            <a:endParaRPr lang="en-US" sz="1200" dirty="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http://www.walch.com/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/>
              </a:rPr>
              <a:t>ei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/00503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69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http://www.walch.com/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/>
              </a:rPr>
              <a:t>ei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/00504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6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CSS IPM3 PPT bgd Instruction WIM 72dp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9144000" cy="665018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4998233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297863" y="5497513"/>
            <a:ext cx="728662" cy="282575"/>
          </a:xfrm>
        </p:spPr>
        <p:txBody>
          <a:bodyPr/>
          <a:lstStyle>
            <a:lvl1pPr>
              <a:defRPr sz="1800" b="1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976004" y="6246670"/>
            <a:ext cx="5741117" cy="264965"/>
          </a:xfrm>
        </p:spPr>
        <p:txBody>
          <a:bodyPr/>
          <a:lstStyle>
            <a:lvl1pPr algn="l">
              <a:defRPr sz="1600">
                <a:solidFill>
                  <a:srgbClr val="00009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86218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1B293FF8-CD88-C24E-B901-491EE6C88A2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Arial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1pPr>
      <a:lvl2pPr marL="800100" indent="-3429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Arial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/>
          <a:ea typeface="Arial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ch.com/ei/00503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ch.com/ei/00504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47780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Introduction</a:t>
            </a:r>
            <a:endParaRPr lang="en-US" sz="2800" b="1" dirty="0">
              <a:ea typeface="+mn-ea"/>
            </a:endParaRPr>
          </a:p>
          <a:p>
            <a:pPr>
              <a:lnSpc>
                <a:spcPct val="110000"/>
              </a:lnSpc>
            </a:pPr>
            <a:r>
              <a:rPr lang="en-US" dirty="0"/>
              <a:t>Data may be presented in a way that seems flawless, but upon further review, we might </a:t>
            </a:r>
            <a:r>
              <a:rPr lang="en-US" dirty="0" smtClean="0"/>
              <a:t>question conclusions </a:t>
            </a:r>
            <a:r>
              <a:rPr lang="en-US" dirty="0"/>
              <a:t>that are drawn and assumptions that are made. In this lesson, we will seek to </a:t>
            </a:r>
            <a:r>
              <a:rPr lang="en-US" dirty="0" smtClean="0"/>
              <a:t>analyze underlying </a:t>
            </a:r>
            <a:r>
              <a:rPr lang="en-US" dirty="0"/>
              <a:t>critical factors in studies and statistics.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A64BF-F1FF-FE46-8566-4B9C9A787A7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976003" y="6246670"/>
            <a:ext cx="5996807" cy="26496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585343"/>
            <a:ext cx="7855776" cy="5270737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Consider </a:t>
            </a:r>
            <a:r>
              <a:rPr lang="en-US" b="1" dirty="0"/>
              <a:t>Confounding Variables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Recall </a:t>
            </a:r>
            <a:r>
              <a:rPr lang="en-US" dirty="0"/>
              <a:t>that a confounding variable is an ignored or unknown variable that influences the </a:t>
            </a:r>
            <a:r>
              <a:rPr lang="en-US" dirty="0" smtClean="0"/>
              <a:t>result of </a:t>
            </a:r>
            <a:r>
              <a:rPr lang="en-US" dirty="0"/>
              <a:t>an experiment, survey, or study</a:t>
            </a:r>
            <a:r>
              <a:rPr lang="en-US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Consider the following questions: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What unaddressed factors might influence a study?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Could the results from the data be due to some reason that has not been mentioned?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0587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8108880" cy="527073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3000" b="1" dirty="0" smtClean="0">
                <a:ea typeface="+mn-ea"/>
              </a:rPr>
              <a:t>Key Concepts, </a:t>
            </a:r>
            <a:r>
              <a:rPr lang="en-US" sz="3000" b="1" i="1" dirty="0" smtClean="0">
                <a:ea typeface="+mn-ea"/>
              </a:rPr>
              <a:t>continued</a:t>
            </a:r>
          </a:p>
          <a:p>
            <a:pPr>
              <a:lnSpc>
                <a:spcPct val="110000"/>
              </a:lnSpc>
            </a:pPr>
            <a:r>
              <a:rPr lang="en-US" sz="2600" b="1" dirty="0" smtClean="0"/>
              <a:t>Check </a:t>
            </a:r>
            <a:r>
              <a:rPr lang="en-US" sz="2600" b="1" dirty="0"/>
              <a:t>for Correlation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600" b="1" dirty="0" smtClean="0"/>
              <a:t>Correlation </a:t>
            </a:r>
            <a:r>
              <a:rPr lang="en-US" sz="2600" dirty="0"/>
              <a:t>is the measure of the power of the association between exactly two </a:t>
            </a:r>
            <a:r>
              <a:rPr lang="en-US" sz="2600" dirty="0" smtClean="0"/>
              <a:t>quantifiable variables </a:t>
            </a:r>
            <a:r>
              <a:rPr lang="en-US" sz="2600" dirty="0"/>
              <a:t>(that is, variables that can be counted or quantified). For example, we can </a:t>
            </a:r>
            <a:r>
              <a:rPr lang="en-US" sz="2600" dirty="0" smtClean="0"/>
              <a:t>investigate the </a:t>
            </a:r>
            <a:r>
              <a:rPr lang="en-US" sz="2600" dirty="0"/>
              <a:t>correlation between the length of a person’s stride and her foot size, because </a:t>
            </a:r>
            <a:r>
              <a:rPr lang="en-US" sz="2600" dirty="0" smtClean="0"/>
              <a:t>the dimensions </a:t>
            </a:r>
            <a:r>
              <a:rPr lang="en-US" sz="2600" dirty="0"/>
              <a:t>for both can be definitively measured, such as with a tape measure or </a:t>
            </a:r>
            <a:r>
              <a:rPr lang="en-US" sz="2600" dirty="0" err="1" smtClean="0"/>
              <a:t>meterstick</a:t>
            </a:r>
            <a:r>
              <a:rPr lang="en-US" sz="2600" dirty="0" smtClean="0"/>
              <a:t>. However</a:t>
            </a:r>
            <a:r>
              <a:rPr lang="en-US" sz="2600" dirty="0"/>
              <a:t>, correlation cannot be applied to hair color and height because hair color is </a:t>
            </a:r>
            <a:r>
              <a:rPr lang="en-US" sz="2600" dirty="0" smtClean="0"/>
              <a:t>not quantifiable </a:t>
            </a:r>
            <a:r>
              <a:rPr lang="en-US" sz="2600" dirty="0"/>
              <a:t>and is considered qualitative—it cannot be measured.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86268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504719"/>
            <a:ext cx="8108880" cy="5270737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r>
              <a:rPr lang="en-US" b="1" dirty="0"/>
              <a:t>Mind the Mathematics</a:t>
            </a:r>
          </a:p>
          <a:p>
            <a:pPr marL="342900" indent="-342900">
              <a:spcAft>
                <a:spcPts val="500"/>
              </a:spcAft>
              <a:buFont typeface="Arial"/>
              <a:buChar char="•"/>
            </a:pPr>
            <a:r>
              <a:rPr lang="en-US" dirty="0" smtClean="0"/>
              <a:t>When </a:t>
            </a:r>
            <a:r>
              <a:rPr lang="en-US" dirty="0"/>
              <a:t>possible, double-check the arithmetic.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Also</a:t>
            </a:r>
            <a:r>
              <a:rPr lang="en-US" dirty="0"/>
              <a:t>, when data is reported, determine if it is reported as a number or as a rate. For example</a:t>
            </a:r>
            <a:r>
              <a:rPr lang="en-US" dirty="0" smtClean="0"/>
              <a:t>, one </a:t>
            </a:r>
            <a:r>
              <a:rPr lang="en-US" dirty="0"/>
              <a:t>study might find that the number of automobile accidents at a particular </a:t>
            </a:r>
            <a:r>
              <a:rPr lang="en-US" dirty="0" smtClean="0"/>
              <a:t>intersection has </a:t>
            </a:r>
            <a:r>
              <a:rPr lang="en-US" dirty="0"/>
              <a:t>increased. However, if a newly constructed neighborhood or building resulted in </a:t>
            </a:r>
            <a:r>
              <a:rPr lang="en-US" dirty="0" smtClean="0"/>
              <a:t>an increase </a:t>
            </a:r>
            <a:r>
              <a:rPr lang="en-US" dirty="0"/>
              <a:t>in population and traffic, there may be more automobiles crossing this </a:t>
            </a:r>
            <a:r>
              <a:rPr lang="en-US" dirty="0" smtClean="0"/>
              <a:t>intersection. Additional </a:t>
            </a:r>
            <a:r>
              <a:rPr lang="en-US" dirty="0"/>
              <a:t>analysis may reveal that the percentage of automobile accidents has actually </a:t>
            </a:r>
            <a:r>
              <a:rPr lang="en-US" dirty="0" smtClean="0"/>
              <a:t>not changed</a:t>
            </a:r>
            <a:r>
              <a:rPr lang="en-US" dirty="0"/>
              <a:t>, or that it has possibly even decreased.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87768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557731"/>
            <a:ext cx="8108880" cy="5270737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r>
              <a:rPr lang="en-US" b="1" dirty="0"/>
              <a:t>Review the Results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While </a:t>
            </a:r>
            <a:r>
              <a:rPr lang="en-US" dirty="0"/>
              <a:t>reviewing the results, consider the following questions: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What </a:t>
            </a:r>
            <a:r>
              <a:rPr lang="en-US" dirty="0">
                <a:solidFill>
                  <a:srgbClr val="000000"/>
                </a:solidFill>
              </a:rPr>
              <a:t>was the null hypothesis? Recall that the null hypothesis is the statement or </a:t>
            </a:r>
            <a:r>
              <a:rPr lang="en-US" dirty="0" smtClean="0">
                <a:solidFill>
                  <a:srgbClr val="000000"/>
                </a:solidFill>
              </a:rPr>
              <a:t>idea that </a:t>
            </a:r>
            <a:r>
              <a:rPr lang="en-US" dirty="0">
                <a:solidFill>
                  <a:srgbClr val="000000"/>
                </a:solidFill>
              </a:rPr>
              <a:t>will be tested, and is based on the concept that there is no relationship between </a:t>
            </a:r>
            <a:r>
              <a:rPr lang="en-US" dirty="0" smtClean="0">
                <a:solidFill>
                  <a:srgbClr val="000000"/>
                </a:solidFill>
              </a:rPr>
              <a:t>the data </a:t>
            </a:r>
            <a:r>
              <a:rPr lang="en-US" dirty="0">
                <a:solidFill>
                  <a:srgbClr val="000000"/>
                </a:solidFill>
              </a:rPr>
              <a:t>sets being studied.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How </a:t>
            </a:r>
            <a:r>
              <a:rPr lang="en-US" dirty="0">
                <a:solidFill>
                  <a:srgbClr val="000000"/>
                </a:solidFill>
              </a:rPr>
              <a:t>many trials were conducted?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Has </a:t>
            </a:r>
            <a:r>
              <a:rPr lang="en-US" dirty="0">
                <a:solidFill>
                  <a:srgbClr val="000000"/>
                </a:solidFill>
              </a:rPr>
              <a:t>the result been replicated by others?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Is </a:t>
            </a:r>
            <a:r>
              <a:rPr lang="en-US" dirty="0">
                <a:solidFill>
                  <a:srgbClr val="000000"/>
                </a:solidFill>
              </a:rPr>
              <a:t>this one person’s anecdote or experience?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Are </a:t>
            </a:r>
            <a:r>
              <a:rPr lang="en-US" dirty="0">
                <a:solidFill>
                  <a:srgbClr val="000000"/>
                </a:solidFill>
              </a:rPr>
              <a:t>the significance levels appropriate for this trial?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23051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8063785" cy="499823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Common Errors/Misconceptions</a:t>
            </a:r>
            <a:endParaRPr lang="en-US" sz="2000" dirty="0" smtClean="0">
              <a:ea typeface="+mn-ea"/>
            </a:endParaRP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not understanding that data can be reported in a variety of ways, and that each </a:t>
            </a:r>
            <a:r>
              <a:rPr lang="en-US" dirty="0" smtClean="0"/>
              <a:t>reporting method </a:t>
            </a:r>
            <a:r>
              <a:rPr lang="en-US" dirty="0"/>
              <a:t>can lead to a different result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not </a:t>
            </a:r>
            <a:r>
              <a:rPr lang="en-US" dirty="0"/>
              <a:t>realizing that much of the data reported is left to the reader to interpret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endParaRPr lang="en-US" dirty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61CA2CB-5E55-4944-A924-36ED15748A88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29984" cy="4997450"/>
          </a:xfrm>
        </p:spPr>
        <p:txBody>
          <a:bodyPr/>
          <a:lstStyle/>
          <a:p>
            <a:pPr eaLnBrk="1" hangingPunct="1"/>
            <a:r>
              <a:rPr lang="en-US" sz="2800" b="1" dirty="0"/>
              <a:t>Guided </a:t>
            </a:r>
            <a:r>
              <a:rPr lang="en-US" sz="2800" b="1" dirty="0" smtClean="0"/>
              <a:t>Practice</a:t>
            </a:r>
            <a:endParaRPr lang="en-US" sz="2000" b="1" dirty="0"/>
          </a:p>
          <a:p>
            <a:pPr eaLnBrk="1" hangingPunct="1"/>
            <a:r>
              <a:rPr lang="en-US" sz="2800" b="1" dirty="0" smtClean="0">
                <a:solidFill>
                  <a:srgbClr val="000090"/>
                </a:solidFill>
              </a:rPr>
              <a:t>Example 1</a:t>
            </a:r>
            <a:endParaRPr lang="en-US" sz="1100" b="1" dirty="0">
              <a:solidFill>
                <a:srgbClr val="558ED5"/>
              </a:solidFill>
            </a:endParaRPr>
          </a:p>
          <a:p>
            <a:pPr>
              <a:lnSpc>
                <a:spcPct val="110000"/>
              </a:lnSpc>
            </a:pPr>
            <a:r>
              <a:rPr lang="en-US" dirty="0"/>
              <a:t>A study found that children in homes with vinyl flooring would be twice as likely to be </a:t>
            </a:r>
            <a:r>
              <a:rPr lang="en-US" dirty="0" smtClean="0"/>
              <a:t>diagnosed with </a:t>
            </a:r>
            <a:r>
              <a:rPr lang="en-US" dirty="0"/>
              <a:t>autism. What are some potential factors that could have affected the result of this study?</a:t>
            </a:r>
            <a:endParaRPr lang="en-US" spc="-2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8F616-E243-784C-ADDB-FC1FAF54274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79849"/>
            <a:ext cx="7855776" cy="49982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>
                <a:solidFill>
                  <a:srgbClr val="660066"/>
                </a:solidFill>
              </a:rPr>
              <a:t>Review the given information for potential issues.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  <a:endParaRPr lang="en-US" sz="2800" b="1" dirty="0" smtClean="0">
              <a:solidFill>
                <a:srgbClr val="660066"/>
              </a:solidFill>
            </a:endParaRPr>
          </a:p>
          <a:p>
            <a:pPr marL="512064" lvl="1" algn="l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Since there are no data, charts, or graphs included with </a:t>
            </a:r>
            <a:r>
              <a:rPr lang="en-US" dirty="0" smtClean="0">
                <a:solidFill>
                  <a:schemeClr val="tx1"/>
                </a:solidFill>
              </a:rPr>
              <a:t>this statement</a:t>
            </a:r>
            <a:r>
              <a:rPr lang="en-US" dirty="0">
                <a:solidFill>
                  <a:schemeClr val="tx1"/>
                </a:solidFill>
              </a:rPr>
              <a:t>, we will not be concerned with the mathematics </a:t>
            </a:r>
            <a:r>
              <a:rPr lang="en-US" dirty="0" smtClean="0">
                <a:solidFill>
                  <a:schemeClr val="tx1"/>
                </a:solidFill>
              </a:rPr>
              <a:t>and assume </a:t>
            </a:r>
            <a:r>
              <a:rPr lang="en-US" dirty="0">
                <a:solidFill>
                  <a:schemeClr val="tx1"/>
                </a:solidFill>
              </a:rPr>
              <a:t>that the data has been correctly calculated.</a:t>
            </a:r>
          </a:p>
          <a:p>
            <a:pPr marL="512064" lvl="1" algn="l"/>
            <a:r>
              <a:rPr lang="en-US" dirty="0">
                <a:solidFill>
                  <a:schemeClr val="tx1"/>
                </a:solidFill>
              </a:rPr>
              <a:t>There is also little information that might lead to bias, as </a:t>
            </a:r>
            <a:r>
              <a:rPr lang="en-US" dirty="0" smtClean="0">
                <a:solidFill>
                  <a:schemeClr val="tx1"/>
                </a:solidFill>
              </a:rPr>
              <a:t>this description </a:t>
            </a:r>
            <a:r>
              <a:rPr lang="en-US" dirty="0">
                <a:solidFill>
                  <a:schemeClr val="tx1"/>
                </a:solidFill>
              </a:rPr>
              <a:t>does not supply us with evidence that this data is from </a:t>
            </a:r>
            <a:r>
              <a:rPr lang="en-US" dirty="0" smtClean="0">
                <a:solidFill>
                  <a:schemeClr val="tx1"/>
                </a:solidFill>
              </a:rPr>
              <a:t>an interview </a:t>
            </a:r>
            <a:r>
              <a:rPr lang="en-US" dirty="0">
                <a:solidFill>
                  <a:schemeClr val="tx1"/>
                </a:solidFill>
              </a:rPr>
              <a:t>or survey.</a:t>
            </a:r>
            <a:endParaRPr lang="en-US" dirty="0" smtClean="0">
              <a:solidFill>
                <a:schemeClr val="tx1"/>
              </a:solidFill>
            </a:endParaRPr>
          </a:p>
          <a:p>
            <a:pPr marL="512064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2"/>
            </a:pPr>
            <a:r>
              <a:rPr lang="en-US" sz="2800" b="1" dirty="0">
                <a:solidFill>
                  <a:srgbClr val="660066"/>
                </a:solidFill>
              </a:rPr>
              <a:t>Evaluate how the results might have been impacted by external factors.	</a:t>
            </a:r>
          </a:p>
          <a:p>
            <a:pPr marL="512064" lvl="1" algn="l"/>
            <a:r>
              <a:rPr lang="en-US" dirty="0">
                <a:solidFill>
                  <a:schemeClr val="tx1"/>
                </a:solidFill>
              </a:rPr>
              <a:t>There may be confounding variables that impacted the results of </a:t>
            </a:r>
            <a:r>
              <a:rPr lang="en-US" dirty="0" smtClean="0">
                <a:solidFill>
                  <a:schemeClr val="tx1"/>
                </a:solidFill>
              </a:rPr>
              <a:t>this study</a:t>
            </a:r>
            <a:r>
              <a:rPr lang="en-US" dirty="0">
                <a:solidFill>
                  <a:schemeClr val="tx1"/>
                </a:solidFill>
              </a:rPr>
              <a:t>. We might note that vinyl flooring could be considered </a:t>
            </a:r>
            <a:r>
              <a:rPr lang="en-US" dirty="0" smtClean="0">
                <a:solidFill>
                  <a:schemeClr val="tx1"/>
                </a:solidFill>
              </a:rPr>
              <a:t>less expensive</a:t>
            </a:r>
            <a:r>
              <a:rPr lang="en-US" dirty="0">
                <a:solidFill>
                  <a:schemeClr val="tx1"/>
                </a:solidFill>
              </a:rPr>
              <a:t>, and families with lower incomes might be </a:t>
            </a:r>
            <a:r>
              <a:rPr lang="en-US" dirty="0" smtClean="0">
                <a:solidFill>
                  <a:schemeClr val="tx1"/>
                </a:solidFill>
              </a:rPr>
              <a:t>associated with </a:t>
            </a:r>
            <a:r>
              <a:rPr lang="en-US" dirty="0">
                <a:solidFill>
                  <a:schemeClr val="tx1"/>
                </a:solidFill>
              </a:rPr>
              <a:t>homes that have vinyl flooring. This may have </a:t>
            </a:r>
            <a:r>
              <a:rPr lang="en-US" dirty="0" smtClean="0">
                <a:solidFill>
                  <a:schemeClr val="tx1"/>
                </a:solidFill>
              </a:rPr>
              <a:t>impacted the </a:t>
            </a:r>
            <a:r>
              <a:rPr lang="en-US" dirty="0">
                <a:solidFill>
                  <a:schemeClr val="tx1"/>
                </a:solidFill>
              </a:rPr>
              <a:t>study result showing an increase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autism.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81813" y="3973513"/>
            <a:ext cx="16144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9600" dirty="0">
                <a:solidFill>
                  <a:srgbClr val="000090"/>
                </a:solidFill>
                <a:latin typeface="Arial"/>
                <a:ea typeface="Arial"/>
                <a:cs typeface="Arial"/>
                <a:sym typeface="Zapf Dingbats" charset="0"/>
              </a:rPr>
              <a:t>✔</a:t>
            </a:r>
            <a:endParaRPr lang="en-US" sz="9600" dirty="0">
              <a:solidFill>
                <a:srgbClr val="000090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225053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  <p:pic>
        <p:nvPicPr>
          <p:cNvPr id="7" name="Picture 4" descr="play-button-lg.png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95500"/>
            <a:ext cx="2654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69892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29984" cy="4997450"/>
          </a:xfrm>
        </p:spPr>
        <p:txBody>
          <a:bodyPr/>
          <a:lstStyle/>
          <a:p>
            <a:pPr eaLnBrk="1" hangingPunct="1"/>
            <a:r>
              <a:rPr lang="en-US" sz="2800" b="1" dirty="0"/>
              <a:t>Guided </a:t>
            </a:r>
            <a:r>
              <a:rPr lang="en-US" sz="2800" b="1" dirty="0" smtClean="0"/>
              <a:t>Practice</a:t>
            </a:r>
            <a:endParaRPr lang="en-US" sz="2000" b="1" dirty="0"/>
          </a:p>
          <a:p>
            <a:pPr eaLnBrk="1" hangingPunct="1"/>
            <a:r>
              <a:rPr lang="en-US" sz="2800" b="1" dirty="0" smtClean="0">
                <a:solidFill>
                  <a:srgbClr val="000090"/>
                </a:solidFill>
              </a:rPr>
              <a:t>Example 2</a:t>
            </a:r>
            <a:endParaRPr lang="en-US" sz="1100" b="1" dirty="0">
              <a:solidFill>
                <a:srgbClr val="558ED5"/>
              </a:solidFill>
            </a:endParaRPr>
          </a:p>
          <a:p>
            <a:pPr>
              <a:lnSpc>
                <a:spcPct val="110000"/>
              </a:lnSpc>
            </a:pPr>
            <a:r>
              <a:rPr lang="en-US" dirty="0"/>
              <a:t>The president of a university sends an online survey to all faculty members, requesting </a:t>
            </a:r>
            <a:r>
              <a:rPr lang="en-US" dirty="0" smtClean="0"/>
              <a:t>feedback about </a:t>
            </a:r>
            <a:r>
              <a:rPr lang="en-US" dirty="0"/>
              <a:t>satisfaction levels with university departments, service, and benefits offered. How might </a:t>
            </a:r>
            <a:r>
              <a:rPr lang="en-US" dirty="0" smtClean="0"/>
              <a:t>the results </a:t>
            </a:r>
            <a:r>
              <a:rPr lang="en-US" dirty="0"/>
              <a:t>of this survey be biased?</a:t>
            </a:r>
            <a:endParaRPr lang="en-US" spc="-2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8F616-E243-784C-ADDB-FC1FAF54274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888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</a:t>
            </a:r>
            <a:endParaRPr lang="en-US" sz="2800" b="1" i="1" dirty="0" smtClean="0">
              <a:ea typeface="+mn-ea"/>
            </a:endParaRPr>
          </a:p>
          <a:p>
            <a:pPr>
              <a:spcAft>
                <a:spcPts val="1200"/>
              </a:spcAft>
            </a:pPr>
            <a:r>
              <a:rPr lang="en-US" dirty="0"/>
              <a:t>There are a number of steps to take when analyzing and evaluating reported data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b="1" dirty="0"/>
              <a:t>Investigate Charts and Graphs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Check </a:t>
            </a:r>
            <a:r>
              <a:rPr lang="en-US" dirty="0"/>
              <a:t>to see if the data sums correctly. For example, do the totals match up? Do </a:t>
            </a:r>
            <a:r>
              <a:rPr lang="en-US" dirty="0" smtClean="0"/>
              <a:t>percentages sum </a:t>
            </a:r>
            <a:r>
              <a:rPr lang="en-US" dirty="0"/>
              <a:t>to 100%? What scale is used?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How </a:t>
            </a:r>
            <a:r>
              <a:rPr lang="en-US" dirty="0"/>
              <a:t>many data points does each percentage, picture, or bar represent?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44592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79849"/>
            <a:ext cx="7855776" cy="49982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lnSpc>
                <a:spcPct val="110000"/>
              </a:lnSpc>
              <a:buFont typeface="+mj-lt"/>
              <a:buAutoNum type="arabicPeriod"/>
            </a:pPr>
            <a:r>
              <a:rPr lang="en-US" sz="2800" b="1" dirty="0">
                <a:solidFill>
                  <a:srgbClr val="660066"/>
                </a:solidFill>
              </a:rPr>
              <a:t>Review the given information for potential issues.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  <a:endParaRPr lang="en-US" sz="2800" b="1" dirty="0" smtClean="0">
              <a:solidFill>
                <a:srgbClr val="660066"/>
              </a:solidFill>
            </a:endParaRPr>
          </a:p>
          <a:p>
            <a:pPr marL="512064" lvl="1" algn="l"/>
            <a:r>
              <a:rPr lang="en-US" dirty="0">
                <a:solidFill>
                  <a:schemeClr val="tx1"/>
                </a:solidFill>
              </a:rPr>
              <a:t>This survey was performed online. It is possible that the </a:t>
            </a:r>
            <a:r>
              <a:rPr lang="en-US" dirty="0" smtClean="0">
                <a:solidFill>
                  <a:schemeClr val="tx1"/>
                </a:solidFill>
              </a:rPr>
              <a:t>university president </a:t>
            </a:r>
            <a:r>
              <a:rPr lang="en-US" dirty="0">
                <a:solidFill>
                  <a:schemeClr val="tx1"/>
                </a:solidFill>
              </a:rPr>
              <a:t>could view the identity of the person taking the </a:t>
            </a:r>
            <a:r>
              <a:rPr lang="en-US" dirty="0" smtClean="0">
                <a:solidFill>
                  <a:schemeClr val="tx1"/>
                </a:solidFill>
              </a:rPr>
              <a:t>survey. Respondents </a:t>
            </a:r>
            <a:r>
              <a:rPr lang="en-US" dirty="0">
                <a:solidFill>
                  <a:schemeClr val="tx1"/>
                </a:solidFill>
              </a:rPr>
              <a:t>may not answer with complete honesty if they </a:t>
            </a:r>
            <a:r>
              <a:rPr lang="en-US" dirty="0" smtClean="0">
                <a:solidFill>
                  <a:schemeClr val="tx1"/>
                </a:solidFill>
              </a:rPr>
              <a:t>believe their </a:t>
            </a:r>
            <a:r>
              <a:rPr lang="en-US" dirty="0">
                <a:solidFill>
                  <a:schemeClr val="tx1"/>
                </a:solidFill>
              </a:rPr>
              <a:t>responses are not anonymous.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30620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2"/>
            </a:pPr>
            <a:r>
              <a:rPr lang="en-US" sz="2800" b="1" dirty="0">
                <a:solidFill>
                  <a:srgbClr val="660066"/>
                </a:solidFill>
              </a:rPr>
              <a:t>Evaluate how the results might have been impacted by </a:t>
            </a:r>
            <a:r>
              <a:rPr lang="en-US" sz="2800" b="1" dirty="0" smtClean="0">
                <a:solidFill>
                  <a:srgbClr val="660066"/>
                </a:solidFill>
              </a:rPr>
              <a:t>external factors</a:t>
            </a:r>
            <a:r>
              <a:rPr lang="en-US" sz="2800" b="1" dirty="0">
                <a:solidFill>
                  <a:srgbClr val="660066"/>
                </a:solidFill>
              </a:rPr>
              <a:t>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Online surveys have a lower expected return rate than other </a:t>
            </a:r>
            <a:r>
              <a:rPr lang="en-US" dirty="0" smtClean="0">
                <a:solidFill>
                  <a:schemeClr val="tx1"/>
                </a:solidFill>
              </a:rPr>
              <a:t>forms of </a:t>
            </a:r>
            <a:r>
              <a:rPr lang="en-US" dirty="0">
                <a:solidFill>
                  <a:schemeClr val="tx1"/>
                </a:solidFill>
              </a:rPr>
              <a:t>surveys, so there will likely be underrepresentation of </a:t>
            </a:r>
            <a:r>
              <a:rPr lang="en-US" dirty="0" smtClean="0">
                <a:solidFill>
                  <a:schemeClr val="tx1"/>
                </a:solidFill>
              </a:rPr>
              <a:t>multiple populations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Faculty members who respond to the survey might have friends </a:t>
            </a:r>
            <a:r>
              <a:rPr lang="en-US" dirty="0" smtClean="0">
                <a:solidFill>
                  <a:schemeClr val="tx1"/>
                </a:solidFill>
              </a:rPr>
              <a:t>in certain </a:t>
            </a:r>
            <a:r>
              <a:rPr lang="en-US" dirty="0">
                <a:solidFill>
                  <a:schemeClr val="tx1"/>
                </a:solidFill>
              </a:rPr>
              <a:t>departments, and may inadvertently perpetuate response </a:t>
            </a:r>
            <a:r>
              <a:rPr lang="en-US" dirty="0" smtClean="0">
                <a:solidFill>
                  <a:schemeClr val="tx1"/>
                </a:solidFill>
              </a:rPr>
              <a:t>bias by </a:t>
            </a:r>
            <a:r>
              <a:rPr lang="en-US" dirty="0">
                <a:solidFill>
                  <a:schemeClr val="tx1"/>
                </a:solidFill>
              </a:rPr>
              <a:t>expressing higher satisfaction with the departments in which </a:t>
            </a:r>
            <a:r>
              <a:rPr lang="en-US" dirty="0" smtClean="0">
                <a:solidFill>
                  <a:schemeClr val="tx1"/>
                </a:solidFill>
              </a:rPr>
              <a:t>their friends </a:t>
            </a:r>
            <a:r>
              <a:rPr lang="en-US" dirty="0">
                <a:solidFill>
                  <a:schemeClr val="tx1"/>
                </a:solidFill>
              </a:rPr>
              <a:t>work.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6492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2064" lvl="1" algn="l"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</a:rPr>
              <a:t>Faculty members might fear retaliation for negative </a:t>
            </a:r>
            <a:r>
              <a:rPr lang="en-US" dirty="0" smtClean="0">
                <a:solidFill>
                  <a:srgbClr val="000000"/>
                </a:solidFill>
              </a:rPr>
              <a:t>comments and </a:t>
            </a:r>
            <a:r>
              <a:rPr lang="en-US" dirty="0">
                <a:solidFill>
                  <a:srgbClr val="000000"/>
                </a:solidFill>
              </a:rPr>
              <a:t>be more likely to respond positively when asked for </a:t>
            </a:r>
            <a:r>
              <a:rPr lang="en-US" dirty="0" smtClean="0">
                <a:solidFill>
                  <a:srgbClr val="000000"/>
                </a:solidFill>
              </a:rPr>
              <a:t>their opinions</a:t>
            </a:r>
            <a:r>
              <a:rPr lang="en-US" dirty="0">
                <a:solidFill>
                  <a:srgbClr val="000000"/>
                </a:solidFill>
              </a:rPr>
              <a:t>; i.e., to express higher levels of satisfaction </a:t>
            </a:r>
            <a:r>
              <a:rPr lang="en-US" dirty="0" smtClean="0">
                <a:solidFill>
                  <a:srgbClr val="000000"/>
                </a:solidFill>
              </a:rPr>
              <a:t>than they </a:t>
            </a:r>
            <a:r>
              <a:rPr lang="en-US" dirty="0">
                <a:solidFill>
                  <a:srgbClr val="000000"/>
                </a:solidFill>
              </a:rPr>
              <a:t>really feel.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81813" y="3973513"/>
            <a:ext cx="16144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9600" dirty="0">
                <a:solidFill>
                  <a:srgbClr val="000090"/>
                </a:solidFill>
                <a:latin typeface="Arial"/>
                <a:ea typeface="Arial"/>
                <a:cs typeface="Arial"/>
                <a:sym typeface="Zapf Dingbats" charset="0"/>
              </a:rPr>
              <a:t>✔</a:t>
            </a:r>
            <a:endParaRPr lang="en-US" sz="9600" dirty="0">
              <a:solidFill>
                <a:srgbClr val="000090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093569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  <p:pic>
        <p:nvPicPr>
          <p:cNvPr id="7" name="Picture 4" descr="play-button-lg.png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95500"/>
            <a:ext cx="2654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302781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8071530" cy="524272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Charts and graphs can be skewed to produce </a:t>
            </a:r>
            <a:r>
              <a:rPr lang="en-US" dirty="0" smtClean="0"/>
              <a:t>a particular </a:t>
            </a:r>
            <a:r>
              <a:rPr lang="en-US" dirty="0"/>
              <a:t>effect or present a particular view. </a:t>
            </a:r>
            <a:r>
              <a:rPr lang="en-US" dirty="0" smtClean="0"/>
              <a:t>Are the </a:t>
            </a:r>
            <a:r>
              <a:rPr lang="en-US" dirty="0"/>
              <a:t>units compatible? Are the scales compatible? For example, you might have one set of </a:t>
            </a:r>
            <a:r>
              <a:rPr lang="en-US" dirty="0" smtClean="0"/>
              <a:t>data reported </a:t>
            </a:r>
            <a:r>
              <a:rPr lang="en-US" dirty="0"/>
              <a:t>in feet and another reported in miles, or one set reported in seconds compared with </a:t>
            </a:r>
            <a:r>
              <a:rPr lang="en-US" dirty="0" smtClean="0"/>
              <a:t>a set </a:t>
            </a:r>
            <a:r>
              <a:rPr lang="en-US" dirty="0"/>
              <a:t>reported in minutes. Comparing such disparate units would give a different look to the data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06614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8071530" cy="524272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r>
              <a:rPr lang="en-US" b="1" dirty="0" smtClean="0"/>
              <a:t>Check </a:t>
            </a:r>
            <a:r>
              <a:rPr lang="en-US" b="1" dirty="0"/>
              <a:t>for Possible Bias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Recall </a:t>
            </a:r>
            <a:r>
              <a:rPr lang="en-US" dirty="0"/>
              <a:t>that bias refers to surveys that lean toward one result over another or lack </a:t>
            </a:r>
            <a:r>
              <a:rPr lang="en-US" dirty="0" smtClean="0"/>
              <a:t>neutrality. There </a:t>
            </a:r>
            <a:r>
              <a:rPr lang="en-US" dirty="0"/>
              <a:t>are many types of bias</a:t>
            </a:r>
            <a:r>
              <a:rPr lang="en-US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b="1" dirty="0"/>
              <a:t>Voluntary response bias </a:t>
            </a:r>
            <a:r>
              <a:rPr lang="en-US" dirty="0"/>
              <a:t>occurs when the sample is not representative of the population due to the sample having the option of deciding whether to respond to the survey. This type of bias invalidates a survey due to overrepresentation of people who have strong opinions or strong motivations for responding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8589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4272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lvl="0" indent="-342900">
              <a:spcAft>
                <a:spcPts val="1200"/>
              </a:spcAft>
              <a:buFont typeface="Arial"/>
              <a:buChar char="•"/>
            </a:pPr>
            <a:r>
              <a:rPr lang="en-US" b="1" dirty="0">
                <a:solidFill>
                  <a:prstClr val="black"/>
                </a:solidFill>
              </a:rPr>
              <a:t>Response bias </a:t>
            </a:r>
            <a:r>
              <a:rPr lang="en-US" dirty="0">
                <a:solidFill>
                  <a:prstClr val="black"/>
                </a:solidFill>
              </a:rPr>
              <a:t>occurs when responses by those surveyed have been influenced in some manner. For example, if the survey questions are “leading” the respondent to give certain answers, the survey is biased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marL="342900" lvl="0" indent="-342900">
              <a:spcAft>
                <a:spcPts val="1200"/>
              </a:spcAft>
              <a:buFont typeface="Arial"/>
              <a:buChar char="•"/>
            </a:pPr>
            <a:r>
              <a:rPr lang="en-US" b="1" dirty="0">
                <a:solidFill>
                  <a:prstClr val="black"/>
                </a:solidFill>
              </a:rPr>
              <a:t>Measurement bias </a:t>
            </a:r>
            <a:r>
              <a:rPr lang="en-US" dirty="0">
                <a:solidFill>
                  <a:prstClr val="black"/>
                </a:solidFill>
              </a:rPr>
              <a:t>occurs when the tool used to measure the data is not accurate, current, or consistent.</a:t>
            </a:r>
          </a:p>
          <a:p>
            <a:pPr marL="342900" lvl="0" indent="-342900">
              <a:spcAft>
                <a:spcPts val="1200"/>
              </a:spcAft>
              <a:buFont typeface="Arial"/>
              <a:buChar char="•"/>
            </a:pPr>
            <a:endParaRPr lang="en-US" sz="2800" b="1" i="1" dirty="0" smtClean="0">
              <a:ea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35762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4272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b="1" dirty="0" smtClean="0"/>
              <a:t>Nonresponse </a:t>
            </a:r>
            <a:r>
              <a:rPr lang="en-US" b="1" dirty="0"/>
              <a:t>bias </a:t>
            </a:r>
            <a:r>
              <a:rPr lang="en-US" dirty="0"/>
              <a:t>occurs when the respondents to a survey have different characteristics </a:t>
            </a:r>
            <a:r>
              <a:rPr lang="en-US" dirty="0" smtClean="0"/>
              <a:t>than nonrespondents</a:t>
            </a:r>
            <a:r>
              <a:rPr lang="en-US" dirty="0"/>
              <a:t>, causing the population that does not respond to be underrepresented in </a:t>
            </a:r>
            <a:r>
              <a:rPr lang="en-US" dirty="0" smtClean="0"/>
              <a:t>the survey’s </a:t>
            </a:r>
            <a:r>
              <a:rPr lang="en-US" dirty="0"/>
              <a:t>results. People who do not respond may have a reason not to respond other than </a:t>
            </a:r>
            <a:r>
              <a:rPr lang="en-US" dirty="0" smtClean="0"/>
              <a:t>just not </a:t>
            </a:r>
            <a:r>
              <a:rPr lang="en-US" dirty="0"/>
              <a:t>wanting to; for example, people who are working two jobs might not have time for a </a:t>
            </a:r>
            <a:r>
              <a:rPr lang="en-US" dirty="0" smtClean="0"/>
              <a:t>survey. The </a:t>
            </a:r>
            <a:r>
              <a:rPr lang="en-US" dirty="0"/>
              <a:t>omission of this group will cause the data collected to be inaccurate for the population.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3354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585343"/>
            <a:ext cx="7780370" cy="524272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60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The following questions can help you determine if there is bias:</a:t>
            </a:r>
          </a:p>
          <a:p>
            <a:pPr marL="800100" lvl="1" indent="-342900" algn="l">
              <a:spcBef>
                <a:spcPts val="400"/>
              </a:spcBef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How </a:t>
            </a:r>
            <a:r>
              <a:rPr lang="en-US" dirty="0">
                <a:solidFill>
                  <a:srgbClr val="000000"/>
                </a:solidFill>
              </a:rPr>
              <a:t>was the sample selected?</a:t>
            </a:r>
          </a:p>
          <a:p>
            <a:pPr marL="800100" lvl="1" indent="-342900" algn="l">
              <a:spcBef>
                <a:spcPts val="400"/>
              </a:spcBef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Are </a:t>
            </a:r>
            <a:r>
              <a:rPr lang="en-US" dirty="0">
                <a:solidFill>
                  <a:srgbClr val="000000"/>
                </a:solidFill>
              </a:rPr>
              <a:t>some respondents more likely than others to respond based on selection?</a:t>
            </a:r>
          </a:p>
          <a:p>
            <a:pPr marL="800100" lvl="1" indent="-342900" algn="l">
              <a:spcBef>
                <a:spcPts val="400"/>
              </a:spcBef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How </a:t>
            </a:r>
            <a:r>
              <a:rPr lang="en-US" dirty="0">
                <a:solidFill>
                  <a:srgbClr val="000000"/>
                </a:solidFill>
              </a:rPr>
              <a:t>was the data collected?</a:t>
            </a:r>
          </a:p>
          <a:p>
            <a:pPr marL="800100" lvl="1" indent="-342900" algn="l">
              <a:spcBef>
                <a:spcPts val="400"/>
              </a:spcBef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Is </a:t>
            </a:r>
            <a:r>
              <a:rPr lang="en-US" dirty="0">
                <a:solidFill>
                  <a:srgbClr val="000000"/>
                </a:solidFill>
              </a:rPr>
              <a:t>the wording of the questions unbiased?</a:t>
            </a:r>
          </a:p>
          <a:p>
            <a:pPr marL="800100" lvl="1" indent="-342900" algn="l">
              <a:spcBef>
                <a:spcPts val="400"/>
              </a:spcBef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Are </a:t>
            </a:r>
            <a:r>
              <a:rPr lang="en-US" dirty="0">
                <a:solidFill>
                  <a:srgbClr val="000000"/>
                </a:solidFill>
              </a:rPr>
              <a:t>people likely to be honest?</a:t>
            </a:r>
          </a:p>
          <a:p>
            <a:pPr marL="800100" lvl="1" indent="-342900" algn="l">
              <a:spcBef>
                <a:spcPts val="400"/>
              </a:spcBef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Is </a:t>
            </a:r>
            <a:r>
              <a:rPr lang="en-US" dirty="0">
                <a:solidFill>
                  <a:srgbClr val="000000"/>
                </a:solidFill>
              </a:rPr>
              <a:t>all of the data included?</a:t>
            </a:r>
          </a:p>
          <a:p>
            <a:pPr marL="800100" lvl="1" indent="-342900" algn="l">
              <a:spcBef>
                <a:spcPts val="400"/>
              </a:spcBef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Who </a:t>
            </a:r>
            <a:r>
              <a:rPr lang="en-US" dirty="0">
                <a:solidFill>
                  <a:srgbClr val="000000"/>
                </a:solidFill>
              </a:rPr>
              <a:t>funded the study?</a:t>
            </a:r>
          </a:p>
          <a:p>
            <a:pPr marL="800100" lvl="1" indent="-342900" algn="l">
              <a:spcBef>
                <a:spcPts val="400"/>
              </a:spcBef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Why </a:t>
            </a:r>
            <a:r>
              <a:rPr lang="en-US" dirty="0">
                <a:solidFill>
                  <a:srgbClr val="000000"/>
                </a:solidFill>
              </a:rPr>
              <a:t>was the study conducted?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3593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543925"/>
            <a:ext cx="7855776" cy="499823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>
              <a:spcAft>
                <a:spcPts val="600"/>
              </a:spcAft>
            </a:pPr>
            <a:r>
              <a:rPr lang="en-US" b="1" dirty="0"/>
              <a:t>Study the Sample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While </a:t>
            </a:r>
            <a:r>
              <a:rPr lang="en-US" dirty="0"/>
              <a:t>reviewing the sample, use the </a:t>
            </a:r>
            <a:r>
              <a:rPr lang="en-US" dirty="0" smtClean="0"/>
              <a:t>following questions </a:t>
            </a:r>
            <a:r>
              <a:rPr lang="en-US" dirty="0"/>
              <a:t>as a guide:</a:t>
            </a:r>
          </a:p>
          <a:p>
            <a:pPr marL="804672" indent="-342900">
              <a:spcAft>
                <a:spcPts val="600"/>
              </a:spcAft>
              <a:buFont typeface="Arial"/>
              <a:buChar char="•"/>
            </a:pPr>
            <a:r>
              <a:rPr lang="en-US" b="1" dirty="0" smtClean="0"/>
              <a:t>Is </a:t>
            </a:r>
            <a:r>
              <a:rPr lang="en-US" b="1" dirty="0"/>
              <a:t>sample size disclosed? </a:t>
            </a:r>
            <a:r>
              <a:rPr lang="en-US" dirty="0"/>
              <a:t>If not, why might the author have left this out? </a:t>
            </a:r>
            <a:r>
              <a:rPr lang="en-US" dirty="0" smtClean="0"/>
              <a:t>Most statisticians </a:t>
            </a:r>
            <a:r>
              <a:rPr lang="en-US" dirty="0"/>
              <a:t>indicate a minimum subgroup of 30 participants in order to generate </a:t>
            </a:r>
            <a:r>
              <a:rPr lang="en-US" dirty="0" smtClean="0"/>
              <a:t>a conclusion </a:t>
            </a:r>
            <a:r>
              <a:rPr lang="en-US" dirty="0"/>
              <a:t>that can be considered reliable</a:t>
            </a:r>
            <a:r>
              <a:rPr lang="en-US" dirty="0" smtClean="0"/>
              <a:t>.</a:t>
            </a:r>
          </a:p>
          <a:p>
            <a:pPr marL="804672" indent="-342900">
              <a:spcAft>
                <a:spcPts val="600"/>
              </a:spcAft>
              <a:buFont typeface="Arial"/>
              <a:buChar char="•"/>
            </a:pPr>
            <a:r>
              <a:rPr lang="en-US" b="1" dirty="0"/>
              <a:t>What was the response rate of the survey? </a:t>
            </a:r>
            <a:r>
              <a:rPr lang="en-US" dirty="0"/>
              <a:t>(How many people responded in relation to how many people were given the survey?)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12238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474895"/>
            <a:ext cx="8111687" cy="52707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804672"/>
            <a:r>
              <a:rPr lang="en-US" sz="2300" dirty="0" smtClean="0"/>
              <a:t>The </a:t>
            </a:r>
            <a:r>
              <a:rPr lang="en-US" sz="2300" dirty="0"/>
              <a:t>response rate can be calculated </a:t>
            </a:r>
            <a:r>
              <a:rPr lang="en-US" sz="2300" dirty="0" smtClean="0"/>
              <a:t>by dividing </a:t>
            </a:r>
            <a:r>
              <a:rPr lang="en-US" sz="2300" dirty="0"/>
              <a:t>the number of people who responded by the total number contacted </a:t>
            </a:r>
            <a:r>
              <a:rPr lang="en-US" sz="2300" dirty="0" smtClean="0"/>
              <a:t>or surveyed</a:t>
            </a:r>
            <a:r>
              <a:rPr lang="en-US" sz="2300" dirty="0"/>
              <a:t>. </a:t>
            </a:r>
            <a:r>
              <a:rPr lang="en-US" sz="2300" dirty="0" smtClean="0"/>
              <a:t>Acceptable response </a:t>
            </a:r>
            <a:r>
              <a:rPr lang="en-US" sz="2300" dirty="0"/>
              <a:t>rates differ depending on how the survey is </a:t>
            </a:r>
            <a:r>
              <a:rPr lang="en-US" sz="2300" dirty="0" smtClean="0"/>
              <a:t>conducted. For </a:t>
            </a:r>
            <a:r>
              <a:rPr lang="en-US" sz="2300" dirty="0"/>
              <a:t>example, a 50% response rate to a mailed survey would be considered adequate</a:t>
            </a:r>
            <a:r>
              <a:rPr lang="en-US" sz="2300" dirty="0" smtClean="0"/>
              <a:t>, while </a:t>
            </a:r>
            <a:r>
              <a:rPr lang="en-US" sz="2300" dirty="0"/>
              <a:t>a 30% response rate would be acceptable for an online survey. </a:t>
            </a:r>
            <a:r>
              <a:rPr lang="en-US" sz="2300" dirty="0" smtClean="0"/>
              <a:t>Researchers conducting </a:t>
            </a:r>
            <a:r>
              <a:rPr lang="en-US" sz="2300" dirty="0"/>
              <a:t>in-person interviews would expect a response rate of 70% or more</a:t>
            </a:r>
            <a:r>
              <a:rPr lang="en-US" sz="2300" dirty="0" smtClean="0"/>
              <a:t>.</a:t>
            </a:r>
          </a:p>
          <a:p>
            <a:pPr marL="804672" lvl="0" indent="-342900">
              <a:spcAft>
                <a:spcPts val="1200"/>
              </a:spcAft>
              <a:buFont typeface="Arial"/>
              <a:buChar char="•"/>
            </a:pPr>
            <a:r>
              <a:rPr lang="en-US" sz="2300" b="1" dirty="0">
                <a:solidFill>
                  <a:prstClr val="black"/>
                </a:solidFill>
              </a:rPr>
              <a:t>Was the sample chosen at random? </a:t>
            </a:r>
            <a:r>
              <a:rPr lang="en-US" sz="2300" dirty="0">
                <a:solidFill>
                  <a:prstClr val="black"/>
                </a:solidFill>
              </a:rPr>
              <a:t>This entails randomly assigning subjects to treatments in an experiment to create a fair comparison of the treatment’s effectiveness.</a:t>
            </a:r>
          </a:p>
          <a:p>
            <a:pPr marL="461772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1.5.3: Reading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70540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nhanced Instruc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15263</TotalTime>
  <Words>1435</Words>
  <Application>Microsoft Macintosh PowerPoint</Application>
  <PresentationFormat>On-screen Show (4:3)</PresentationFormat>
  <Paragraphs>137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Enhanced Instruction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Walch Education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Walch Education</dc:creator>
  <cp:keywords/>
  <dc:description/>
  <cp:lastModifiedBy>Jason</cp:lastModifiedBy>
  <cp:revision>334</cp:revision>
  <dcterms:created xsi:type="dcterms:W3CDTF">2012-02-22T19:14:19Z</dcterms:created>
  <dcterms:modified xsi:type="dcterms:W3CDTF">2015-01-07T13:28:13Z</dcterms:modified>
  <cp:category/>
</cp:coreProperties>
</file>