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482" r:id="rId3"/>
    <p:sldId id="434" r:id="rId4"/>
    <p:sldId id="483" r:id="rId5"/>
    <p:sldId id="484" r:id="rId6"/>
    <p:sldId id="485" r:id="rId7"/>
    <p:sldId id="486" r:id="rId8"/>
    <p:sldId id="494" r:id="rId9"/>
    <p:sldId id="290" r:id="rId10"/>
    <p:sldId id="294" r:id="rId11"/>
    <p:sldId id="295" r:id="rId12"/>
    <p:sldId id="467" r:id="rId13"/>
    <p:sldId id="488" r:id="rId14"/>
    <p:sldId id="487" r:id="rId15"/>
    <p:sldId id="489" r:id="rId16"/>
    <p:sldId id="473" r:id="rId17"/>
    <p:sldId id="490" r:id="rId18"/>
    <p:sldId id="474" r:id="rId19"/>
    <p:sldId id="462" r:id="rId20"/>
    <p:sldId id="475" r:id="rId21"/>
    <p:sldId id="476" r:id="rId22"/>
    <p:sldId id="477" r:id="rId23"/>
    <p:sldId id="478" r:id="rId24"/>
    <p:sldId id="491" r:id="rId25"/>
    <p:sldId id="495" r:id="rId26"/>
    <p:sldId id="492" r:id="rId27"/>
    <p:sldId id="493" r:id="rId28"/>
    <p:sldId id="479" r:id="rId29"/>
    <p:sldId id="480" r:id="rId30"/>
    <p:sldId id="481" r:id="rId3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5" autoAdjust="0"/>
    <p:restoredTop sz="91486" autoAdjust="0"/>
  </p:normalViewPr>
  <p:slideViewPr>
    <p:cSldViewPr snapToGrid="0" snapToObjects="1" showGuides="1">
      <p:cViewPr varScale="1">
        <p:scale>
          <a:sx n="98" d="100"/>
          <a:sy n="98" d="100"/>
        </p:scale>
        <p:origin x="-2432" y="-104"/>
      </p:cViewPr>
      <p:guideLst>
        <p:guide orient="horz" pos="1795"/>
        <p:guide pos="2881"/>
      </p:guideLst>
    </p:cSldViewPr>
  </p:slideViewPr>
  <p:outlineViewPr>
    <p:cViewPr>
      <p:scale>
        <a:sx n="33" d="100"/>
        <a:sy n="33" d="100"/>
      </p:scale>
      <p:origin x="0" y="161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D5EDD0BC-854B-5546-A8FF-AF6B249B6AF5}" type="datetimeFigureOut">
              <a:rPr lang="en-US">
                <a:latin typeface="Arial"/>
                <a:ea typeface="Arial"/>
                <a:cs typeface="Arial"/>
              </a:rPr>
              <a:pPr>
                <a:defRPr/>
              </a:pPr>
              <a:t>1/7/15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yriad Pro"/>
              </a:defRPr>
            </a:lvl1pPr>
          </a:lstStyle>
          <a:p>
            <a:pPr>
              <a:defRPr/>
            </a:pPr>
            <a:endParaRPr lang="en-US" dirty="0">
              <a:latin typeface="Arial"/>
              <a:ea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yriad Pro"/>
              </a:defRPr>
            </a:lvl1pPr>
          </a:lstStyle>
          <a:p>
            <a:pPr>
              <a:defRPr/>
            </a:pPr>
            <a:fld id="{892397C2-5B49-104A-B1D7-DDE182C52C34}" type="slidenum">
              <a:rPr lang="en-US">
                <a:latin typeface="Arial"/>
                <a:ea typeface="Arial"/>
                <a:cs typeface="Arial"/>
              </a:rPr>
              <a:pPr>
                <a:defRPr/>
              </a:pPr>
              <a:t>‹#›</a:t>
            </a:fld>
            <a:endParaRPr lang="en-US" dirty="0"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7467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B485999A-F397-D44F-A9CA-C8E36A937B72}" type="datetimeFigureOut">
              <a:rPr lang="en-US" smtClean="0"/>
              <a:pPr>
                <a:defRPr/>
              </a:pPr>
              <a:t>1/7/15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  <a:ea typeface="Arial"/>
                <a:cs typeface="Arial"/>
              </a:defRPr>
            </a:lvl1pPr>
          </a:lstStyle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6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2D5D9F8-D567-244F-880C-4BB4785F1C4C}" type="slidenum">
              <a:rPr lang="en-US" sz="1200">
                <a:latin typeface="Arial"/>
                <a:ea typeface="Arial"/>
                <a:cs typeface="Arial"/>
              </a:rPr>
              <a:pPr eaLnBrk="1" hangingPunct="1"/>
              <a:t>1</a:t>
            </a:fld>
            <a:endParaRPr lang="en-US" sz="1200" dirty="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D2D5D9F8-D567-244F-880C-4BB4785F1C4C}" type="slidenum">
              <a:rPr lang="en-US" sz="1200">
                <a:latin typeface="Arial"/>
                <a:ea typeface="Arial"/>
                <a:cs typeface="Arial"/>
              </a:rPr>
              <a:pPr eaLnBrk="1" hangingPunct="1"/>
              <a:t>2</a:t>
            </a:fld>
            <a:endParaRPr lang="en-US" sz="1200" dirty="0"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/00501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http://www.walch.com/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Arial"/>
              </a:rPr>
              <a:t>ei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Arial"/>
              </a:rPr>
              <a:t>/00502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2D0005-74DA-9042-BDA8-A6CFDFF9710F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6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CSS IPM3 PPT bgd Instruction WIM 72dp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144000" cy="665018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4998233"/>
          </a:xfrm>
          <a:noFill/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297863" y="5497513"/>
            <a:ext cx="728662" cy="282575"/>
          </a:xfrm>
        </p:spPr>
        <p:txBody>
          <a:bodyPr/>
          <a:lstStyle>
            <a:lvl1pPr>
              <a:defRPr sz="1800" b="1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976004" y="6246670"/>
            <a:ext cx="5741117" cy="264965"/>
          </a:xfrm>
        </p:spPr>
        <p:txBody>
          <a:bodyPr/>
          <a:lstStyle>
            <a:lvl1pPr algn="l">
              <a:defRPr sz="1500">
                <a:solidFill>
                  <a:srgbClr val="00009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8621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1B293FF8-CD88-C24E-B901-491EE6C88A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Arial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1pPr>
      <a:lvl2pPr marL="800100" indent="-342900" algn="l" defTabSz="457200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Arial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Arial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/>
          <a:ea typeface="Arial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501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ch.com/ei/00502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47780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Introduction</a:t>
            </a:r>
            <a:endParaRPr lang="en-US" sz="2800" b="1" dirty="0">
              <a:ea typeface="+mn-ea"/>
            </a:endParaRPr>
          </a:p>
          <a:p>
            <a:r>
              <a:rPr lang="en-US" dirty="0"/>
              <a:t>Imagine the process for testing a new design for a propulsion system on the International </a:t>
            </a:r>
            <a:r>
              <a:rPr lang="en-US" dirty="0" smtClean="0"/>
              <a:t>Space Station</a:t>
            </a:r>
            <a:r>
              <a:rPr lang="en-US" dirty="0"/>
              <a:t>. The project engineers wouldn’t perform their initial tests on the actual space station—</a:t>
            </a:r>
            <a:r>
              <a:rPr lang="en-US" dirty="0" smtClean="0"/>
              <a:t>to do </a:t>
            </a:r>
            <a:r>
              <a:rPr lang="en-US" dirty="0"/>
              <a:t>so would be impractical because of the expense and time involved in making a trip into </a:t>
            </a:r>
            <a:r>
              <a:rPr lang="en-US" dirty="0" smtClean="0"/>
              <a:t>space. Instead</a:t>
            </a:r>
            <a:r>
              <a:rPr lang="en-US" dirty="0"/>
              <a:t>, the engineers would start by using small models of the propulsion system to simulate how </a:t>
            </a:r>
            <a:r>
              <a:rPr lang="en-US" dirty="0" smtClean="0"/>
              <a:t>it would </a:t>
            </a:r>
            <a:r>
              <a:rPr lang="en-US" dirty="0"/>
              <a:t>perform in real life.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A64BF-F1FF-FE46-8566-4B9C9A787A7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976003" y="6246670"/>
            <a:ext cx="5996807" cy="26496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29984" cy="4997450"/>
          </a:xfrm>
        </p:spPr>
        <p:txBody>
          <a:bodyPr/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1</a:t>
            </a:r>
            <a:endParaRPr lang="en-US" sz="1100" b="1" dirty="0">
              <a:solidFill>
                <a:srgbClr val="558ED5"/>
              </a:solidFill>
            </a:endParaRPr>
          </a:p>
          <a:p>
            <a:r>
              <a:rPr lang="en-US" dirty="0"/>
              <a:t>Your favorite sour candy comes in a package consisting of three flavors: cherry, grape, and </a:t>
            </a:r>
            <a:r>
              <a:rPr lang="en-US" dirty="0" smtClean="0"/>
              <a:t>apple. However</a:t>
            </a:r>
            <a:r>
              <a:rPr lang="en-US" dirty="0"/>
              <a:t>, the flavors are not equally distributed in each bag. You have found out that 30% of </a:t>
            </a:r>
            <a:r>
              <a:rPr lang="en-US" dirty="0" smtClean="0"/>
              <a:t>the candy </a:t>
            </a:r>
            <a:r>
              <a:rPr lang="en-US" dirty="0"/>
              <a:t>in a bag is cherry, half of the candy is grape, and the rest is apple. How many candies will </a:t>
            </a:r>
            <a:r>
              <a:rPr lang="en-US" dirty="0" smtClean="0"/>
              <a:t>you have </a:t>
            </a:r>
            <a:r>
              <a:rPr lang="en-US" dirty="0"/>
              <a:t>to pull from the bag before you get one of each flavor? Create and implement a simulation </a:t>
            </a:r>
            <a:r>
              <a:rPr lang="en-US" dirty="0" smtClean="0"/>
              <a:t>for this </a:t>
            </a:r>
            <a:r>
              <a:rPr lang="en-US" dirty="0"/>
              <a:t>situation.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lnSpc>
                <a:spcPct val="110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660066"/>
                </a:solidFill>
              </a:rPr>
              <a:t>Identify the simulation.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 marL="512064" lvl="1" algn="l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There are many possibilities for conducting a simulation of </a:t>
            </a:r>
            <a:r>
              <a:rPr lang="en-US" dirty="0" smtClean="0">
                <a:solidFill>
                  <a:schemeClr val="tx1"/>
                </a:solidFill>
              </a:rPr>
              <a:t>this situation</a:t>
            </a:r>
            <a:r>
              <a:rPr lang="en-US" dirty="0">
                <a:solidFill>
                  <a:schemeClr val="tx1"/>
                </a:solidFill>
              </a:rPr>
              <a:t>. In this case, let’s run a simulation that consists of </a:t>
            </a:r>
            <a:r>
              <a:rPr lang="en-US" dirty="0" smtClean="0">
                <a:solidFill>
                  <a:schemeClr val="tx1"/>
                </a:solidFill>
              </a:rPr>
              <a:t>drawing cards</a:t>
            </a:r>
            <a:r>
              <a:rPr lang="en-US" dirty="0">
                <a:solidFill>
                  <a:schemeClr val="tx1"/>
                </a:solidFill>
              </a:rPr>
              <a:t>. Since we are dealing with percents, use a 10-card deck.</a:t>
            </a:r>
          </a:p>
          <a:p>
            <a:pPr marL="512064" lvl="1" algn="l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Rather than running a simulation of a similar, larger-scale process</a:t>
            </a:r>
            <a:r>
              <a:rPr lang="en-US" dirty="0" smtClean="0">
                <a:solidFill>
                  <a:schemeClr val="tx1"/>
                </a:solidFill>
              </a:rPr>
              <a:t>, you </a:t>
            </a:r>
            <a:r>
              <a:rPr lang="en-US" dirty="0">
                <a:solidFill>
                  <a:schemeClr val="tx1"/>
                </a:solidFill>
              </a:rPr>
              <a:t>are actually conducting a simulation that closely resembles </a:t>
            </a:r>
            <a:r>
              <a:rPr lang="en-US" dirty="0" smtClean="0">
                <a:solidFill>
                  <a:schemeClr val="tx1"/>
                </a:solidFill>
              </a:rPr>
              <a:t>reality. You </a:t>
            </a:r>
            <a:r>
              <a:rPr lang="en-US" dirty="0">
                <a:solidFill>
                  <a:schemeClr val="tx1"/>
                </a:solidFill>
              </a:rPr>
              <a:t>are just using cards instead of candy, with the cards </a:t>
            </a:r>
            <a:r>
              <a:rPr lang="en-US" dirty="0" smtClean="0">
                <a:solidFill>
                  <a:schemeClr val="tx1"/>
                </a:solidFill>
              </a:rPr>
              <a:t>representing the </a:t>
            </a:r>
            <a:r>
              <a:rPr lang="en-US" dirty="0">
                <a:solidFill>
                  <a:schemeClr val="tx1"/>
                </a:solidFill>
              </a:rPr>
              <a:t>percentages of candy flavors selected.</a:t>
            </a:r>
            <a:endParaRPr lang="en-US" dirty="0" smtClean="0">
              <a:solidFill>
                <a:schemeClr val="tx1"/>
              </a:solidFill>
            </a:endParaRPr>
          </a:p>
          <a:p>
            <a:pPr marL="512064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spcAft>
                <a:spcPts val="600"/>
              </a:spcAft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Explain how to model the trial.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It is known that 30% of the candy is cherry and half (or 50%) of </a:t>
            </a:r>
            <a:r>
              <a:rPr lang="en-US" dirty="0" smtClean="0">
                <a:solidFill>
                  <a:schemeClr val="tx1"/>
                </a:solidFill>
              </a:rPr>
              <a:t>the candy </a:t>
            </a:r>
            <a:r>
              <a:rPr lang="en-US" dirty="0">
                <a:solidFill>
                  <a:schemeClr val="tx1"/>
                </a:solidFill>
              </a:rPr>
              <a:t>is grape.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Subtract these amounts from 100 to determine the </a:t>
            </a:r>
            <a:r>
              <a:rPr lang="en-US" dirty="0" smtClean="0">
                <a:solidFill>
                  <a:schemeClr val="tx1"/>
                </a:solidFill>
              </a:rPr>
              <a:t>remaining percentage </a:t>
            </a:r>
            <a:r>
              <a:rPr lang="en-US" dirty="0">
                <a:solidFill>
                  <a:schemeClr val="tx1"/>
                </a:solidFill>
              </a:rPr>
              <a:t>of apple-flavored candy.</a:t>
            </a:r>
          </a:p>
          <a:p>
            <a:pPr marL="512064" lvl="2" algn="l"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	100 </a:t>
            </a:r>
            <a:r>
              <a:rPr lang="en-US" dirty="0">
                <a:solidFill>
                  <a:schemeClr val="tx1"/>
                </a:solidFill>
              </a:rPr>
              <a:t>– 30 – 50 = 20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The remaining 20% of the candy is apple.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217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Model the trial by assigning the 10 number cards to match </a:t>
            </a:r>
            <a:r>
              <a:rPr lang="en-US" dirty="0" smtClean="0">
                <a:solidFill>
                  <a:srgbClr val="000000"/>
                </a:solidFill>
              </a:rPr>
              <a:t>the proportion </a:t>
            </a:r>
            <a:r>
              <a:rPr lang="en-US" dirty="0">
                <a:solidFill>
                  <a:srgbClr val="000000"/>
                </a:solidFill>
              </a:rPr>
              <a:t>of each candy flavor. Following this method, 3 out </a:t>
            </a:r>
            <a:r>
              <a:rPr lang="en-US" dirty="0" smtClean="0">
                <a:solidFill>
                  <a:srgbClr val="000000"/>
                </a:solidFill>
              </a:rPr>
              <a:t>of 10 </a:t>
            </a:r>
            <a:r>
              <a:rPr lang="en-US" dirty="0">
                <a:solidFill>
                  <a:srgbClr val="000000"/>
                </a:solidFill>
              </a:rPr>
              <a:t>cards represents 30%, 5 out of 10 cards represents 50%, and 2 </a:t>
            </a:r>
            <a:r>
              <a:rPr lang="en-US" dirty="0" smtClean="0">
                <a:solidFill>
                  <a:srgbClr val="000000"/>
                </a:solidFill>
              </a:rPr>
              <a:t>out of </a:t>
            </a:r>
            <a:r>
              <a:rPr lang="en-US" dirty="0">
                <a:solidFill>
                  <a:srgbClr val="000000"/>
                </a:solidFill>
              </a:rPr>
              <a:t>10 cards represents 20%.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Let numbers 1, 2, and 3 represent the cherry candies.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rgbClr val="000000"/>
                </a:solidFill>
              </a:rPr>
              <a:t>Let 4, 5, 6, 7, and 8 represent the grape candies.</a:t>
            </a:r>
          </a:p>
          <a:p>
            <a:pPr marL="512064" lvl="1" algn="l"/>
            <a:r>
              <a:rPr lang="en-US" dirty="0">
                <a:solidFill>
                  <a:srgbClr val="000000"/>
                </a:solidFill>
              </a:rPr>
              <a:t>Let 9 and 10 represent the apple candies.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914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3"/>
            </a:pPr>
            <a:r>
              <a:rPr lang="en-US" sz="2800" b="1" dirty="0">
                <a:solidFill>
                  <a:srgbClr val="660066"/>
                </a:solidFill>
              </a:rPr>
              <a:t>Run multiple trials.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Choose a card from the shuffled deck of 10 cards and record the </a:t>
            </a:r>
            <a:r>
              <a:rPr lang="en-US" dirty="0" smtClean="0">
                <a:solidFill>
                  <a:schemeClr val="tx1"/>
                </a:solidFill>
              </a:rPr>
              <a:t>number. Replace </a:t>
            </a:r>
            <a:r>
              <a:rPr lang="en-US" dirty="0">
                <a:solidFill>
                  <a:schemeClr val="tx1"/>
                </a:solidFill>
              </a:rPr>
              <a:t>the card, shuffle the deck, choose another number, and </a:t>
            </a:r>
            <a:r>
              <a:rPr lang="en-US" dirty="0" smtClean="0">
                <a:solidFill>
                  <a:schemeClr val="tx1"/>
                </a:solidFill>
              </a:rPr>
              <a:t>record the </a:t>
            </a:r>
            <a:r>
              <a:rPr lang="en-US" dirty="0">
                <a:solidFill>
                  <a:schemeClr val="tx1"/>
                </a:solidFill>
              </a:rPr>
              <a:t>number. Repeat this process until each candy flavor is represented.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The result of one simulation </a:t>
            </a:r>
            <a:r>
              <a:rPr lang="en-US" dirty="0" smtClean="0">
                <a:solidFill>
                  <a:schemeClr val="tx1"/>
                </a:solidFill>
              </a:rPr>
              <a:t>is shown on the next slide.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9309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lvl="1" algn="l">
              <a:spcAft>
                <a:spcPts val="12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84934"/>
              </p:ext>
            </p:extLst>
          </p:nvPr>
        </p:nvGraphicFramePr>
        <p:xfrm>
          <a:off x="797843" y="1377597"/>
          <a:ext cx="7548313" cy="3173455"/>
        </p:xfrm>
        <a:graphic>
          <a:graphicData uri="http://schemas.openxmlformats.org/drawingml/2006/table">
            <a:tbl>
              <a:tblPr/>
              <a:tblGrid>
                <a:gridCol w="1030645"/>
                <a:gridCol w="2807173"/>
                <a:gridCol w="3710495"/>
              </a:tblGrid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Trial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Outcomes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candies chosen before all flavors were represented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5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2, 1, 10, 2, 1, 6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1, 9, 10, 8, 10, 7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2, 10, 6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7, 8, 8, 10, 9, 10, 1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2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5, 9, 6, 4, 3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89636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49" y="641350"/>
            <a:ext cx="8052103" cy="5260616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spcAft>
                <a:spcPts val="1200"/>
              </a:spcAft>
              <a:buFont typeface="+mj-lt"/>
              <a:buAutoNum type="arabicPeriod" startAt="4"/>
            </a:pPr>
            <a:r>
              <a:rPr lang="en-US" sz="2800" b="1" dirty="0">
                <a:solidFill>
                  <a:srgbClr val="660066"/>
                </a:solidFill>
              </a:rPr>
              <a:t>Analyze the data.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For this example, 5 trials were conducted.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The values for the number of candies chosen before all flavors </a:t>
            </a:r>
            <a:r>
              <a:rPr lang="en-US" dirty="0" smtClean="0">
                <a:solidFill>
                  <a:schemeClr val="tx1"/>
                </a:solidFill>
              </a:rPr>
              <a:t>were represented </a:t>
            </a:r>
            <a:r>
              <a:rPr lang="en-US" dirty="0">
                <a:solidFill>
                  <a:schemeClr val="tx1"/>
                </a:solidFill>
              </a:rPr>
              <a:t>were 6, 6, 3, 7, and 5.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The average number of candies can be calculated by finding the </a:t>
            </a:r>
            <a:r>
              <a:rPr lang="en-US" dirty="0" smtClean="0">
                <a:solidFill>
                  <a:schemeClr val="tx1"/>
                </a:solidFill>
              </a:rPr>
              <a:t>sum of </a:t>
            </a:r>
            <a:r>
              <a:rPr lang="en-US" dirty="0">
                <a:solidFill>
                  <a:schemeClr val="tx1"/>
                </a:solidFill>
              </a:rPr>
              <a:t>the candies chosen in each trial and then dividing the sum by </a:t>
            </a:r>
            <a:r>
              <a:rPr lang="en-US" dirty="0" smtClean="0">
                <a:solidFill>
                  <a:schemeClr val="tx1"/>
                </a:solidFill>
              </a:rPr>
              <a:t>the total </a:t>
            </a:r>
            <a:r>
              <a:rPr lang="en-US" dirty="0">
                <a:solidFill>
                  <a:schemeClr val="tx1"/>
                </a:solidFill>
              </a:rPr>
              <a:t>number of trials, 5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62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49" y="641350"/>
            <a:ext cx="8136144" cy="5260616"/>
          </a:xfrm>
        </p:spPr>
        <p:txBody>
          <a:bodyPr/>
          <a:lstStyle/>
          <a:p>
            <a:pPr eaLnBrk="1" hangingPunct="1">
              <a:spcAft>
                <a:spcPts val="18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  <a:endParaRPr lang="en-US" dirty="0" smtClean="0">
              <a:solidFill>
                <a:schemeClr val="tx1"/>
              </a:solidFill>
            </a:endParaRP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									Formula for calculating 									mean</a:t>
            </a:r>
          </a:p>
          <a:p>
            <a:pPr lvl="1" algn="l">
              <a:spcBef>
                <a:spcPts val="3000"/>
              </a:spcBef>
            </a:pPr>
            <a:r>
              <a:rPr lang="en-US" dirty="0" smtClean="0">
                <a:solidFill>
                  <a:srgbClr val="000000"/>
                </a:solidFill>
              </a:rPr>
              <a:t>									Substitute </a:t>
            </a:r>
            <a:r>
              <a:rPr lang="en-US" dirty="0">
                <a:solidFill>
                  <a:srgbClr val="000000"/>
                </a:solidFill>
              </a:rPr>
              <a:t>known values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1" algn="l"/>
            <a:endParaRPr lang="en-US" dirty="0">
              <a:solidFill>
                <a:srgbClr val="000000"/>
              </a:solidFill>
            </a:endParaRPr>
          </a:p>
          <a:p>
            <a:pPr lvl="1" algn="l"/>
            <a:r>
              <a:rPr lang="en-US" dirty="0" smtClean="0">
                <a:solidFill>
                  <a:srgbClr val="000000"/>
                </a:solidFill>
              </a:rPr>
              <a:t>									Simplify.</a:t>
            </a:r>
          </a:p>
          <a:p>
            <a:pPr lvl="1" algn="l"/>
            <a:endParaRPr lang="en-US" dirty="0">
              <a:solidFill>
                <a:srgbClr val="000000"/>
              </a:solidFill>
            </a:endParaRPr>
          </a:p>
          <a:p>
            <a:pPr lvl="1" algn="l"/>
            <a:r>
              <a:rPr lang="en-US" dirty="0">
                <a:solidFill>
                  <a:srgbClr val="000000"/>
                </a:solidFill>
              </a:rPr>
              <a:t>The average number of candies chosen per trial is 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5.4 </a:t>
            </a:r>
            <a:r>
              <a:rPr lang="en-US" dirty="0">
                <a:solidFill>
                  <a:srgbClr val="000000"/>
                </a:solidFill>
              </a:rPr>
              <a:t>candies.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511110"/>
              </p:ext>
            </p:extLst>
          </p:nvPr>
        </p:nvGraphicFramePr>
        <p:xfrm>
          <a:off x="1558560" y="2363416"/>
          <a:ext cx="3492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0" name="Equation" r:id="rId3" imgW="3492500" imgH="863600" progId="Equation.DSMT4">
                  <p:embed/>
                </p:oleObj>
              </mc:Choice>
              <mc:Fallback>
                <p:oleObj name="Equation" r:id="rId3" imgW="3492500" imgH="86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8560" y="2363416"/>
                        <a:ext cx="34925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326369"/>
              </p:ext>
            </p:extLst>
          </p:nvPr>
        </p:nvGraphicFramePr>
        <p:xfrm>
          <a:off x="1558560" y="3510152"/>
          <a:ext cx="9525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1" name="Equation" r:id="rId5" imgW="952500" imgH="279400" progId="Equation.DSMT4">
                  <p:embed/>
                </p:oleObj>
              </mc:Choice>
              <mc:Fallback>
                <p:oleObj name="Equation" r:id="rId5" imgW="952500" imgH="27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58560" y="3510152"/>
                        <a:ext cx="9525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585517"/>
              </p:ext>
            </p:extLst>
          </p:nvPr>
        </p:nvGraphicFramePr>
        <p:xfrm>
          <a:off x="1558560" y="1341277"/>
          <a:ext cx="3073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2" name="Equation" r:id="rId7" imgW="3073400" imgH="800100" progId="Equation.DSMT4">
                  <p:embed/>
                </p:oleObj>
              </mc:Choice>
              <mc:Fallback>
                <p:oleObj name="Equation" r:id="rId7" imgW="3073400" imgH="800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58560" y="1341277"/>
                        <a:ext cx="30734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80072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spcAft>
                <a:spcPts val="600"/>
              </a:spcAft>
              <a:buFont typeface="+mj-lt"/>
              <a:buAutoNum type="arabicPeriod" startAt="5"/>
            </a:pPr>
            <a:r>
              <a:rPr lang="en-US" sz="2800" b="1" dirty="0">
                <a:solidFill>
                  <a:srgbClr val="660066"/>
                </a:solidFill>
              </a:rPr>
              <a:t>State the conclusion or answer the question from the problem.	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Based on a simulation of 5 trials, the estimated number </a:t>
            </a:r>
            <a:r>
              <a:rPr lang="en-US" dirty="0" smtClean="0">
                <a:solidFill>
                  <a:schemeClr val="tx1"/>
                </a:solidFill>
              </a:rPr>
              <a:t>of candies </a:t>
            </a:r>
            <a:r>
              <a:rPr lang="en-US" dirty="0">
                <a:solidFill>
                  <a:schemeClr val="tx1"/>
                </a:solidFill>
              </a:rPr>
              <a:t>that must be chosen before all three flavors </a:t>
            </a:r>
            <a:r>
              <a:rPr lang="en-US" dirty="0" smtClean="0">
                <a:solidFill>
                  <a:schemeClr val="tx1"/>
                </a:solidFill>
              </a:rPr>
              <a:t>will appear </a:t>
            </a:r>
            <a:r>
              <a:rPr lang="en-US" dirty="0">
                <a:solidFill>
                  <a:schemeClr val="tx1"/>
                </a:solidFill>
              </a:rPr>
              <a:t>is an average of 5.4 candies.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1813" y="3973513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225053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1,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6989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477807"/>
          </a:xfrm>
        </p:spPr>
        <p:txBody>
          <a:bodyPr rtlCol="0"/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Introduction, </a:t>
            </a:r>
            <a:r>
              <a:rPr lang="en-US" sz="2800" b="1" i="1" dirty="0">
                <a:solidFill>
                  <a:prstClr val="black"/>
                </a:solidFill>
              </a:rPr>
              <a:t>continued</a:t>
            </a:r>
            <a:endParaRPr lang="en-US" sz="2800" b="1" dirty="0">
              <a:solidFill>
                <a:prstClr val="black"/>
              </a:solidFill>
            </a:endParaRPr>
          </a:p>
          <a:p>
            <a:r>
              <a:rPr lang="en-US" dirty="0" smtClean="0"/>
              <a:t>A </a:t>
            </a:r>
            <a:r>
              <a:rPr lang="en-US" b="1" dirty="0"/>
              <a:t>simulation </a:t>
            </a:r>
            <a:r>
              <a:rPr lang="en-US" dirty="0"/>
              <a:t>is a set of data that models an event that could happen in real life. It parallels </a:t>
            </a:r>
            <a:r>
              <a:rPr lang="en-US" dirty="0" smtClean="0"/>
              <a:t>a similar</a:t>
            </a:r>
            <a:r>
              <a:rPr lang="en-US" dirty="0"/>
              <a:t>, larger-scale process that would be more difficult, cumbersome, or expensive to carry </a:t>
            </a:r>
            <a:r>
              <a:rPr lang="en-US" dirty="0" smtClean="0"/>
              <a:t>out. Simulations </a:t>
            </a:r>
            <a:r>
              <a:rPr lang="en-US" dirty="0"/>
              <a:t>are often designed for treatments in order to test a hypothesis. What is a well-</a:t>
            </a:r>
            <a:r>
              <a:rPr lang="en-US" dirty="0" smtClean="0"/>
              <a:t>designed simulation </a:t>
            </a:r>
            <a:r>
              <a:rPr lang="en-US" dirty="0"/>
              <a:t>for a treatment? An accurate simulation is made up of smaller sample sets that mimic </a:t>
            </a:r>
            <a:r>
              <a:rPr lang="en-US" dirty="0" smtClean="0"/>
              <a:t>the larger </a:t>
            </a:r>
            <a:r>
              <a:rPr lang="en-US" dirty="0"/>
              <a:t>sample sets that would be extracted from the entire population subjected to the treatment. </a:t>
            </a:r>
            <a:r>
              <a:rPr lang="en-US" dirty="0" smtClean="0"/>
              <a:t>In this </a:t>
            </a:r>
            <a:r>
              <a:rPr lang="en-US" dirty="0"/>
              <a:t>section, we will evaluate simulations by comparing their results to expected or real-world results.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A64BF-F1FF-FE46-8566-4B9C9A787A7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976003" y="6246670"/>
            <a:ext cx="5996807" cy="26496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5414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829984" cy="4997450"/>
          </a:xfrm>
        </p:spPr>
        <p:txBody>
          <a:bodyPr/>
          <a:lstStyle/>
          <a:p>
            <a:pPr eaLnBrk="1" hangingPunct="1"/>
            <a:r>
              <a:rPr lang="en-US" sz="2800" b="1" dirty="0"/>
              <a:t>Guided </a:t>
            </a:r>
            <a:r>
              <a:rPr lang="en-US" sz="2800" b="1" dirty="0" smtClean="0"/>
              <a:t>Practice</a:t>
            </a:r>
            <a:endParaRPr lang="en-US" sz="2000" b="1" dirty="0"/>
          </a:p>
          <a:p>
            <a:pPr eaLnBrk="1" hangingPunct="1"/>
            <a:r>
              <a:rPr lang="en-US" sz="2800" b="1" dirty="0" smtClean="0">
                <a:solidFill>
                  <a:srgbClr val="000090"/>
                </a:solidFill>
              </a:rPr>
              <a:t>Example 2</a:t>
            </a:r>
            <a:endParaRPr lang="en-US" sz="1100" b="1" dirty="0">
              <a:solidFill>
                <a:srgbClr val="558ED5"/>
              </a:solidFill>
            </a:endParaRPr>
          </a:p>
          <a:p>
            <a:r>
              <a:rPr lang="en-US" dirty="0"/>
              <a:t>Your favorite uncle plays the Pick 3 lottery. The lottery numbers available in this game begin </a:t>
            </a:r>
            <a:r>
              <a:rPr lang="en-US" dirty="0" smtClean="0"/>
              <a:t>with 1 </a:t>
            </a:r>
            <a:r>
              <a:rPr lang="en-US" dirty="0"/>
              <a:t>and end at 65. Since it is a Pick 3 lottery, 3 numbers are chosen. Your uncle believes that </a:t>
            </a:r>
            <a:r>
              <a:rPr lang="en-US" dirty="0" smtClean="0"/>
              <a:t>even numbers </a:t>
            </a:r>
            <a:r>
              <a:rPr lang="en-US" dirty="0"/>
              <a:t>are the luckiest, and would like to know how often all 3 numbers in a drawing are </a:t>
            </a:r>
            <a:r>
              <a:rPr lang="en-US" dirty="0" smtClean="0"/>
              <a:t>even. Create </a:t>
            </a:r>
            <a:r>
              <a:rPr lang="en-US" dirty="0"/>
              <a:t>and implement a simulation of at least 15 trials for this situation.</a:t>
            </a:r>
            <a:endParaRPr lang="en-US" spc="-2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98F616-E243-784C-ADDB-FC1FAF54274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888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1"/>
          <p:cNvSpPr>
            <a:spLocks noGrp="1"/>
          </p:cNvSpPr>
          <p:nvPr>
            <p:ph type="subTitle" idx="1"/>
          </p:nvPr>
        </p:nvSpPr>
        <p:spPr>
          <a:xfrm>
            <a:off x="640600" y="679849"/>
            <a:ext cx="7855776" cy="49982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/>
              <a:t>Guided </a:t>
            </a:r>
            <a:r>
              <a:rPr lang="en-US" sz="2800" b="1" dirty="0" smtClean="0"/>
              <a:t>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lnSpc>
                <a:spcPct val="110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660066"/>
                </a:solidFill>
              </a:rPr>
              <a:t>Identify the simulation.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  <a:endParaRPr lang="en-US" sz="2800" b="1" dirty="0" smtClean="0">
              <a:solidFill>
                <a:srgbClr val="660066"/>
              </a:solidFill>
            </a:endParaRPr>
          </a:p>
          <a:p>
            <a:pPr marL="512064" lvl="0"/>
            <a:r>
              <a:rPr lang="en-US" dirty="0"/>
              <a:t>The simulation will be the selection of 3 numbers from 1 to 65.</a:t>
            </a:r>
            <a:endParaRPr lang="en-US" sz="2800" b="1" dirty="0">
              <a:solidFill>
                <a:srgbClr val="66006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3714D1-3EA9-6C48-9293-DF4C317D6D8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062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2"/>
            </a:pPr>
            <a:r>
              <a:rPr lang="en-US" sz="2800" b="1" dirty="0">
                <a:solidFill>
                  <a:srgbClr val="660066"/>
                </a:solidFill>
              </a:rPr>
              <a:t>Explain how to model the trial.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Since creating 65 number cards is time-consuming and impractical</a:t>
            </a:r>
            <a:r>
              <a:rPr lang="en-US" dirty="0" smtClean="0">
                <a:solidFill>
                  <a:schemeClr val="tx1"/>
                </a:solidFill>
              </a:rPr>
              <a:t>, use </a:t>
            </a:r>
            <a:r>
              <a:rPr lang="en-US" dirty="0">
                <a:solidFill>
                  <a:schemeClr val="tx1"/>
                </a:solidFill>
              </a:rPr>
              <a:t>the random number generator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on </a:t>
            </a:r>
            <a:r>
              <a:rPr lang="en-US" dirty="0">
                <a:solidFill>
                  <a:schemeClr val="tx1"/>
                </a:solidFill>
              </a:rPr>
              <a:t>a graphing calculator </a:t>
            </a:r>
            <a:r>
              <a:rPr lang="en-US" dirty="0" smtClean="0">
                <a:solidFill>
                  <a:schemeClr val="tx1"/>
                </a:solidFill>
              </a:rPr>
              <a:t>or computer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649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49"/>
            <a:ext cx="7977220" cy="521392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3"/>
            </a:pPr>
            <a:r>
              <a:rPr lang="en-US" sz="2800" b="1" dirty="0">
                <a:solidFill>
                  <a:srgbClr val="660066"/>
                </a:solidFill>
              </a:rPr>
              <a:t>Run multiple trials.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A graphing calculator or computer can be used to generate numbers.</a:t>
            </a:r>
          </a:p>
          <a:p>
            <a:pPr marL="512064" lvl="1" algn="l"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</a:rPr>
              <a:t>To access the random number generator on your calculator, follow </a:t>
            </a:r>
            <a:r>
              <a:rPr lang="en-US" dirty="0" smtClean="0">
                <a:solidFill>
                  <a:schemeClr val="tx1"/>
                </a:solidFill>
              </a:rPr>
              <a:t>the directions </a:t>
            </a:r>
            <a:r>
              <a:rPr lang="en-US" dirty="0">
                <a:solidFill>
                  <a:schemeClr val="tx1"/>
                </a:solidFill>
              </a:rPr>
              <a:t>specific to your model.</a:t>
            </a:r>
          </a:p>
          <a:p>
            <a:pPr marL="512064">
              <a:spcAft>
                <a:spcPts val="0"/>
              </a:spcAft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8022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49"/>
            <a:ext cx="8108130" cy="521392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2064">
              <a:lnSpc>
                <a:spcPct val="110000"/>
              </a:lnSpc>
              <a:spcAft>
                <a:spcPts val="200"/>
              </a:spcAft>
            </a:pPr>
            <a:r>
              <a:rPr lang="en-US" b="1" dirty="0"/>
              <a:t>On a TI-83/84:</a:t>
            </a:r>
          </a:p>
          <a:p>
            <a:pPr marL="1792224" indent="-1051560">
              <a:lnSpc>
                <a:spcPct val="110000"/>
              </a:lnSpc>
              <a:spcAft>
                <a:spcPts val="0"/>
              </a:spcAft>
            </a:pPr>
            <a:r>
              <a:rPr lang="en-US" dirty="0"/>
              <a:t>Step 1: Press [MATH].</a:t>
            </a:r>
          </a:p>
          <a:p>
            <a:pPr marL="1792224" indent="-1051560">
              <a:lnSpc>
                <a:spcPct val="110000"/>
              </a:lnSpc>
              <a:spcAft>
                <a:spcPts val="0"/>
              </a:spcAft>
            </a:pPr>
            <a:r>
              <a:rPr lang="en-US" dirty="0"/>
              <a:t>Step 2: Arrow over to the PRB menu, select 5: randInt(, and press [ENTER].Step 3: At the cursor, enter values for the lowest number possible</a:t>
            </a:r>
            <a:r>
              <a:rPr lang="en-US" dirty="0" smtClean="0"/>
              <a:t>, the </a:t>
            </a:r>
            <a:r>
              <a:rPr lang="en-US" dirty="0"/>
              <a:t>highest number possible, and the number of values </a:t>
            </a:r>
            <a:r>
              <a:rPr lang="en-US" dirty="0" smtClean="0"/>
              <a:t>to be </a:t>
            </a:r>
            <a:r>
              <a:rPr lang="en-US" dirty="0"/>
              <a:t>generated, separated by </a:t>
            </a:r>
            <a:r>
              <a:rPr lang="en-US" dirty="0" smtClean="0"/>
              <a:t>commas. Press [</a:t>
            </a:r>
            <a:r>
              <a:rPr lang="en-US" dirty="0"/>
              <a:t>ENTER].</a:t>
            </a:r>
          </a:p>
          <a:p>
            <a:pPr marL="1792224" indent="-1051560">
              <a:lnSpc>
                <a:spcPct val="110000"/>
              </a:lnSpc>
              <a:spcAft>
                <a:spcPts val="0"/>
              </a:spcAft>
            </a:pPr>
            <a:r>
              <a:rPr lang="en-US" dirty="0"/>
              <a:t>Step 4: </a:t>
            </a:r>
            <a:r>
              <a:rPr lang="en-US" spc="-10" dirty="0"/>
              <a:t>Continue to press [ENTER] to generate additional </a:t>
            </a:r>
            <a:r>
              <a:rPr lang="en-US" spc="-10" dirty="0" smtClean="0"/>
              <a:t>random numbers </a:t>
            </a:r>
            <a:r>
              <a:rPr lang="en-US" spc="-10" dirty="0"/>
              <a:t>using the same range</a:t>
            </a:r>
            <a:r>
              <a:rPr lang="en-US" spc="-10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65645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49"/>
            <a:ext cx="7956986" cy="521392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2064">
              <a:lnSpc>
                <a:spcPct val="110000"/>
              </a:lnSpc>
              <a:spcAft>
                <a:spcPts val="300"/>
              </a:spcAft>
            </a:pPr>
            <a:r>
              <a:rPr lang="en-US" b="1" dirty="0" smtClean="0"/>
              <a:t>On </a:t>
            </a:r>
            <a:r>
              <a:rPr lang="en-US" b="1" dirty="0"/>
              <a:t>a TI-Nspire:</a:t>
            </a:r>
          </a:p>
          <a:p>
            <a:pPr marL="1792224" indent="-1051560">
              <a:lnSpc>
                <a:spcPct val="110000"/>
              </a:lnSpc>
              <a:spcAft>
                <a:spcPts val="0"/>
              </a:spcAft>
            </a:pPr>
            <a:r>
              <a:rPr lang="en-US" dirty="0"/>
              <a:t>Step 1: At the home screen, arrow down to the calculator icon, </a:t>
            </a:r>
            <a:r>
              <a:rPr lang="en-US" dirty="0" smtClean="0"/>
              <a:t>the first </a:t>
            </a:r>
            <a:r>
              <a:rPr lang="en-US" dirty="0"/>
              <a:t>icon on the left, and press [enter.]</a:t>
            </a:r>
          </a:p>
          <a:p>
            <a:pPr marL="1792224" indent="-1051560">
              <a:lnSpc>
                <a:spcPct val="110000"/>
              </a:lnSpc>
              <a:spcAft>
                <a:spcPts val="0"/>
              </a:spcAft>
            </a:pPr>
            <a:r>
              <a:rPr lang="en-US" dirty="0"/>
              <a:t>Step 2: Press [menu]. Use the arrow keys to select 5: Probability</a:t>
            </a:r>
            <a:r>
              <a:rPr lang="en-US" dirty="0" smtClean="0"/>
              <a:t>, then </a:t>
            </a:r>
            <a:r>
              <a:rPr lang="en-US" dirty="0"/>
              <a:t>4: Random, then 2: Integer. Press [enter]</a:t>
            </a:r>
            <a:r>
              <a:rPr lang="en-US" dirty="0" smtClean="0"/>
              <a:t>.</a:t>
            </a:r>
          </a:p>
          <a:p>
            <a:pPr marL="1792224" indent="-1051560">
              <a:lnSpc>
                <a:spcPct val="110000"/>
              </a:lnSpc>
              <a:spcAft>
                <a:spcPts val="0"/>
              </a:spcAft>
            </a:pPr>
            <a:r>
              <a:rPr lang="en-US" dirty="0"/>
              <a:t>Step 3: At the cursor, use the keypad values for the lowest number possible, the highest number possible, and the number of values to be generated, separated </a:t>
            </a:r>
            <a:r>
              <a:rPr lang="en-US"/>
              <a:t>by </a:t>
            </a:r>
            <a:r>
              <a:rPr lang="en-US" smtClean="0"/>
              <a:t>commas. </a:t>
            </a:r>
            <a:r>
              <a:rPr lang="en-US" dirty="0"/>
              <a:t>Press [enter].</a:t>
            </a:r>
          </a:p>
          <a:p>
            <a:pPr marL="1792224" indent="-1051560">
              <a:lnSpc>
                <a:spcPct val="110000"/>
              </a:lnSpc>
              <a:spcAft>
                <a:spcPts val="300"/>
              </a:spcAft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253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49"/>
            <a:ext cx="8108130" cy="521392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1792224" indent="-1051560">
              <a:spcAft>
                <a:spcPts val="1200"/>
              </a:spcAft>
            </a:pPr>
            <a:r>
              <a:rPr lang="en-US" dirty="0" smtClean="0"/>
              <a:t>Step </a:t>
            </a:r>
            <a:r>
              <a:rPr lang="en-US" dirty="0"/>
              <a:t>4: Continue to press [enter] to generate additional </a:t>
            </a:r>
            <a:r>
              <a:rPr lang="en-US" dirty="0" smtClean="0"/>
              <a:t>random numbers </a:t>
            </a:r>
            <a:r>
              <a:rPr lang="en-US" dirty="0"/>
              <a:t>using the same </a:t>
            </a:r>
            <a:r>
              <a:rPr lang="en-US" dirty="0" smtClean="0"/>
              <a:t>range. </a:t>
            </a:r>
          </a:p>
          <a:p>
            <a:pPr lvl="1" algn="l"/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following table shows the results of one simulation consisting </a:t>
            </a:r>
            <a:r>
              <a:rPr lang="en-US" dirty="0" smtClean="0">
                <a:solidFill>
                  <a:srgbClr val="000000"/>
                </a:solidFill>
              </a:rPr>
              <a:t>of 15 </a:t>
            </a:r>
            <a:r>
              <a:rPr lang="en-US" dirty="0">
                <a:solidFill>
                  <a:srgbClr val="000000"/>
                </a:solidFill>
              </a:rPr>
              <a:t>trials.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6285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588429"/>
            <a:ext cx="8108130" cy="521392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1280160" indent="-1051560">
              <a:spcAft>
                <a:spcPts val="120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07077"/>
              </p:ext>
            </p:extLst>
          </p:nvPr>
        </p:nvGraphicFramePr>
        <p:xfrm>
          <a:off x="1487559" y="1201740"/>
          <a:ext cx="6168882" cy="4525968"/>
        </p:xfrm>
        <a:graphic>
          <a:graphicData uri="http://schemas.openxmlformats.org/drawingml/2006/table">
            <a:tbl>
              <a:tblPr/>
              <a:tblGrid>
                <a:gridCol w="1084712"/>
                <a:gridCol w="2129742"/>
                <a:gridCol w="2954428"/>
              </a:tblGrid>
              <a:tr h="28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Trial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 three numbers even?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60, 34, 53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6, 59, 2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58, 63, 12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3, 42, 28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17, 16, 44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13, 28, 65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11, 15, 45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4, 24, 5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57, 47, 18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27, 51, 14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3, 37, 1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22, 44, 59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43, 4, 25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30, 17, 11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59, 58, 39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492" marR="9492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0145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buFont typeface="+mj-lt"/>
              <a:buAutoNum type="arabicPeriod" startAt="4"/>
            </a:pPr>
            <a:r>
              <a:rPr lang="en-US" sz="2800" b="1" dirty="0">
                <a:solidFill>
                  <a:srgbClr val="660066"/>
                </a:solidFill>
              </a:rPr>
              <a:t>Analyze the data.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>
                <a:solidFill>
                  <a:srgbClr val="660066"/>
                </a:solidFill>
              </a:rPr>
              <a:t>	</a:t>
            </a:r>
          </a:p>
          <a:p>
            <a:pPr marL="512064"/>
            <a:r>
              <a:rPr lang="en-US" dirty="0"/>
              <a:t>Of the 15 trials conducted, none resulted in all even numbers.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1500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1"/>
          <p:cNvSpPr>
            <a:spLocks noGrp="1"/>
          </p:cNvSpPr>
          <p:nvPr>
            <p:ph type="subTitle" idx="1"/>
          </p:nvPr>
        </p:nvSpPr>
        <p:spPr>
          <a:xfrm>
            <a:off x="641350" y="641350"/>
            <a:ext cx="7977220" cy="4997450"/>
          </a:xfrm>
        </p:spPr>
        <p:txBody>
          <a:bodyPr/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2800" b="1" dirty="0" smtClean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>
                <a:solidFill>
                  <a:srgbClr val="000090"/>
                </a:solidFill>
              </a:rPr>
              <a:t>continued</a:t>
            </a:r>
          </a:p>
          <a:p>
            <a:pPr marL="514350" indent="-557784"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2800" b="1" dirty="0">
                <a:solidFill>
                  <a:srgbClr val="660066"/>
                </a:solidFill>
              </a:rPr>
              <a:t>State the conclusion or answer the question from the problem.	</a:t>
            </a:r>
          </a:p>
          <a:p>
            <a:pPr marL="512064" lvl="1" algn="l"/>
            <a:r>
              <a:rPr lang="en-US" dirty="0">
                <a:solidFill>
                  <a:schemeClr val="tx1"/>
                </a:solidFill>
              </a:rPr>
              <a:t>Based on a simulation of 15 trials, 3 even numbers did not </a:t>
            </a:r>
            <a:r>
              <a:rPr lang="en-US" dirty="0" smtClean="0">
                <a:solidFill>
                  <a:schemeClr val="tx1"/>
                </a:solidFill>
              </a:rPr>
              <a:t>occur at </a:t>
            </a:r>
            <a:r>
              <a:rPr lang="en-US" dirty="0">
                <a:solidFill>
                  <a:schemeClr val="tx1"/>
                </a:solidFill>
              </a:rPr>
              <a:t>all. So, it would probably not be wise for your uncle to </a:t>
            </a:r>
            <a:r>
              <a:rPr lang="en-US" dirty="0" smtClean="0">
                <a:solidFill>
                  <a:schemeClr val="tx1"/>
                </a:solidFill>
              </a:rPr>
              <a:t>pick 3 </a:t>
            </a:r>
            <a:r>
              <a:rPr lang="en-US" dirty="0">
                <a:solidFill>
                  <a:schemeClr val="tx1"/>
                </a:solidFill>
              </a:rPr>
              <a:t>even numbers.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36CCA9-1D01-9245-AFDA-6E49C04915D4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81813" y="3973513"/>
            <a:ext cx="16144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9600" dirty="0">
                <a:solidFill>
                  <a:srgbClr val="000090"/>
                </a:solidFill>
                <a:latin typeface="Arial"/>
                <a:ea typeface="Arial"/>
                <a:cs typeface="Arial"/>
                <a:sym typeface="Zapf Dingbats" charset="0"/>
              </a:rPr>
              <a:t>✔</a:t>
            </a:r>
            <a:endParaRPr lang="en-US" sz="9600" dirty="0">
              <a:solidFill>
                <a:srgbClr val="000090"/>
              </a:solidFill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09356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</a:t>
            </a:r>
            <a:endParaRPr lang="en-US" sz="2800" b="1" i="1" dirty="0" smtClean="0">
              <a:ea typeface="+mn-ea"/>
            </a:endParaRP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Recall that a treatment is the process or intervention provided to the population </a:t>
            </a:r>
            <a:r>
              <a:rPr lang="en-US" dirty="0" smtClean="0"/>
              <a:t>being observed</a:t>
            </a:r>
            <a:r>
              <a:rPr lang="en-US" dirty="0"/>
              <a:t>.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 smtClean="0"/>
              <a:t>A </a:t>
            </a:r>
            <a:r>
              <a:rPr lang="en-US" dirty="0"/>
              <a:t>trial is each individual event or selection in an experiment or treatment. A single </a:t>
            </a:r>
            <a:r>
              <a:rPr lang="en-US" dirty="0" smtClean="0"/>
              <a:t>treatment or </a:t>
            </a:r>
            <a:r>
              <a:rPr lang="en-US" dirty="0"/>
              <a:t>experiment can have multiple trials.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/>
              <a:t>order to understand the effects of treatments and experiments, simulations can </a:t>
            </a:r>
            <a:r>
              <a:rPr lang="en-US" dirty="0" smtClean="0"/>
              <a:t>be conducted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4592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Guided Practice: </a:t>
            </a:r>
            <a:r>
              <a:rPr lang="en-US" sz="2800" b="1" dirty="0" smtClean="0">
                <a:solidFill>
                  <a:srgbClr val="000090"/>
                </a:solidFill>
              </a:rPr>
              <a:t>Example 2, </a:t>
            </a:r>
            <a:r>
              <a:rPr lang="en-US" sz="2800" b="1" i="1" dirty="0" smtClean="0">
                <a:solidFill>
                  <a:srgbClr val="000090"/>
                </a:solidFill>
              </a:rPr>
              <a:t>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28DBB7-6366-7443-A6B3-31C63E357D0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  <p:pic>
        <p:nvPicPr>
          <p:cNvPr id="7" name="Picture 4" descr="play-button-lg.png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95500"/>
            <a:ext cx="2654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02781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6139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Simulations allow us to generate a set of data that models an event that might happen </a:t>
            </a:r>
            <a:r>
              <a:rPr lang="en-US" dirty="0" smtClean="0"/>
              <a:t>in real </a:t>
            </a:r>
            <a:r>
              <a:rPr lang="en-US" dirty="0"/>
              <a:t>life. For example, you could simulate spinning a roulette wheel 20 times (that is, </a:t>
            </a:r>
            <a:r>
              <a:rPr lang="en-US" dirty="0" smtClean="0"/>
              <a:t>running 20 </a:t>
            </a:r>
            <a:r>
              <a:rPr lang="en-US" dirty="0"/>
              <a:t>trials) in a spreadsheet program, and get data that would replicate the lucky </a:t>
            </a:r>
            <a:r>
              <a:rPr lang="en-US" dirty="0" smtClean="0"/>
              <a:t>numbers coming </a:t>
            </a:r>
            <a:r>
              <a:rPr lang="en-US" dirty="0"/>
              <a:t>from the 20 spins in a casino. The simulation would allow you to collect data </a:t>
            </a:r>
            <a:r>
              <a:rPr lang="en-US" dirty="0" smtClean="0"/>
              <a:t>that would </a:t>
            </a:r>
            <a:r>
              <a:rPr lang="en-US" dirty="0"/>
              <a:t>reflect the conditions a player will be subjected to at the casino</a:t>
            </a:r>
            <a:r>
              <a:rPr lang="en-US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However, a simulation must be carefully designed in order to ensure that its results </a:t>
            </a:r>
            <a:r>
              <a:rPr lang="en-US" dirty="0" smtClean="0"/>
              <a:t>are representative </a:t>
            </a:r>
            <a:r>
              <a:rPr lang="en-US" dirty="0"/>
              <a:t>of the larger population.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1901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6139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843531"/>
              </p:ext>
            </p:extLst>
          </p:nvPr>
        </p:nvGraphicFramePr>
        <p:xfrm>
          <a:off x="868793" y="1331635"/>
          <a:ext cx="7406413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64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Steps for Designing a Simulation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Identify the simulation you will use.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Explain how you will model the simulation trials.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 multiple trials.</a:t>
                      </a:r>
                    </a:p>
                    <a:p>
                      <a:pPr marL="457200" indent="-4572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Analyze the data from the simulation against the theoretically established or known parameter(s).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 your conclusion about whether the simulation was effective, or answer the question from the problem.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36194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61399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7472" lvl="1" indent="-342900" algn="l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There are a number of ways to model a trial:</a:t>
            </a:r>
          </a:p>
          <a:p>
            <a:pPr marL="804672" lvl="2" indent="-342900" algn="l">
              <a:spcAft>
                <a:spcPts val="3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rgbClr val="000000"/>
                </a:solidFill>
              </a:rPr>
              <a:t>you have two items in your data set, you could flip a coin—a heads-up toss </a:t>
            </a:r>
            <a:r>
              <a:rPr lang="en-US" dirty="0" smtClean="0">
                <a:solidFill>
                  <a:srgbClr val="000000"/>
                </a:solidFill>
              </a:rPr>
              <a:t>would represent </a:t>
            </a:r>
            <a:r>
              <a:rPr lang="en-US" dirty="0">
                <a:solidFill>
                  <a:srgbClr val="000000"/>
                </a:solidFill>
              </a:rPr>
              <a:t>the occurrence of one item in the data set, and a tails-up toss would </a:t>
            </a:r>
            <a:r>
              <a:rPr lang="en-US" dirty="0" smtClean="0">
                <a:solidFill>
                  <a:srgbClr val="000000"/>
                </a:solidFill>
              </a:rPr>
              <a:t>represent the </a:t>
            </a:r>
            <a:r>
              <a:rPr lang="en-US" dirty="0">
                <a:solidFill>
                  <a:srgbClr val="000000"/>
                </a:solidFill>
              </a:rPr>
              <a:t>occurrence of the other item in the data set.</a:t>
            </a:r>
          </a:p>
          <a:p>
            <a:pPr marL="804672" lvl="2" indent="-342900" algn="l">
              <a:spcAft>
                <a:spcPts val="3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rgbClr val="000000"/>
                </a:solidFill>
              </a:rPr>
              <a:t>you have four items in your data set and you have access to a four-section spinner, </a:t>
            </a:r>
            <a:r>
              <a:rPr lang="en-US" dirty="0" smtClean="0">
                <a:solidFill>
                  <a:srgbClr val="000000"/>
                </a:solidFill>
              </a:rPr>
              <a:t>you could </a:t>
            </a:r>
            <a:r>
              <a:rPr lang="en-US" dirty="0">
                <a:solidFill>
                  <a:srgbClr val="000000"/>
                </a:solidFill>
              </a:rPr>
              <a:t>spin to determine an outcome.</a:t>
            </a:r>
          </a:p>
          <a:p>
            <a:pPr marL="804672" lvl="2" indent="-342900" algn="l">
              <a:spcAft>
                <a:spcPts val="3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>
                <a:solidFill>
                  <a:srgbClr val="000000"/>
                </a:solidFill>
              </a:rPr>
              <a:t>you have six items in your data set, you might roll a six-sided die.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0957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61399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800100" lvl="1" indent="-342900" algn="l">
              <a:lnSpc>
                <a:spcPct val="110000"/>
              </a:lnSpc>
              <a:spcAft>
                <a:spcPts val="300"/>
              </a:spcAft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</a:rPr>
              <a:t>If you have a larger number of items in your data set, you might make index cards </a:t>
            </a:r>
            <a:r>
              <a:rPr lang="en-US" dirty="0" smtClean="0">
                <a:solidFill>
                  <a:srgbClr val="000000"/>
                </a:solidFill>
              </a:rPr>
              <a:t>to represent </a:t>
            </a:r>
            <a:r>
              <a:rPr lang="en-US" dirty="0">
                <a:solidFill>
                  <a:srgbClr val="000000"/>
                </a:solidFill>
              </a:rPr>
              <a:t>outcomes or numbers.</a:t>
            </a:r>
          </a:p>
          <a:p>
            <a:pPr marL="800100" lvl="1" indent="-342900" algn="l">
              <a:lnSpc>
                <a:spcPct val="110000"/>
              </a:lnSpc>
              <a:spcAft>
                <a:spcPts val="300"/>
              </a:spcAft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Many </a:t>
            </a:r>
            <a:r>
              <a:rPr lang="en-US" dirty="0">
                <a:solidFill>
                  <a:srgbClr val="000000"/>
                </a:solidFill>
              </a:rPr>
              <a:t>graphing calculators have a probability simulator that will flip a coin, roll dice, </a:t>
            </a:r>
            <a:r>
              <a:rPr lang="en-US" dirty="0" smtClean="0">
                <a:solidFill>
                  <a:srgbClr val="000000"/>
                </a:solidFill>
              </a:rPr>
              <a:t>or choose </a:t>
            </a:r>
            <a:r>
              <a:rPr lang="en-US" dirty="0">
                <a:solidFill>
                  <a:srgbClr val="000000"/>
                </a:solidFill>
              </a:rPr>
              <a:t>a card from a deck multiple times to help you simulate large numbers of </a:t>
            </a:r>
            <a:r>
              <a:rPr lang="en-US" dirty="0" smtClean="0">
                <a:solidFill>
                  <a:srgbClr val="000000"/>
                </a:solidFill>
              </a:rPr>
              <a:t>trials. These </a:t>
            </a:r>
            <a:r>
              <a:rPr lang="en-US" dirty="0">
                <a:solidFill>
                  <a:srgbClr val="000000"/>
                </a:solidFill>
              </a:rPr>
              <a:t>calculators also feature a random number generator that can be used to </a:t>
            </a:r>
            <a:r>
              <a:rPr lang="en-US" dirty="0" smtClean="0">
                <a:solidFill>
                  <a:srgbClr val="000000"/>
                </a:solidFill>
              </a:rPr>
              <a:t>generate sets </a:t>
            </a:r>
            <a:r>
              <a:rPr lang="en-US" dirty="0">
                <a:solidFill>
                  <a:srgbClr val="000000"/>
                </a:solidFill>
              </a:rPr>
              <a:t>of random numbers based on your defined parameters.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140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600" y="640567"/>
            <a:ext cx="7855776" cy="5261399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Key Concepts, </a:t>
            </a:r>
            <a:r>
              <a:rPr lang="en-US" sz="2800" b="1" i="1" dirty="0" smtClean="0">
                <a:ea typeface="+mn-ea"/>
              </a:rPr>
              <a:t>continued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dirty="0"/>
              <a:t>After running a simulation, analyze the results to determine if the simulation data seems to be at, above, or below the expected results.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4519B1-7029-6247-A3CF-7DEB78894A9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9388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40599" y="640567"/>
            <a:ext cx="8063785" cy="499823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ea typeface="+mn-ea"/>
              </a:rPr>
              <a:t>Common Errors/Misconceptions</a:t>
            </a:r>
            <a:endParaRPr lang="en-US" sz="2000" dirty="0" smtClean="0">
              <a:ea typeface="+mn-ea"/>
            </a:endParaRP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mistakenly believing that simulations provide real-life data rather than anticipated </a:t>
            </a:r>
            <a:r>
              <a:rPr lang="en-US" dirty="0" smtClean="0"/>
              <a:t>results under </a:t>
            </a:r>
            <a:r>
              <a:rPr lang="en-US" dirty="0"/>
              <a:t>ideal conditions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not </a:t>
            </a:r>
            <a:r>
              <a:rPr lang="en-US" dirty="0"/>
              <a:t>conducting enough trials of a simulation to gather data that’s representative of </a:t>
            </a:r>
            <a:r>
              <a:rPr lang="en-US" dirty="0" smtClean="0"/>
              <a:t>the population</a:t>
            </a:r>
            <a:endParaRPr lang="en-US" dirty="0"/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endParaRPr lang="en-US" dirty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61CA2CB-5E55-4944-A924-36ED15748A88}" type="slidenum"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800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1.5.2: Designing and Simulating Treatments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nhanced Instruc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15297</TotalTime>
  <Words>1800</Words>
  <Application>Microsoft Macintosh PowerPoint</Application>
  <PresentationFormat>On-screen Show (4:3)</PresentationFormat>
  <Paragraphs>238</Paragraphs>
  <Slides>30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Enhanced Instruction template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Walch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Walch Education</dc:creator>
  <cp:keywords/>
  <dc:description/>
  <cp:lastModifiedBy>Jason</cp:lastModifiedBy>
  <cp:revision>336</cp:revision>
  <dcterms:created xsi:type="dcterms:W3CDTF">2012-02-22T19:14:19Z</dcterms:created>
  <dcterms:modified xsi:type="dcterms:W3CDTF">2015-01-07T13:28:16Z</dcterms:modified>
  <cp:category/>
</cp:coreProperties>
</file>