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2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4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290" r:id="rId11"/>
    <p:sldId id="294" r:id="rId12"/>
    <p:sldId id="295" r:id="rId13"/>
    <p:sldId id="489" r:id="rId14"/>
    <p:sldId id="467" r:id="rId15"/>
    <p:sldId id="490" r:id="rId16"/>
    <p:sldId id="491" r:id="rId17"/>
    <p:sldId id="462" r:id="rId18"/>
    <p:sldId id="475" r:id="rId19"/>
    <p:sldId id="476" r:id="rId20"/>
    <p:sldId id="477" r:id="rId21"/>
    <p:sldId id="492" r:id="rId22"/>
    <p:sldId id="493" r:id="rId23"/>
    <p:sldId id="494" r:id="rId24"/>
    <p:sldId id="495" r:id="rId25"/>
    <p:sldId id="497" r:id="rId26"/>
    <p:sldId id="498" r:id="rId27"/>
    <p:sldId id="481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5" autoAdjust="0"/>
    <p:restoredTop sz="91486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-2360" y="-96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9.emf"/><Relationship Id="rId1" Type="http://schemas.openxmlformats.org/officeDocument/2006/relationships/image" Target="../media/image6.emf"/><Relationship Id="rId2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6.emf"/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/00497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/00498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7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2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6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17.e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8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Studying the normal curve in previous lessons has revealed that normal data sets hover </a:t>
            </a:r>
            <a:r>
              <a:rPr lang="en-US" dirty="0" smtClean="0"/>
              <a:t>around the </a:t>
            </a:r>
            <a:r>
              <a:rPr lang="en-US" dirty="0"/>
              <a:t>average, and that most data fits within intervals. Knowing this, it is possible to calculate </a:t>
            </a:r>
            <a:r>
              <a:rPr lang="en-US" dirty="0" smtClean="0"/>
              <a:t>the range </a:t>
            </a:r>
            <a:r>
              <a:rPr lang="en-US" dirty="0"/>
              <a:t>within which most of the population’s data stays, to a chosen degree. Calculations </a:t>
            </a:r>
            <a:r>
              <a:rPr lang="en-US" dirty="0" smtClean="0"/>
              <a:t>can reveal </a:t>
            </a:r>
            <a:r>
              <a:rPr lang="en-US" dirty="0"/>
              <a:t>the interval within which 95% of the data will likely be found, or 80% of it, or some </a:t>
            </a:r>
            <a:r>
              <a:rPr lang="en-US" dirty="0" smtClean="0"/>
              <a:t>other appropriate </a:t>
            </a:r>
            <a:r>
              <a:rPr lang="en-US" dirty="0"/>
              <a:t>percentage depending on the information desired. Making these calculations helps </a:t>
            </a:r>
            <a:r>
              <a:rPr lang="en-US" dirty="0" smtClean="0"/>
              <a:t>with understanding </a:t>
            </a:r>
            <a:r>
              <a:rPr lang="en-US" dirty="0"/>
              <a:t>the level of assurance we can have in our estimates.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using the incorrect critical value for a specified confidence level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using </a:t>
            </a:r>
            <a:r>
              <a:rPr lang="en-US" dirty="0"/>
              <a:t>the incorrect formula for calculating the margin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error or for calculating </a:t>
            </a:r>
            <a:r>
              <a:rPr lang="en-US" dirty="0" smtClean="0"/>
              <a:t>a confidence </a:t>
            </a:r>
            <a:r>
              <a:rPr lang="en-US" dirty="0"/>
              <a:t>interval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00550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In a sample of 300 day care providers, 90% of the providers are female. What is the margin of error</a:t>
            </a:r>
          </a:p>
          <a:p>
            <a:pPr>
              <a:spcBef>
                <a:spcPts val="0"/>
              </a:spcBef>
            </a:pPr>
            <a:r>
              <a:rPr lang="en-US" dirty="0"/>
              <a:t>for this population if a 96% level of confidence is applied?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Determine the given information.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In order to calculate the margin of error, first identify the </a:t>
            </a:r>
            <a:r>
              <a:rPr lang="en-US" dirty="0" smtClean="0">
                <a:solidFill>
                  <a:srgbClr val="000000"/>
                </a:solidFill>
              </a:rPr>
              <a:t>information provided </a:t>
            </a:r>
            <a:r>
              <a:rPr lang="en-US" dirty="0">
                <a:solidFill>
                  <a:srgbClr val="000000"/>
                </a:solidFill>
              </a:rPr>
              <a:t>in the problem.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It is stated that the sample included 300 day care providers; therefore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= 300.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It is also given that 90% of the providers are female. This </a:t>
            </a:r>
            <a:r>
              <a:rPr lang="en-US" dirty="0" smtClean="0">
                <a:solidFill>
                  <a:srgbClr val="000000"/>
                </a:solidFill>
              </a:rPr>
              <a:t>value does </a:t>
            </a:r>
            <a:r>
              <a:rPr lang="en-US" dirty="0">
                <a:solidFill>
                  <a:srgbClr val="000000"/>
                </a:solidFill>
              </a:rPr>
              <a:t>not represent a mean, so it must represent </a:t>
            </a:r>
            <a:r>
              <a:rPr lang="en-US" dirty="0" smtClean="0">
                <a:solidFill>
                  <a:srgbClr val="000000"/>
                </a:solidFill>
              </a:rPr>
              <a:t>a sample </a:t>
            </a:r>
            <a:r>
              <a:rPr lang="en-US" dirty="0">
                <a:solidFill>
                  <a:srgbClr val="000000"/>
                </a:solidFill>
              </a:rPr>
              <a:t>proportion</a:t>
            </a:r>
            <a:r>
              <a:rPr lang="en-US" dirty="0" smtClean="0">
                <a:solidFill>
                  <a:srgbClr val="000000"/>
                </a:solidFill>
              </a:rPr>
              <a:t>; therefore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    = 90</a:t>
            </a:r>
            <a:r>
              <a:rPr lang="en-US" dirty="0">
                <a:solidFill>
                  <a:srgbClr val="000000"/>
                </a:solidFill>
              </a:rPr>
              <a:t>%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or </a:t>
            </a:r>
            <a:r>
              <a:rPr lang="en-US" dirty="0">
                <a:solidFill>
                  <a:srgbClr val="000000"/>
                </a:solidFill>
              </a:rPr>
              <a:t>0.9.</a:t>
            </a:r>
            <a:endParaRPr lang="en-US" dirty="0" smtClean="0">
              <a:solidFill>
                <a:srgbClr val="000000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171636"/>
              </p:ext>
            </p:extLst>
          </p:nvPr>
        </p:nvGraphicFramePr>
        <p:xfrm>
          <a:off x="6847275" y="4449542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0" name="Equation" r:id="rId3" imgW="215900" imgH="355600" progId="Equation.DSMT4">
                  <p:embed/>
                </p:oleObj>
              </mc:Choice>
              <mc:Fallback>
                <p:oleObj name="Equation" r:id="rId3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7275" y="4449542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52441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To apply a 96% level of confidence, determine the critical value </a:t>
            </a:r>
            <a:r>
              <a:rPr lang="en-US" dirty="0" smtClean="0">
                <a:solidFill>
                  <a:srgbClr val="000000"/>
                </a:solidFill>
              </a:rPr>
              <a:t>for this </a:t>
            </a:r>
            <a:r>
              <a:rPr lang="en-US" dirty="0">
                <a:solidFill>
                  <a:srgbClr val="000000"/>
                </a:solidFill>
              </a:rPr>
              <a:t>confidence level by referring to the table of Common </a:t>
            </a:r>
            <a:r>
              <a:rPr lang="en-US" dirty="0" smtClean="0">
                <a:solidFill>
                  <a:srgbClr val="000000"/>
                </a:solidFill>
              </a:rPr>
              <a:t>Critical Values </a:t>
            </a:r>
            <a:r>
              <a:rPr lang="en-US" dirty="0">
                <a:solidFill>
                  <a:srgbClr val="000000"/>
                </a:solidFill>
              </a:rPr>
              <a:t>(as provided in the Key Concepts and </a:t>
            </a:r>
            <a:r>
              <a:rPr lang="en-US" dirty="0" smtClean="0">
                <a:solidFill>
                  <a:srgbClr val="000000"/>
                </a:solidFill>
              </a:rPr>
              <a:t>repeated here </a:t>
            </a: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rgbClr val="000000"/>
                </a:solidFill>
              </a:rPr>
              <a:t>reference)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algn="ctr"/>
            <a:r>
              <a:rPr lang="en-US" b="1" dirty="0"/>
              <a:t>Common Critical Values</a:t>
            </a:r>
            <a:endParaRPr lang="en-US" dirty="0" smtClean="0">
              <a:solidFill>
                <a:srgbClr val="000000"/>
              </a:solidFill>
            </a:endParaRPr>
          </a:p>
          <a:p>
            <a:pPr marL="512064"/>
            <a:endParaRPr lang="en-US" dirty="0" smtClean="0"/>
          </a:p>
          <a:p>
            <a:pPr marL="512064"/>
            <a:endParaRPr lang="en-US" dirty="0"/>
          </a:p>
          <a:p>
            <a:pPr lvl="1" algn="l">
              <a:spcBef>
                <a:spcPts val="2400"/>
              </a:spcBef>
              <a:spcAft>
                <a:spcPts val="2000"/>
              </a:spcAft>
            </a:pPr>
            <a:r>
              <a:rPr lang="en-US" dirty="0">
                <a:solidFill>
                  <a:srgbClr val="000000"/>
                </a:solidFill>
              </a:rPr>
              <a:t>The table of critical values indicates that the critical value for a 96</a:t>
            </a:r>
            <a:r>
              <a:rPr lang="en-US" dirty="0" smtClean="0">
                <a:solidFill>
                  <a:srgbClr val="000000"/>
                </a:solidFill>
              </a:rPr>
              <a:t>% confidence </a:t>
            </a:r>
            <a:r>
              <a:rPr lang="en-US" dirty="0">
                <a:solidFill>
                  <a:srgbClr val="000000"/>
                </a:solidFill>
              </a:rPr>
              <a:t>level is 2.05; therefore,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i="1" dirty="0" err="1" smtClean="0">
                <a:solidFill>
                  <a:srgbClr val="000000"/>
                </a:solidFill>
              </a:rPr>
              <a:t>z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2.05.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27971"/>
              </p:ext>
            </p:extLst>
          </p:nvPr>
        </p:nvGraphicFramePr>
        <p:xfrm>
          <a:off x="844959" y="3244302"/>
          <a:ext cx="7454083" cy="918426"/>
        </p:xfrm>
        <a:graphic>
          <a:graphicData uri="http://schemas.openxmlformats.org/drawingml/2006/table">
            <a:tbl>
              <a:tblPr/>
              <a:tblGrid>
                <a:gridCol w="2298992"/>
                <a:gridCol w="638998"/>
                <a:gridCol w="715200"/>
                <a:gridCol w="715200"/>
                <a:gridCol w="715200"/>
                <a:gridCol w="715200"/>
                <a:gridCol w="715200"/>
                <a:gridCol w="940093"/>
              </a:tblGrid>
              <a:tr h="459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Confidence level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Critical value 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</a:t>
                      </a:r>
                      <a:r>
                        <a:rPr lang="en-US" sz="20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 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2.33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1.96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1.645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0.6745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5386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Calculate the margin of error.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lvl="1" algn="l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The formula used to calculate the margin of error of a </a:t>
            </a:r>
            <a:r>
              <a:rPr lang="en-US" dirty="0" smtClean="0">
                <a:solidFill>
                  <a:srgbClr val="000000"/>
                </a:solidFill>
              </a:rPr>
              <a:t>sample proportion is                                 , </a:t>
            </a:r>
            <a:r>
              <a:rPr lang="en-US" dirty="0">
                <a:solidFill>
                  <a:srgbClr val="000000"/>
                </a:solidFill>
              </a:rPr>
              <a:t>where  </a:t>
            </a:r>
            <a:r>
              <a:rPr lang="en-US" dirty="0" smtClean="0">
                <a:solidFill>
                  <a:srgbClr val="000000"/>
                </a:solidFill>
              </a:rPr>
              <a:t>  is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sample proportion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sample size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158483"/>
              </p:ext>
            </p:extLst>
          </p:nvPr>
        </p:nvGraphicFramePr>
        <p:xfrm>
          <a:off x="7799076" y="2708680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3" imgW="215900" imgH="355600" progId="Equation.DSMT4">
                  <p:embed/>
                </p:oleObj>
              </mc:Choice>
              <mc:Fallback>
                <p:oleObj name="Equation" r:id="rId3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9076" y="2708680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71868"/>
              </p:ext>
            </p:extLst>
          </p:nvPr>
        </p:nvGraphicFramePr>
        <p:xfrm>
          <a:off x="4008464" y="2344524"/>
          <a:ext cx="2730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5" imgW="2730500" imgH="889000" progId="Equation.DSMT4">
                  <p:embed/>
                </p:oleObj>
              </mc:Choice>
              <mc:Fallback>
                <p:oleObj name="Equation" r:id="rId5" imgW="27305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8464" y="2344524"/>
                        <a:ext cx="2730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marL="0" lvl="2" algn="l"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							Formula for the margin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							of error of a sample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							proportion</a:t>
            </a:r>
          </a:p>
          <a:p>
            <a:pPr>
              <a:spcAft>
                <a:spcPts val="3000"/>
              </a:spcAft>
            </a:pPr>
            <a:r>
              <a:rPr lang="en-US" dirty="0" smtClean="0">
                <a:solidFill>
                  <a:srgbClr val="000000"/>
                </a:solidFill>
              </a:rPr>
              <a:t>									</a:t>
            </a:r>
            <a:r>
              <a:rPr lang="en-US" dirty="0" smtClean="0"/>
              <a:t>Substitute </a:t>
            </a:r>
            <a:r>
              <a:rPr lang="en-US" dirty="0"/>
              <a:t>2.05 for </a:t>
            </a:r>
            <a:r>
              <a:rPr lang="en-US" i="1" dirty="0" err="1"/>
              <a:t>z</a:t>
            </a:r>
            <a:r>
              <a:rPr lang="en-US" i="1" baseline="-25000" dirty="0" err="1"/>
              <a:t>c</a:t>
            </a:r>
            <a:r>
              <a:rPr lang="en-US" dirty="0"/>
              <a:t>, 0.9 </a:t>
            </a:r>
            <a:r>
              <a:rPr lang="en-US" dirty="0" smtClean="0"/>
              <a:t>									for    , and </a:t>
            </a:r>
            <a:r>
              <a:rPr lang="en-US" dirty="0"/>
              <a:t>300 for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							</a:t>
            </a:r>
            <a:r>
              <a:rPr lang="en-US" dirty="0"/>
              <a:t>Simplify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199545"/>
              </p:ext>
            </p:extLst>
          </p:nvPr>
        </p:nvGraphicFramePr>
        <p:xfrm>
          <a:off x="5311327" y="3072371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1" name="Equation" r:id="rId3" imgW="215900" imgH="355600" progId="Equation.DSMT4">
                  <p:embed/>
                </p:oleObj>
              </mc:Choice>
              <mc:Fallback>
                <p:oleObj name="Equation" r:id="rId3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1327" y="3072371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751422"/>
              </p:ext>
            </p:extLst>
          </p:nvPr>
        </p:nvGraphicFramePr>
        <p:xfrm>
          <a:off x="569497" y="2577353"/>
          <a:ext cx="4127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2" name="Equation" r:id="rId5" imgW="4127500" imgH="952500" progId="Equation.DSMT4">
                  <p:embed/>
                </p:oleObj>
              </mc:Choice>
              <mc:Fallback>
                <p:oleObj name="Equation" r:id="rId5" imgW="4127500" imgH="952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9497" y="2577353"/>
                        <a:ext cx="41275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813953"/>
              </p:ext>
            </p:extLst>
          </p:nvPr>
        </p:nvGraphicFramePr>
        <p:xfrm>
          <a:off x="1337223" y="3641746"/>
          <a:ext cx="3187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3" name="Equation" r:id="rId7" imgW="3187700" imgH="876300" progId="Equation.DSMT4">
                  <p:embed/>
                </p:oleObj>
              </mc:Choice>
              <mc:Fallback>
                <p:oleObj name="Equation" r:id="rId7" imgW="31877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7223" y="3641746"/>
                        <a:ext cx="31877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59983"/>
              </p:ext>
            </p:extLst>
          </p:nvPr>
        </p:nvGraphicFramePr>
        <p:xfrm>
          <a:off x="1356179" y="4610756"/>
          <a:ext cx="2603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4" name="Equation" r:id="rId9" imgW="2603500" imgH="876300" progId="Equation.DSMT4">
                  <p:embed/>
                </p:oleObj>
              </mc:Choice>
              <mc:Fallback>
                <p:oleObj name="Equation" r:id="rId9" imgW="26035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56179" y="4610756"/>
                        <a:ext cx="26035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425402"/>
              </p:ext>
            </p:extLst>
          </p:nvPr>
        </p:nvGraphicFramePr>
        <p:xfrm>
          <a:off x="1337223" y="1449428"/>
          <a:ext cx="2730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5" name="Equation" r:id="rId11" imgW="2730500" imgH="889000" progId="Equation.DSMT4">
                  <p:embed/>
                </p:oleObj>
              </mc:Choice>
              <mc:Fallback>
                <p:oleObj name="Equation" r:id="rId11" imgW="27305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37223" y="1449428"/>
                        <a:ext cx="2730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3657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rgbClr val="000000"/>
              </a:solidFill>
            </a:endParaRPr>
          </a:p>
          <a:p>
            <a:pPr lvl="2" algn="l">
              <a:spcAft>
                <a:spcPts val="12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lvl="2" algn="l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MOE </a:t>
            </a:r>
            <a:r>
              <a:rPr lang="en-US" dirty="0">
                <a:solidFill>
                  <a:srgbClr val="000000"/>
                </a:solidFill>
              </a:rPr>
              <a:t>≈ ±2.05(0.0173)</a:t>
            </a: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MOE ≈ ±0.0355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The margin of error for this population is </a:t>
            </a:r>
            <a:r>
              <a:rPr lang="en-US" dirty="0" smtClean="0">
                <a:solidFill>
                  <a:srgbClr val="000000"/>
                </a:solidFill>
              </a:rPr>
              <a:t>approximately ±</a:t>
            </a:r>
            <a:r>
              <a:rPr lang="en-US" dirty="0">
                <a:solidFill>
                  <a:srgbClr val="000000"/>
                </a:solidFill>
              </a:rPr>
              <a:t>0.0355 or ±3.55%.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285364"/>
              </p:ext>
            </p:extLst>
          </p:nvPr>
        </p:nvGraphicFramePr>
        <p:xfrm>
          <a:off x="1632794" y="1270088"/>
          <a:ext cx="2908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3" imgW="2908300" imgH="406400" progId="Equation.DSMT4">
                  <p:embed/>
                </p:oleObj>
              </mc:Choice>
              <mc:Fallback>
                <p:oleObj name="Equation" r:id="rId3" imgW="29083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2794" y="1270088"/>
                        <a:ext cx="29083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71197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3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A random sample of 1,000 retirees found that 28% participate in activities at their local senior </a:t>
            </a:r>
            <a:r>
              <a:rPr lang="en-US" dirty="0" smtClean="0"/>
              <a:t>center. Find </a:t>
            </a:r>
            <a:r>
              <a:rPr lang="en-US" dirty="0"/>
              <a:t>a 95% confidence interval for the proportion of </a:t>
            </a:r>
            <a:r>
              <a:rPr lang="en-US" dirty="0" smtClean="0"/>
              <a:t>seniors who </a:t>
            </a:r>
            <a:r>
              <a:rPr lang="en-US" dirty="0"/>
              <a:t>participate in activities at their </a:t>
            </a:r>
            <a:r>
              <a:rPr lang="en-US" dirty="0" smtClean="0"/>
              <a:t>local senior </a:t>
            </a:r>
            <a:r>
              <a:rPr lang="en-US" dirty="0"/>
              <a:t>center.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Determine the given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In order to determine a confidence interval, first identify </a:t>
            </a:r>
            <a:r>
              <a:rPr lang="en-US" dirty="0" smtClean="0">
                <a:solidFill>
                  <a:schemeClr val="tx1"/>
                </a:solidFill>
              </a:rPr>
              <a:t>the information </a:t>
            </a:r>
            <a:r>
              <a:rPr lang="en-US" dirty="0">
                <a:solidFill>
                  <a:schemeClr val="tx1"/>
                </a:solidFill>
              </a:rPr>
              <a:t>provided in the problem.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It is stated that the sample included 1,000 retirees; therefore,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= 1000.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It is also given that 28% of the retirees participated in activities </a:t>
            </a:r>
            <a:r>
              <a:rPr lang="en-US" dirty="0" smtClean="0">
                <a:solidFill>
                  <a:schemeClr val="tx1"/>
                </a:solidFill>
              </a:rPr>
              <a:t>at their </a:t>
            </a:r>
            <a:r>
              <a:rPr lang="en-US" dirty="0">
                <a:solidFill>
                  <a:schemeClr val="tx1"/>
                </a:solidFill>
              </a:rPr>
              <a:t>local senior center. This value does not represent a mean, so </a:t>
            </a:r>
            <a:r>
              <a:rPr lang="en-US" dirty="0" smtClean="0">
                <a:solidFill>
                  <a:schemeClr val="tx1"/>
                </a:solidFill>
              </a:rPr>
              <a:t>it must </a:t>
            </a:r>
            <a:r>
              <a:rPr lang="en-US" dirty="0">
                <a:solidFill>
                  <a:schemeClr val="tx1"/>
                </a:solidFill>
              </a:rPr>
              <a:t>represent the sample proportion; therefore, 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28% or 0.28.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We are asked to find a 95% </a:t>
            </a:r>
            <a:r>
              <a:rPr lang="en-US">
                <a:solidFill>
                  <a:schemeClr val="tx1"/>
                </a:solidFill>
              </a:rPr>
              <a:t>confidence </a:t>
            </a:r>
            <a:r>
              <a:rPr lang="en-US" smtClean="0">
                <a:solidFill>
                  <a:schemeClr val="tx1"/>
                </a:solidFill>
              </a:rPr>
              <a:t>interval. </a:t>
            </a:r>
            <a:r>
              <a:rPr lang="en-US" dirty="0">
                <a:solidFill>
                  <a:schemeClr val="tx1"/>
                </a:solidFill>
              </a:rPr>
              <a:t>The table of </a:t>
            </a:r>
            <a:r>
              <a:rPr lang="en-US" dirty="0" smtClean="0">
                <a:solidFill>
                  <a:schemeClr val="tx1"/>
                </a:solidFill>
              </a:rPr>
              <a:t>Common Critical </a:t>
            </a:r>
            <a:r>
              <a:rPr lang="en-US" dirty="0">
                <a:solidFill>
                  <a:schemeClr val="tx1"/>
                </a:solidFill>
              </a:rPr>
              <a:t>Values indicates that the critical value for a 95% </a:t>
            </a:r>
            <a:r>
              <a:rPr lang="en-US" dirty="0" smtClean="0">
                <a:solidFill>
                  <a:schemeClr val="tx1"/>
                </a:solidFill>
              </a:rPr>
              <a:t>confidence level </a:t>
            </a:r>
            <a:r>
              <a:rPr lang="en-US" dirty="0">
                <a:solidFill>
                  <a:schemeClr val="tx1"/>
                </a:solidFill>
              </a:rPr>
              <a:t>is 1.96; therefore, </a:t>
            </a:r>
            <a:r>
              <a:rPr lang="en-US" i="1" dirty="0" err="1">
                <a:solidFill>
                  <a:schemeClr val="tx1"/>
                </a:solidFill>
              </a:rPr>
              <a:t>z</a:t>
            </a:r>
            <a:r>
              <a:rPr lang="en-US" i="1" baseline="-25000" dirty="0" err="1">
                <a:solidFill>
                  <a:schemeClr val="tx1"/>
                </a:solidFill>
              </a:rPr>
              <a:t>c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1.96.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29587"/>
              </p:ext>
            </p:extLst>
          </p:nvPr>
        </p:nvGraphicFramePr>
        <p:xfrm>
          <a:off x="3844799" y="4192475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215900" imgH="355600" progId="Equation.DSMT4">
                  <p:embed/>
                </p:oleObj>
              </mc:Choice>
              <mc:Fallback>
                <p:oleObj name="Equation" r:id="rId3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4799" y="4192475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Since we are estimating based on sample populations, our calculations aren’t always going </a:t>
            </a:r>
            <a:r>
              <a:rPr lang="en-US" dirty="0" smtClean="0"/>
              <a:t>to be </a:t>
            </a:r>
            <a:r>
              <a:rPr lang="en-US" dirty="0"/>
              <a:t>100% true to the entire population we are studying.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Often</a:t>
            </a:r>
            <a:r>
              <a:rPr lang="en-US" dirty="0"/>
              <a:t>, a </a:t>
            </a:r>
            <a:r>
              <a:rPr lang="en-US" b="1" dirty="0"/>
              <a:t>confidence level </a:t>
            </a:r>
            <a:r>
              <a:rPr lang="en-US" dirty="0"/>
              <a:t>is determined. </a:t>
            </a:r>
            <a:r>
              <a:rPr lang="en-US" dirty="0" smtClean="0"/>
              <a:t>Otherwise known as the </a:t>
            </a:r>
            <a:r>
              <a:rPr lang="en-US" b="1" dirty="0" smtClean="0"/>
              <a:t>level of confidence</a:t>
            </a:r>
            <a:r>
              <a:rPr lang="en-US" dirty="0" smtClean="0"/>
              <a:t>, the confidence </a:t>
            </a:r>
            <a:r>
              <a:rPr lang="en-US" dirty="0"/>
              <a:t>level is the probability that </a:t>
            </a:r>
            <a:r>
              <a:rPr lang="en-US" dirty="0" smtClean="0"/>
              <a:t>a parameter’s </a:t>
            </a:r>
            <a:r>
              <a:rPr lang="en-US" dirty="0"/>
              <a:t>value can be found in a specified interval.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confidence level is often reported as a percentage and represents how often the </a:t>
            </a:r>
            <a:r>
              <a:rPr lang="en-US" dirty="0" smtClean="0"/>
              <a:t>true percentage </a:t>
            </a:r>
            <a:r>
              <a:rPr lang="en-US" dirty="0"/>
              <a:t>of the entire population is represented.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Determine the confidence interval.	</a:t>
            </a:r>
          </a:p>
          <a:p>
            <a:pPr lvl="1"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</a:rPr>
              <a:t>The formula used to calculate the confidence interval for a </a:t>
            </a:r>
            <a:r>
              <a:rPr lang="en-US" dirty="0" smtClean="0">
                <a:solidFill>
                  <a:srgbClr val="000000"/>
                </a:solidFill>
              </a:rPr>
              <a:t>sample population </a:t>
            </a:r>
            <a:r>
              <a:rPr lang="en-US" dirty="0">
                <a:solidFill>
                  <a:srgbClr val="000000"/>
                </a:solidFill>
              </a:rPr>
              <a:t>with a proportion </a:t>
            </a:r>
            <a:r>
              <a:rPr lang="en-US" dirty="0" smtClean="0">
                <a:solidFill>
                  <a:srgbClr val="000000"/>
                </a:solidFill>
              </a:rPr>
              <a:t>is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                     , </a:t>
            </a:r>
            <a:r>
              <a:rPr lang="en-US" dirty="0">
                <a:solidFill>
                  <a:srgbClr val="000000"/>
                </a:solidFill>
              </a:rPr>
              <a:t>where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the sample </a:t>
            </a:r>
            <a:r>
              <a:rPr lang="en-US" dirty="0">
                <a:solidFill>
                  <a:srgbClr val="000000"/>
                </a:solidFill>
              </a:rPr>
              <a:t>proportion and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sample size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 algn="l"/>
            <a:r>
              <a:rPr lang="en-US" dirty="0" smtClean="0">
                <a:solidFill>
                  <a:srgbClr val="000000"/>
                </a:solidFill>
              </a:rPr>
              <a:t>								Formula </a:t>
            </a:r>
            <a:r>
              <a:rPr lang="en-US" dirty="0">
                <a:solidFill>
                  <a:srgbClr val="000000"/>
                </a:solidFill>
              </a:rPr>
              <a:t>for the </a:t>
            </a:r>
            <a:r>
              <a:rPr lang="en-US" dirty="0" smtClean="0">
                <a:solidFill>
                  <a:srgbClr val="000000"/>
                </a:solidFill>
              </a:rPr>
              <a:t>								confidence interval </a:t>
            </a: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rgbClr val="000000"/>
                </a:solidFill>
              </a:rPr>
              <a:t>								a sample population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91874"/>
              </p:ext>
            </p:extLst>
          </p:nvPr>
        </p:nvGraphicFramePr>
        <p:xfrm>
          <a:off x="1185138" y="2758485"/>
          <a:ext cx="2389909" cy="80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0" name="Equation" r:id="rId3" imgW="2628900" imgH="889000" progId="Equation.DSMT4">
                  <p:embed/>
                </p:oleObj>
              </mc:Choice>
              <mc:Fallback>
                <p:oleObj name="Equation" r:id="rId3" imgW="26289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5138" y="2758485"/>
                        <a:ext cx="2389909" cy="808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066626"/>
              </p:ext>
            </p:extLst>
          </p:nvPr>
        </p:nvGraphicFramePr>
        <p:xfrm>
          <a:off x="4700873" y="2978919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1" name="Equation" r:id="rId5" imgW="215900" imgH="355600" progId="Equation.DSMT4">
                  <p:embed/>
                </p:oleObj>
              </mc:Choice>
              <mc:Fallback>
                <p:oleObj name="Equation" r:id="rId5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0873" y="2978919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59535"/>
              </p:ext>
            </p:extLst>
          </p:nvPr>
        </p:nvGraphicFramePr>
        <p:xfrm>
          <a:off x="1751464" y="4105621"/>
          <a:ext cx="2389909" cy="80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2" name="Equation" r:id="rId7" imgW="2628900" imgH="889000" progId="Equation.DSMT4">
                  <p:embed/>
                </p:oleObj>
              </mc:Choice>
              <mc:Fallback>
                <p:oleObj name="Equation" r:id="rId7" imgW="26289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1464" y="4105621"/>
                        <a:ext cx="2389909" cy="808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6354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2400"/>
              </a:spcAft>
            </a:pPr>
            <a:endParaRPr lang="en-US" sz="2200" dirty="0" smtClean="0">
              <a:solidFill>
                <a:srgbClr val="000000"/>
              </a:solidFill>
            </a:endParaRPr>
          </a:p>
          <a:p>
            <a:endParaRPr lang="en-US" sz="2200" spc="-20" dirty="0">
              <a:solidFill>
                <a:srgbClr val="000000"/>
              </a:solidFill>
            </a:endParaRPr>
          </a:p>
          <a:p>
            <a:endParaRPr lang="en-US" sz="2200" spc="-20" dirty="0" smtClean="0">
              <a:solidFill>
                <a:srgbClr val="000000"/>
              </a:solidFill>
            </a:endParaRPr>
          </a:p>
          <a:p>
            <a:endParaRPr lang="en-US" sz="2200" spc="-20" dirty="0">
              <a:solidFill>
                <a:srgbClr val="000000"/>
              </a:solidFill>
            </a:endParaRPr>
          </a:p>
          <a:p>
            <a:endParaRPr lang="en-US" sz="2000" spc="-20" dirty="0" smtClean="0">
              <a:solidFill>
                <a:srgbClr val="000000"/>
              </a:solidFill>
            </a:endParaRPr>
          </a:p>
          <a:p>
            <a:endParaRPr lang="en-US" sz="1600" spc="-20" dirty="0">
              <a:solidFill>
                <a:srgbClr val="000000"/>
              </a:solidFill>
            </a:endParaRPr>
          </a:p>
          <a:p>
            <a:endParaRPr lang="en-US" sz="2200" spc="-20" dirty="0" smtClean="0">
              <a:solidFill>
                <a:srgbClr val="000000"/>
              </a:solidFill>
            </a:endParaRPr>
          </a:p>
          <a:p>
            <a:endParaRPr lang="en-US" sz="2200" spc="-20" dirty="0">
              <a:solidFill>
                <a:srgbClr val="000000"/>
              </a:solidFill>
            </a:endParaRPr>
          </a:p>
          <a:p>
            <a:pPr marL="832104" lvl="2" algn="l"/>
            <a:r>
              <a:rPr lang="en-US" sz="2200" dirty="0">
                <a:solidFill>
                  <a:srgbClr val="000000"/>
                </a:solidFill>
              </a:rPr>
              <a:t>CI ≈ 0.28 ± 1.96(0.0142)</a:t>
            </a:r>
          </a:p>
          <a:p>
            <a:pPr marL="832104" lvl="2" algn="l"/>
            <a:r>
              <a:rPr lang="en-US" sz="2200" dirty="0">
                <a:solidFill>
                  <a:srgbClr val="000000"/>
                </a:solidFill>
              </a:rPr>
              <a:t>CI ≈ 0.28 ± 0.0278</a:t>
            </a:r>
            <a:endParaRPr lang="en-US" sz="2200" spc="-2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366295"/>
              </p:ext>
            </p:extLst>
          </p:nvPr>
        </p:nvGraphicFramePr>
        <p:xfrm>
          <a:off x="629018" y="1291993"/>
          <a:ext cx="44656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6" name="Equation" r:id="rId3" imgW="4914900" imgH="952500" progId="Equation.DSMT4">
                  <p:embed/>
                </p:oleObj>
              </mc:Choice>
              <mc:Fallback>
                <p:oleObj name="Equation" r:id="rId3" imgW="4914900" imgH="952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018" y="1291993"/>
                        <a:ext cx="4465637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100526"/>
              </p:ext>
            </p:extLst>
          </p:nvPr>
        </p:nvGraphicFramePr>
        <p:xfrm>
          <a:off x="1545938" y="2249841"/>
          <a:ext cx="34972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7" name="Equation" r:id="rId5" imgW="3848100" imgH="876300" progId="Equation.DSMT4">
                  <p:embed/>
                </p:oleObj>
              </mc:Choice>
              <mc:Fallback>
                <p:oleObj name="Equation" r:id="rId5" imgW="38481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5938" y="2249841"/>
                        <a:ext cx="3497262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712196"/>
              </p:ext>
            </p:extLst>
          </p:nvPr>
        </p:nvGraphicFramePr>
        <p:xfrm>
          <a:off x="1545938" y="3192463"/>
          <a:ext cx="29210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8" name="Equation" r:id="rId7" imgW="3213100" imgH="876300" progId="Equation.DSMT4">
                  <p:embed/>
                </p:oleObj>
              </mc:Choice>
              <mc:Fallback>
                <p:oleObj name="Equation" r:id="rId7" imgW="32131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5938" y="3192463"/>
                        <a:ext cx="29210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874489"/>
              </p:ext>
            </p:extLst>
          </p:nvPr>
        </p:nvGraphicFramePr>
        <p:xfrm>
          <a:off x="1545938" y="4139900"/>
          <a:ext cx="33480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9" name="Equation" r:id="rId9" imgW="3683000" imgH="406400" progId="Equation.DSMT4">
                  <p:embed/>
                </p:oleObj>
              </mc:Choice>
              <mc:Fallback>
                <p:oleObj name="Equation" r:id="rId9" imgW="36830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5938" y="4139900"/>
                        <a:ext cx="3348037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72170" y="2496310"/>
            <a:ext cx="2698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-20" dirty="0" smtClean="0">
                <a:latin typeface="Arial"/>
                <a:cs typeface="Arial"/>
              </a:rPr>
              <a:t>Simplify.</a:t>
            </a:r>
            <a:endParaRPr lang="en-US" sz="2200" spc="-20" dirty="0">
              <a:latin typeface="Arial"/>
              <a:cs typeface="Arial"/>
            </a:endParaRPr>
          </a:p>
          <a:p>
            <a:endParaRPr lang="en-US" sz="22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2170" y="1291993"/>
            <a:ext cx="3566767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spc="-20" dirty="0">
                <a:latin typeface="Arial"/>
                <a:cs typeface="Arial"/>
              </a:rPr>
              <a:t>Substitute 1.96 for </a:t>
            </a:r>
            <a:r>
              <a:rPr lang="en-US" sz="2200" i="1" spc="-20" dirty="0" smtClean="0">
                <a:latin typeface="Arial"/>
                <a:cs typeface="Arial"/>
              </a:rPr>
              <a:t>z</a:t>
            </a:r>
            <a:r>
              <a:rPr lang="en-US" sz="2200" i="1" spc="-20" baseline="-25000" dirty="0" smtClean="0">
                <a:latin typeface="Arial"/>
                <a:cs typeface="Arial"/>
              </a:rPr>
              <a:t>c</a:t>
            </a:r>
            <a:r>
              <a:rPr lang="en-US" sz="2200" spc="-20" dirty="0" smtClean="0">
                <a:latin typeface="Arial"/>
                <a:cs typeface="Arial"/>
              </a:rPr>
              <a:t>, 0.28 for   </a:t>
            </a:r>
            <a:r>
              <a:rPr lang="en-US" sz="2200" spc="-20" dirty="0">
                <a:latin typeface="Arial"/>
                <a:cs typeface="Arial"/>
              </a:rPr>
              <a:t>, and 1,000 for </a:t>
            </a:r>
            <a:r>
              <a:rPr lang="en-US" sz="2200" i="1" spc="-20" dirty="0">
                <a:latin typeface="Arial"/>
                <a:cs typeface="Arial"/>
              </a:rPr>
              <a:t>n</a:t>
            </a:r>
            <a:r>
              <a:rPr lang="en-US" sz="2200" spc="-20" dirty="0">
                <a:latin typeface="Arial"/>
                <a:cs typeface="Arial"/>
              </a:rPr>
              <a:t>.</a:t>
            </a:r>
          </a:p>
          <a:p>
            <a:endParaRPr lang="en-US" sz="2200" dirty="0">
              <a:latin typeface="Arial"/>
              <a:cs typeface="Arial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502377"/>
              </p:ext>
            </p:extLst>
          </p:nvPr>
        </p:nvGraphicFramePr>
        <p:xfrm>
          <a:off x="5821179" y="1752415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90" name="Equation" r:id="rId11" imgW="215900" imgH="355600" progId="Equation.DSMT4">
                  <p:embed/>
                </p:oleObj>
              </mc:Choice>
              <mc:Fallback>
                <p:oleObj name="Equation" r:id="rId11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21179" y="1752415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50082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26354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rgbClr val="000000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Calculate each value for the confidence </a:t>
            </a:r>
            <a:r>
              <a:rPr lang="en-US" dirty="0" smtClean="0">
                <a:solidFill>
                  <a:srgbClr val="000000"/>
                </a:solidFill>
              </a:rPr>
              <a:t>interval separately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0.28 + 0.0278 ≈ 0.3078</a:t>
            </a:r>
          </a:p>
          <a:p>
            <a:pPr lvl="2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0.28 – 0.0278 ≈ 0.2522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The confidence interval can be written as (0.2522, 0.3078), meaning </a:t>
            </a:r>
            <a:r>
              <a:rPr lang="en-US" dirty="0" smtClean="0">
                <a:solidFill>
                  <a:srgbClr val="000000"/>
                </a:solidFill>
              </a:rPr>
              <a:t>the requested </a:t>
            </a:r>
            <a:r>
              <a:rPr lang="en-US" dirty="0">
                <a:solidFill>
                  <a:srgbClr val="000000"/>
                </a:solidFill>
              </a:rPr>
              <a:t>confidence interval would fall between approximately </a:t>
            </a:r>
            <a:r>
              <a:rPr lang="en-US" dirty="0" smtClean="0">
                <a:solidFill>
                  <a:srgbClr val="000000"/>
                </a:solidFill>
              </a:rPr>
              <a:t>0.2522 and </a:t>
            </a:r>
            <a:r>
              <a:rPr lang="en-US" dirty="0">
                <a:solidFill>
                  <a:srgbClr val="000000"/>
                </a:solidFill>
              </a:rPr>
              <a:t>0.3078. In terms of the study, this means that approximately 25.2</a:t>
            </a:r>
            <a:r>
              <a:rPr lang="en-US" dirty="0" smtClean="0">
                <a:solidFill>
                  <a:srgbClr val="000000"/>
                </a:solidFill>
              </a:rPr>
              <a:t>% to </a:t>
            </a:r>
            <a:r>
              <a:rPr lang="en-US" dirty="0">
                <a:solidFill>
                  <a:srgbClr val="000000"/>
                </a:solidFill>
              </a:rPr>
              <a:t>30.8% of seniors participate in activities at their local senior center.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126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spcAft>
                <a:spcPts val="1200"/>
              </a:spcAft>
            </a:pPr>
            <a:r>
              <a:rPr lang="en-US" dirty="0"/>
              <a:t>These calculations can also be performed on a graphing calculator:</a:t>
            </a:r>
            <a:endParaRPr lang="en-US" dirty="0" smtClean="0"/>
          </a:p>
          <a:p>
            <a:pPr marL="512064">
              <a:spcAft>
                <a:spcPts val="1200"/>
              </a:spcAft>
            </a:pPr>
            <a:r>
              <a:rPr lang="en-US" b="1" dirty="0"/>
              <a:t>On a TI-83/84: </a:t>
            </a:r>
            <a:endParaRPr lang="en-US" dirty="0"/>
          </a:p>
          <a:p>
            <a:pPr marL="1792224" lvl="1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1: Press [STAT].</a:t>
            </a:r>
          </a:p>
          <a:p>
            <a:pPr marL="1792224" lvl="1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2: Arrow over to the TESTS menu.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3: Scroll down to A: 1–</a:t>
            </a:r>
            <a:r>
              <a:rPr lang="en-US" dirty="0" err="1">
                <a:solidFill>
                  <a:srgbClr val="000000"/>
                </a:solidFill>
              </a:rPr>
              <a:t>PropZInt</a:t>
            </a:r>
            <a:r>
              <a:rPr lang="en-US" dirty="0">
                <a:solidFill>
                  <a:srgbClr val="000000"/>
                </a:solidFill>
              </a:rPr>
              <a:t>, and press [ENTER].</a:t>
            </a:r>
            <a:r>
              <a:rPr lang="en-US" dirty="0" smtClean="0"/>
              <a:t> </a:t>
            </a:r>
          </a:p>
          <a:p>
            <a:pPr marL="1792224" indent="-1051560"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320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1792224" indent="-1051560">
              <a:spcAft>
                <a:spcPts val="0"/>
              </a:spcAft>
            </a:pPr>
            <a:r>
              <a:rPr lang="en-US" dirty="0" smtClean="0"/>
              <a:t>Step </a:t>
            </a:r>
            <a:r>
              <a:rPr lang="en-US" dirty="0"/>
              <a:t>4: Enter the following known values, pressing [ENTER] </a:t>
            </a:r>
            <a:r>
              <a:rPr lang="en-US" dirty="0" smtClean="0"/>
              <a:t>after each </a:t>
            </a:r>
            <a:r>
              <a:rPr lang="en-US" dirty="0"/>
              <a:t>entry:</a:t>
            </a:r>
          </a:p>
          <a:p>
            <a:pPr marL="2011680">
              <a:spcAft>
                <a:spcPts val="0"/>
              </a:spcAft>
            </a:pPr>
            <a:r>
              <a:rPr lang="en-US" i="1" dirty="0" smtClean="0"/>
              <a:t>x</a:t>
            </a:r>
            <a:r>
              <a:rPr lang="en-US" dirty="0"/>
              <a:t>: 280 (favorable results)</a:t>
            </a:r>
          </a:p>
          <a:p>
            <a:pPr marL="2011680">
              <a:spcAft>
                <a:spcPts val="0"/>
              </a:spcAft>
            </a:pPr>
            <a:r>
              <a:rPr lang="en-US" i="1" dirty="0" smtClean="0"/>
              <a:t>n</a:t>
            </a:r>
            <a:r>
              <a:rPr lang="en-US" dirty="0"/>
              <a:t>: 1000 (number in the sample population)</a:t>
            </a:r>
          </a:p>
          <a:p>
            <a:pPr marL="2011680">
              <a:spcAft>
                <a:spcPts val="600"/>
              </a:spcAft>
            </a:pPr>
            <a:r>
              <a:rPr lang="en-US" dirty="0" smtClean="0"/>
              <a:t>C</a:t>
            </a:r>
            <a:r>
              <a:rPr lang="en-US" dirty="0"/>
              <a:t>-Level: 0.95 (confidence level in decimal </a:t>
            </a:r>
            <a:r>
              <a:rPr lang="en-US" dirty="0" smtClean="0"/>
              <a:t> form</a:t>
            </a:r>
            <a:r>
              <a:rPr lang="en-US" dirty="0"/>
              <a:t>)</a:t>
            </a:r>
          </a:p>
          <a:p>
            <a:pPr marL="1792224" indent="-1051560">
              <a:spcAft>
                <a:spcPts val="0"/>
              </a:spcAft>
            </a:pPr>
            <a:r>
              <a:rPr lang="en-US" dirty="0"/>
              <a:t>Step 5: Highlight “Calculate” and press [ENTER].</a:t>
            </a:r>
            <a:r>
              <a:rPr lang="en-US" dirty="0" smtClean="0"/>
              <a:t> </a:t>
            </a:r>
          </a:p>
          <a:p>
            <a:pPr marL="1792224" indent="-1051560"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85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b="1" dirty="0" smtClean="0"/>
          </a:p>
          <a:p>
            <a:pPr marL="512064"/>
            <a:r>
              <a:rPr lang="en-US" b="1" dirty="0" smtClean="0"/>
              <a:t>On </a:t>
            </a:r>
            <a:r>
              <a:rPr lang="en-US" b="1" dirty="0"/>
              <a:t>a TI-Nspire: </a:t>
            </a:r>
            <a:endParaRPr lang="en-US" dirty="0"/>
          </a:p>
          <a:p>
            <a:pPr marL="1792224" indent="-1051560">
              <a:spcAft>
                <a:spcPts val="1200"/>
              </a:spcAft>
            </a:pPr>
            <a:r>
              <a:rPr lang="en-US" dirty="0"/>
              <a:t>Step 1: Press the [home] key.</a:t>
            </a:r>
          </a:p>
          <a:p>
            <a:pPr marL="1792224" indent="-1051560">
              <a:spcAft>
                <a:spcPts val="1200"/>
              </a:spcAft>
            </a:pPr>
            <a:r>
              <a:rPr lang="en-US" dirty="0"/>
              <a:t>Step 2: Arrow down to the calculator page icon (the first icon </a:t>
            </a:r>
            <a:r>
              <a:rPr lang="en-US" dirty="0" smtClean="0"/>
              <a:t>on the </a:t>
            </a:r>
            <a:r>
              <a:rPr lang="en-US" dirty="0"/>
              <a:t>left) and press [enter].</a:t>
            </a:r>
          </a:p>
          <a:p>
            <a:pPr marL="1792224" indent="-1051560"/>
            <a:r>
              <a:rPr lang="en-US" dirty="0"/>
              <a:t>Step 3: Press [menu]. Arrow down to 6: Statistics. Arrow right </a:t>
            </a:r>
            <a:r>
              <a:rPr lang="en-US" dirty="0" smtClean="0"/>
              <a:t>to choose </a:t>
            </a:r>
            <a:r>
              <a:rPr lang="en-US" dirty="0"/>
              <a:t>6: Confidence Intervals, and then arrow down to 5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–Prop z Interval.</a:t>
            </a:r>
            <a:r>
              <a:rPr lang="en-US" dirty="0" smtClean="0"/>
              <a:t> </a:t>
            </a:r>
            <a:endParaRPr lang="en-US" dirty="0"/>
          </a:p>
          <a:p>
            <a:pPr marL="1792224" indent="-1051560"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461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b="1" dirty="0" smtClean="0"/>
          </a:p>
          <a:p>
            <a:pPr marL="1792224" indent="-1051560"/>
            <a:r>
              <a:rPr lang="en-US" dirty="0"/>
              <a:t>Step 4: Enter the following known values. Arrow right after </a:t>
            </a:r>
            <a:r>
              <a:rPr lang="en-US" dirty="0" smtClean="0"/>
              <a:t>each entry </a:t>
            </a:r>
            <a:r>
              <a:rPr lang="en-US" dirty="0"/>
              <a:t>to move between fields.</a:t>
            </a:r>
          </a:p>
          <a:p>
            <a:pPr marL="2011680"/>
            <a:r>
              <a:rPr lang="en-US" dirty="0"/>
              <a:t>Successes, </a:t>
            </a:r>
            <a:r>
              <a:rPr lang="en-US" i="1" dirty="0"/>
              <a:t>x</a:t>
            </a:r>
            <a:r>
              <a:rPr lang="en-US" dirty="0"/>
              <a:t>: 280 (favorable results)</a:t>
            </a:r>
          </a:p>
          <a:p>
            <a:pPr marL="2011680"/>
            <a:r>
              <a:rPr lang="en-US" i="1" dirty="0"/>
              <a:t>n</a:t>
            </a:r>
            <a:r>
              <a:rPr lang="en-US" dirty="0"/>
              <a:t>: 1000 (number in the sample population)</a:t>
            </a:r>
          </a:p>
          <a:p>
            <a:pPr marL="2011680"/>
            <a:r>
              <a:rPr lang="en-US" dirty="0"/>
              <a:t>C Level: 0.95 (confidence level in decimal form)</a:t>
            </a:r>
          </a:p>
          <a:p>
            <a:pPr marL="1792224" indent="-1051560">
              <a:spcAft>
                <a:spcPts val="600"/>
              </a:spcAft>
            </a:pPr>
            <a:r>
              <a:rPr lang="en-US" dirty="0"/>
              <a:t>Step 5: Press [enter] to select OK.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Your calculator will return approximately the same values </a:t>
            </a:r>
            <a:r>
              <a:rPr lang="en-US" dirty="0" smtClean="0">
                <a:solidFill>
                  <a:srgbClr val="000000"/>
                </a:solidFill>
              </a:rPr>
              <a:t>as calculated </a:t>
            </a:r>
            <a:r>
              <a:rPr lang="en-US" dirty="0">
                <a:solidFill>
                  <a:srgbClr val="000000"/>
                </a:solidFill>
              </a:rPr>
              <a:t>by hand.</a:t>
            </a:r>
          </a:p>
          <a:p>
            <a:pPr marL="1792224" indent="-1051560"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4415642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8890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 95% confidence level means that you are 95% certain of your results. Conversely, a 95</a:t>
            </a:r>
            <a:r>
              <a:rPr lang="en-US" dirty="0" smtClean="0"/>
              <a:t>% confidence </a:t>
            </a:r>
            <a:r>
              <a:rPr lang="en-US" dirty="0"/>
              <a:t>level means you are 5% </a:t>
            </a:r>
            <a:r>
              <a:rPr lang="en-US" i="1" dirty="0"/>
              <a:t>uncertain </a:t>
            </a:r>
            <a:r>
              <a:rPr lang="en-US" dirty="0"/>
              <a:t>of your results, since 100 – 95 = 5. Recall that </a:t>
            </a:r>
            <a:r>
              <a:rPr lang="en-US" dirty="0" smtClean="0"/>
              <a:t>you cannot </a:t>
            </a:r>
            <a:r>
              <a:rPr lang="en-US" dirty="0"/>
              <a:t>be more than 100% certain of your results. A 95% confidence level also means that if </a:t>
            </a:r>
            <a:r>
              <a:rPr lang="en-US" dirty="0" smtClean="0"/>
              <a:t>you were </a:t>
            </a:r>
            <a:r>
              <a:rPr lang="en-US" dirty="0"/>
              <a:t>to repeat the study several times, you would achieve the same results 95% of those times.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Once </a:t>
            </a:r>
            <a:r>
              <a:rPr lang="en-US" dirty="0"/>
              <a:t>the confidence level is determined, we can expect the data of repeated samples to </a:t>
            </a:r>
            <a:r>
              <a:rPr lang="en-US" dirty="0" smtClean="0"/>
              <a:t>follow the </a:t>
            </a:r>
            <a:r>
              <a:rPr lang="en-US" dirty="0"/>
              <a:t>same general parameters. Parameters are the numerical values representing the data </a:t>
            </a:r>
            <a:r>
              <a:rPr lang="en-US" dirty="0" smtClean="0"/>
              <a:t>and include </a:t>
            </a:r>
            <a:r>
              <a:rPr lang="en-US" dirty="0"/>
              <a:t>proportion, mean, and variance.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136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help us report how accurate we believe our sample to be, we can calculate the </a:t>
            </a:r>
            <a:r>
              <a:rPr lang="en-US" sz="2200" b="1" dirty="0"/>
              <a:t>margin </a:t>
            </a:r>
            <a:r>
              <a:rPr lang="en-US" sz="2200" b="1" dirty="0" smtClean="0"/>
              <a:t>of error</a:t>
            </a:r>
            <a:r>
              <a:rPr lang="en-US" sz="2200" dirty="0"/>
              <a:t>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margin of error is a quantity that represents how confident we are with our calculations</a:t>
            </a:r>
            <a:r>
              <a:rPr lang="en-US" sz="2200" dirty="0" smtClean="0"/>
              <a:t>; it </a:t>
            </a:r>
            <a:r>
              <a:rPr lang="en-US" sz="2200" dirty="0"/>
              <a:t>is often abbreviated as MOE.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It </a:t>
            </a:r>
            <a:r>
              <a:rPr lang="en-US" sz="2200" dirty="0"/>
              <a:t>is important to note that the margin of error can be decreased by increasing the sample </a:t>
            </a:r>
            <a:r>
              <a:rPr lang="en-US" sz="2200" dirty="0" smtClean="0"/>
              <a:t>size or </a:t>
            </a:r>
            <a:r>
              <a:rPr lang="en-US" sz="2200" dirty="0"/>
              <a:t>by decreasing the level of confidence.</a:t>
            </a:r>
          </a:p>
          <a:p>
            <a:pPr marL="342900" indent="-342900">
              <a:buFont typeface="Arial"/>
              <a:buChar char="•"/>
            </a:pPr>
            <a:r>
              <a:rPr lang="en-US" sz="2200" b="1" dirty="0" smtClean="0"/>
              <a:t>Critical </a:t>
            </a:r>
            <a:r>
              <a:rPr lang="en-US" sz="2200" b="1" dirty="0"/>
              <a:t>values</a:t>
            </a:r>
            <a:r>
              <a:rPr lang="en-US" sz="2200" dirty="0"/>
              <a:t>, also known as </a:t>
            </a:r>
            <a:r>
              <a:rPr lang="en-US" sz="2200" b="1" i="1" dirty="0" err="1"/>
              <a:t>z</a:t>
            </a:r>
            <a:r>
              <a:rPr lang="en-US" sz="2200" b="1" i="1" baseline="-25000" dirty="0" err="1"/>
              <a:t>c</a:t>
            </a:r>
            <a:r>
              <a:rPr lang="en-US" sz="2200" b="1" dirty="0"/>
              <a:t>-values</a:t>
            </a:r>
            <a:r>
              <a:rPr lang="en-US" sz="2200" dirty="0"/>
              <a:t>, measure the number of standards of error to </a:t>
            </a:r>
            <a:r>
              <a:rPr lang="en-US" sz="2200" dirty="0" smtClean="0"/>
              <a:t>be added </a:t>
            </a:r>
            <a:r>
              <a:rPr lang="en-US" sz="2200" dirty="0"/>
              <a:t>to or subtracted from the mean in order to achieve the desired confidence level.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349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following table shows common confidence levels and their corresponding </a:t>
            </a:r>
            <a:r>
              <a:rPr lang="en-US" i="1" dirty="0" err="1"/>
              <a:t>z</a:t>
            </a:r>
            <a:r>
              <a:rPr lang="en-US" i="1" baseline="-25000" dirty="0" err="1"/>
              <a:t>c</a:t>
            </a:r>
            <a:r>
              <a:rPr lang="en-US" dirty="0"/>
              <a:t>-values.</a:t>
            </a:r>
          </a:p>
          <a:p>
            <a:pPr algn="ctr"/>
            <a:r>
              <a:rPr lang="en-US" b="1" dirty="0"/>
              <a:t>Common Critical Values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  <a:p>
            <a:pPr marL="342900" indent="-342900">
              <a:lnSpc>
                <a:spcPct val="110000"/>
              </a:lnSpc>
              <a:spcBef>
                <a:spcPts val="2000"/>
              </a:spcBef>
              <a:buFont typeface="Arial"/>
              <a:buChar char="•"/>
            </a:pPr>
            <a:r>
              <a:rPr lang="en-US" dirty="0"/>
              <a:t>Use the </a:t>
            </a:r>
            <a:r>
              <a:rPr lang="en-US" dirty="0" smtClean="0"/>
              <a:t>formulas shown on the next slide when </a:t>
            </a:r>
            <a:r>
              <a:rPr lang="en-US" dirty="0"/>
              <a:t>calculating the margin of error.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76198"/>
              </p:ext>
            </p:extLst>
          </p:nvPr>
        </p:nvGraphicFramePr>
        <p:xfrm>
          <a:off x="982664" y="2552229"/>
          <a:ext cx="7454083" cy="918426"/>
        </p:xfrm>
        <a:graphic>
          <a:graphicData uri="http://schemas.openxmlformats.org/drawingml/2006/table">
            <a:tbl>
              <a:tblPr/>
              <a:tblGrid>
                <a:gridCol w="2298992"/>
                <a:gridCol w="638998"/>
                <a:gridCol w="715200"/>
                <a:gridCol w="715200"/>
                <a:gridCol w="715200"/>
                <a:gridCol w="715200"/>
                <a:gridCol w="715200"/>
                <a:gridCol w="940093"/>
              </a:tblGrid>
              <a:tr h="459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Confidence level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Critical value (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</a:t>
                      </a:r>
                      <a:r>
                        <a:rPr lang="en-US" sz="20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 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2.33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1.96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1.645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0.6745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532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61547"/>
              </p:ext>
            </p:extLst>
          </p:nvPr>
        </p:nvGraphicFramePr>
        <p:xfrm>
          <a:off x="1012266" y="1287097"/>
          <a:ext cx="7119468" cy="4398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9734"/>
                <a:gridCol w="3559734"/>
              </a:tblGrid>
              <a:tr h="3948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Margin of error</a:t>
                      </a:r>
                      <a:endParaRPr lang="en-US" sz="2200" dirty="0" smtClean="0">
                        <a:latin typeface="+mn-l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</a:t>
                      </a:r>
                      <a:endParaRPr lang="en-US" sz="2200" dirty="0" smtClean="0">
                        <a:latin typeface="+mn-l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16447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Margin of error for a sample mean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, where </a:t>
                      </a:r>
                      <a:b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standard deviation and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size</a:t>
                      </a:r>
                      <a:endParaRPr lang="en-US" sz="22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7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Margin of error for a sample proportion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 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proportion and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size</a:t>
                      </a:r>
                      <a:endParaRPr lang="en-US" sz="22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411906"/>
              </p:ext>
            </p:extLst>
          </p:nvPr>
        </p:nvGraphicFramePr>
        <p:xfrm>
          <a:off x="4686300" y="1643063"/>
          <a:ext cx="1854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0" name="Equation" r:id="rId3" imgW="1854200" imgH="876300" progId="Equation.DSMT4">
                  <p:embed/>
                </p:oleObj>
              </mc:Choice>
              <mc:Fallback>
                <p:oleObj name="Equation" r:id="rId3" imgW="18542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6300" y="1643063"/>
                        <a:ext cx="18542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91754"/>
              </p:ext>
            </p:extLst>
          </p:nvPr>
        </p:nvGraphicFramePr>
        <p:xfrm>
          <a:off x="4669346" y="3489075"/>
          <a:ext cx="2603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1" name="Equation" r:id="rId5" imgW="2603500" imgH="825500" progId="Equation.DSMT4">
                  <p:embed/>
                </p:oleObj>
              </mc:Choice>
              <mc:Fallback>
                <p:oleObj name="Equation" r:id="rId5" imgW="26035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69346" y="3489075"/>
                        <a:ext cx="2603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237492"/>
              </p:ext>
            </p:extLst>
          </p:nvPr>
        </p:nvGraphicFramePr>
        <p:xfrm>
          <a:off x="5519738" y="4304550"/>
          <a:ext cx="215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2" name="Equation" r:id="rId7" imgW="215900" imgH="342900" progId="Equation.DSMT4">
                  <p:embed/>
                </p:oleObj>
              </mc:Choice>
              <mc:Fallback>
                <p:oleObj name="Equation" r:id="rId7" imgW="2159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19738" y="4304550"/>
                        <a:ext cx="215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6063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If we apply the margin of error to a parameter, such as a proportion or mean, we are able </a:t>
            </a:r>
            <a:r>
              <a:rPr lang="en-US" dirty="0" smtClean="0"/>
              <a:t>to calculate </a:t>
            </a:r>
            <a:r>
              <a:rPr lang="en-US" dirty="0"/>
              <a:t>a range called a </a:t>
            </a:r>
            <a:r>
              <a:rPr lang="en-US" b="1" dirty="0"/>
              <a:t>confidence interval</a:t>
            </a:r>
            <a:r>
              <a:rPr lang="en-US" dirty="0"/>
              <a:t>, abbreviated as CI. This interval represents </a:t>
            </a:r>
            <a:r>
              <a:rPr lang="en-US" dirty="0" smtClean="0"/>
              <a:t>the true </a:t>
            </a:r>
            <a:r>
              <a:rPr lang="en-US" dirty="0"/>
              <a:t>value of the parameter in repeated samples</a:t>
            </a:r>
            <a:r>
              <a:rPr lang="en-US" dirty="0" smtClean="0"/>
              <a:t>.</a:t>
            </a:r>
          </a:p>
          <a:p>
            <a:pPr marL="342900" indent="-342900">
              <a:spcBef>
                <a:spcPts val="800"/>
              </a:spcBef>
              <a:buFont typeface="Arial"/>
              <a:buChar char="•"/>
            </a:pPr>
            <a:r>
              <a:rPr lang="en-US" dirty="0"/>
              <a:t>Use the following formulas when calculating confidence intervals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636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473120"/>
              </p:ext>
            </p:extLst>
          </p:nvPr>
        </p:nvGraphicFramePr>
        <p:xfrm>
          <a:off x="976004" y="1236797"/>
          <a:ext cx="7450706" cy="4468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9734"/>
                <a:gridCol w="3890972"/>
              </a:tblGrid>
              <a:tr h="3484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Confidence interval</a:t>
                      </a:r>
                      <a:endParaRPr lang="en-US" sz="2000" dirty="0" smtClean="0">
                        <a:latin typeface="+mn-l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</a:t>
                      </a:r>
                      <a:endParaRPr lang="en-US" sz="2000" dirty="0" smtClean="0">
                        <a:latin typeface="+mn-lt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7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Confidence interval for a sample population with proportion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, where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proportion, </a:t>
                      </a:r>
                      <a:r>
                        <a:rPr lang="en-US" sz="2200" b="0" i="1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en-US" sz="2200" b="0" i="1" u="none" strike="noStrike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critical value, and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size</a:t>
                      </a:r>
                      <a:endParaRPr lang="en-US" sz="22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7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Confidence interval for a sample population with mean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, where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standard deviation,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population mean, and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sample size</a:t>
                      </a:r>
                      <a:endParaRPr lang="en-US" sz="22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43197"/>
              </p:ext>
            </p:extLst>
          </p:nvPr>
        </p:nvGraphicFramePr>
        <p:xfrm>
          <a:off x="4649788" y="1663450"/>
          <a:ext cx="23907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1" name="Equation" r:id="rId3" imgW="2628900" imgH="889000" progId="Equation.DSMT4">
                  <p:embed/>
                </p:oleObj>
              </mc:Choice>
              <mc:Fallback>
                <p:oleObj name="Equation" r:id="rId3" imgW="26289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9788" y="1663450"/>
                        <a:ext cx="2390775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2225"/>
              </p:ext>
            </p:extLst>
          </p:nvPr>
        </p:nvGraphicFramePr>
        <p:xfrm>
          <a:off x="4622801" y="2373188"/>
          <a:ext cx="196469" cy="323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2" name="Equation" r:id="rId5" imgW="215900" imgH="355600" progId="Equation.DSMT4">
                  <p:embed/>
                </p:oleObj>
              </mc:Choice>
              <mc:Fallback>
                <p:oleObj name="Equation" r:id="rId5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2801" y="2373188"/>
                        <a:ext cx="196469" cy="323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394968"/>
              </p:ext>
            </p:extLst>
          </p:nvPr>
        </p:nvGraphicFramePr>
        <p:xfrm>
          <a:off x="2399565" y="2854981"/>
          <a:ext cx="21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3" name="Equation" r:id="rId7" imgW="215900" imgH="355600" progId="Equation.DSMT4">
                  <p:embed/>
                </p:oleObj>
              </mc:Choice>
              <mc:Fallback>
                <p:oleObj name="Equation" r:id="rId7" imgW="215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9565" y="2854981"/>
                        <a:ext cx="215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466875"/>
              </p:ext>
            </p:extLst>
          </p:nvPr>
        </p:nvGraphicFramePr>
        <p:xfrm>
          <a:off x="4606053" y="3657683"/>
          <a:ext cx="1662545" cy="7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4" name="Equation" r:id="rId8" imgW="1828800" imgH="876300" progId="Equation.DSMT4">
                  <p:embed/>
                </p:oleObj>
              </mc:Choice>
              <mc:Fallback>
                <p:oleObj name="Equation" r:id="rId8" imgW="18288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06053" y="3657683"/>
                        <a:ext cx="1662545" cy="796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677560"/>
              </p:ext>
            </p:extLst>
          </p:nvPr>
        </p:nvGraphicFramePr>
        <p:xfrm>
          <a:off x="7018515" y="4425950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5" name="Equation" r:id="rId10" imgW="228600" imgH="241300" progId="Equation.DSMT4">
                  <p:embed/>
                </p:oleObj>
              </mc:Choice>
              <mc:Fallback>
                <p:oleObj name="Equation" r:id="rId10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18515" y="4425950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270837"/>
              </p:ext>
            </p:extLst>
          </p:nvPr>
        </p:nvGraphicFramePr>
        <p:xfrm>
          <a:off x="1831216" y="4939907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6" name="Equation" r:id="rId12" imgW="228600" imgH="241300" progId="Equation.DSMT4">
                  <p:embed/>
                </p:oleObj>
              </mc:Choice>
              <mc:Fallback>
                <p:oleObj name="Equation" r:id="rId12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31216" y="4939907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4792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486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Confidence intervals are often reported as a decimal and are frequently written using </a:t>
            </a:r>
            <a:r>
              <a:rPr lang="en-US" dirty="0" smtClean="0"/>
              <a:t>interval notation</a:t>
            </a:r>
            <a:r>
              <a:rPr lang="en-US" dirty="0"/>
              <a:t>. For example, the notation (4, 5) indicates a confidence interval of 4 to 5.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wider confidence interval indicates a less accurate estimate of the data, whereas a </a:t>
            </a:r>
            <a:r>
              <a:rPr lang="en-US" dirty="0" smtClean="0"/>
              <a:t>narrower confidence </a:t>
            </a:r>
            <a:r>
              <a:rPr lang="en-US" dirty="0"/>
              <a:t>interval indicates a more accurate estimate.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1.4.4: Estimating with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35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15628</TotalTime>
  <Words>1582</Words>
  <Application>Microsoft Macintosh PowerPoint</Application>
  <PresentationFormat>On-screen Show (4:3)</PresentationFormat>
  <Paragraphs>229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346</cp:revision>
  <dcterms:created xsi:type="dcterms:W3CDTF">2012-02-22T19:14:19Z</dcterms:created>
  <dcterms:modified xsi:type="dcterms:W3CDTF">2015-01-07T13:28:25Z</dcterms:modified>
  <cp:category/>
</cp:coreProperties>
</file>