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4" r:id="rId3"/>
    <p:sldId id="482" r:id="rId4"/>
    <p:sldId id="487" r:id="rId5"/>
    <p:sldId id="290" r:id="rId6"/>
    <p:sldId id="294" r:id="rId7"/>
    <p:sldId id="295" r:id="rId8"/>
    <p:sldId id="483" r:id="rId9"/>
    <p:sldId id="488" r:id="rId10"/>
    <p:sldId id="484" r:id="rId11"/>
    <p:sldId id="462" r:id="rId12"/>
    <p:sldId id="475" r:id="rId13"/>
    <p:sldId id="476" r:id="rId14"/>
    <p:sldId id="477" r:id="rId15"/>
    <p:sldId id="490" r:id="rId16"/>
    <p:sldId id="485" r:id="rId17"/>
    <p:sldId id="489" r:id="rId18"/>
    <p:sldId id="48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6" autoAdjust="0"/>
    <p:restoredTop sz="91486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-2152" y="-104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4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/00495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Arial"/>
              </a:rPr>
              <a:t>/00496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5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6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The previous lesson discussed how to calculate </a:t>
            </a:r>
            <a:r>
              <a:rPr lang="en-US" dirty="0" smtClean="0"/>
              <a:t>a sample </a:t>
            </a:r>
            <a:r>
              <a:rPr lang="en-US" dirty="0"/>
              <a:t>proportion and how to calculate </a:t>
            </a:r>
            <a:r>
              <a:rPr lang="en-US" dirty="0" smtClean="0"/>
              <a:t>the standard </a:t>
            </a:r>
            <a:r>
              <a:rPr lang="en-US" dirty="0"/>
              <a:t>error of the population proportion. This lesson explores sample means and </a:t>
            </a:r>
            <a:r>
              <a:rPr lang="en-US" dirty="0" smtClean="0"/>
              <a:t>their relationship </a:t>
            </a:r>
            <a:r>
              <a:rPr lang="en-US" dirty="0"/>
              <a:t>to </a:t>
            </a:r>
            <a:r>
              <a:rPr lang="en-US" dirty="0" smtClean="0"/>
              <a:t>population means</a:t>
            </a:r>
            <a:r>
              <a:rPr lang="en-US" dirty="0"/>
              <a:t>. Since this lesson involves surveys </a:t>
            </a:r>
            <a:r>
              <a:rPr lang="en-US" dirty="0" smtClean="0"/>
              <a:t>with populations </a:t>
            </a:r>
            <a:r>
              <a:rPr lang="en-US" dirty="0"/>
              <a:t>that are </a:t>
            </a:r>
            <a:r>
              <a:rPr lang="en-US" dirty="0" smtClean="0"/>
              <a:t>too large </a:t>
            </a:r>
            <a:r>
              <a:rPr lang="en-US" dirty="0"/>
              <a:t>to feasibly calculate, it is necessary to calculate estimates and standard </a:t>
            </a:r>
            <a:r>
              <a:rPr lang="en-US" dirty="0" smtClean="0"/>
              <a:t>errors based </a:t>
            </a:r>
            <a:r>
              <a:rPr lang="en-US" dirty="0"/>
              <a:t>on samples.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/>
          </a:p>
          <a:p>
            <a:pPr marL="512064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standard error of the mean for a sample of 25 </a:t>
            </a:r>
            <a:r>
              <a:rPr lang="en-US" dirty="0" smtClean="0">
                <a:solidFill>
                  <a:srgbClr val="000000"/>
                </a:solidFill>
              </a:rPr>
              <a:t>customers who </a:t>
            </a:r>
            <a:r>
              <a:rPr lang="en-US" dirty="0">
                <a:solidFill>
                  <a:srgbClr val="000000"/>
                </a:solidFill>
              </a:rPr>
              <a:t>owned their vehicle for 7.8 years with a standard deviation </a:t>
            </a:r>
            <a:r>
              <a:rPr lang="en-US" dirty="0" smtClean="0">
                <a:solidFill>
                  <a:srgbClr val="000000"/>
                </a:solidFill>
              </a:rPr>
              <a:t>of 2.5 </a:t>
            </a:r>
            <a:r>
              <a:rPr lang="en-US" dirty="0">
                <a:solidFill>
                  <a:srgbClr val="000000"/>
                </a:solidFill>
              </a:rPr>
              <a:t>years is equal to 0.5 year. This mean that although the </a:t>
            </a:r>
            <a:r>
              <a:rPr lang="en-US" dirty="0" smtClean="0">
                <a:solidFill>
                  <a:srgbClr val="000000"/>
                </a:solidFill>
              </a:rPr>
              <a:t>average ownership </a:t>
            </a:r>
            <a:r>
              <a:rPr lang="en-US" dirty="0">
                <a:solidFill>
                  <a:srgbClr val="000000"/>
                </a:solidFill>
              </a:rPr>
              <a:t>is for 7.8 years, the standard error of 0.5 year tells </a:t>
            </a:r>
            <a:r>
              <a:rPr lang="en-US" dirty="0" smtClean="0">
                <a:solidFill>
                  <a:srgbClr val="000000"/>
                </a:solidFill>
              </a:rPr>
              <a:t>us that </a:t>
            </a:r>
            <a:r>
              <a:rPr lang="en-US" dirty="0">
                <a:solidFill>
                  <a:srgbClr val="000000"/>
                </a:solidFill>
              </a:rPr>
              <a:t>the ownership actually varies between 7.8 – 0.5 and 7.8 + 0.5</a:t>
            </a:r>
            <a:r>
              <a:rPr lang="en-US" dirty="0" smtClean="0">
                <a:solidFill>
                  <a:srgbClr val="000000"/>
                </a:solidFill>
              </a:rPr>
              <a:t>. Therefore</a:t>
            </a:r>
            <a:r>
              <a:rPr lang="en-US" dirty="0">
                <a:solidFill>
                  <a:srgbClr val="000000"/>
                </a:solidFill>
              </a:rPr>
              <a:t>, the ownership period for this sample varies </a:t>
            </a:r>
            <a:r>
              <a:rPr lang="en-US" dirty="0" smtClean="0">
                <a:solidFill>
                  <a:srgbClr val="000000"/>
                </a:solidFill>
              </a:rPr>
              <a:t>from 7.3 </a:t>
            </a:r>
            <a:r>
              <a:rPr lang="en-US" dirty="0">
                <a:solidFill>
                  <a:srgbClr val="000000"/>
                </a:solidFill>
              </a:rPr>
              <a:t>years to 8.3 years.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81813" y="443440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6752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In 2011, the average salary for a sample of </a:t>
            </a:r>
            <a:r>
              <a:rPr lang="en-US" dirty="0" smtClean="0"/>
              <a:t>NCAA Division </a:t>
            </a:r>
            <a:r>
              <a:rPr lang="en-US" dirty="0"/>
              <a:t>1A head football coaches was $1.5 </a:t>
            </a:r>
            <a:r>
              <a:rPr lang="en-US" dirty="0" smtClean="0"/>
              <a:t>million per </a:t>
            </a:r>
            <a:r>
              <a:rPr lang="en-US" dirty="0"/>
              <a:t>year, with a standard deviation of </a:t>
            </a:r>
            <a:r>
              <a:rPr lang="en-US" dirty="0" smtClean="0"/>
              <a:t>$1.07 million. </a:t>
            </a:r>
            <a:r>
              <a:rPr lang="en-US" dirty="0"/>
              <a:t>If there are 100 coaches in this sample, what is </a:t>
            </a:r>
            <a:r>
              <a:rPr lang="en-US" dirty="0" smtClean="0"/>
              <a:t>the standard </a:t>
            </a:r>
            <a:r>
              <a:rPr lang="en-US" dirty="0"/>
              <a:t>error of the mean? What can you predict about the population mean based on the </a:t>
            </a:r>
            <a:r>
              <a:rPr lang="en-US" dirty="0" smtClean="0"/>
              <a:t>sample mean </a:t>
            </a:r>
            <a:r>
              <a:rPr lang="en-US" dirty="0"/>
              <a:t>and its standard error?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Identify the given information. 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As stated in the problem, the sample is 100 coaches, so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= 100.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Also stated is the standard deviation for the sample mean (</a:t>
            </a:r>
            <a:r>
              <a:rPr lang="en-US" dirty="0" smtClean="0">
                <a:solidFill>
                  <a:schemeClr val="tx1"/>
                </a:solidFill>
              </a:rPr>
              <a:t>average </a:t>
            </a:r>
            <a:r>
              <a:rPr lang="tr-TR" dirty="0" err="1" smtClean="0">
                <a:solidFill>
                  <a:schemeClr val="tx1"/>
                </a:solidFill>
              </a:rPr>
              <a:t>salary</a:t>
            </a:r>
            <a:r>
              <a:rPr lang="tr-TR" dirty="0">
                <a:solidFill>
                  <a:schemeClr val="tx1"/>
                </a:solidFill>
              </a:rPr>
              <a:t>): </a:t>
            </a:r>
            <a:r>
              <a:rPr lang="tr-TR" i="1" dirty="0">
                <a:solidFill>
                  <a:schemeClr val="tx1"/>
                </a:solidFill>
              </a:rPr>
              <a:t>s </a:t>
            </a:r>
            <a:r>
              <a:rPr lang="tr-TR" dirty="0">
                <a:solidFill>
                  <a:schemeClr val="tx1"/>
                </a:solidFill>
              </a:rPr>
              <a:t>= 1.07.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Determine the standard error of the mean.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lnSpc>
                <a:spcPct val="140000"/>
              </a:lnSpc>
            </a:pPr>
            <a:r>
              <a:rPr lang="en-US" dirty="0">
                <a:solidFill>
                  <a:schemeClr val="tx1"/>
                </a:solidFill>
              </a:rPr>
              <a:t>The formula for the standard error of the mean </a:t>
            </a:r>
            <a:r>
              <a:rPr lang="en-US" dirty="0" smtClean="0">
                <a:solidFill>
                  <a:schemeClr val="tx1"/>
                </a:solidFill>
              </a:rPr>
              <a:t>is     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, where </a:t>
            </a:r>
            <a:r>
              <a:rPr lang="en-US" i="1" dirty="0" smtClean="0">
                <a:solidFill>
                  <a:schemeClr val="tx1"/>
                </a:solidFill>
              </a:rPr>
              <a:t>s </a:t>
            </a:r>
            <a:r>
              <a:rPr lang="en-US" dirty="0" smtClean="0">
                <a:solidFill>
                  <a:schemeClr val="tx1"/>
                </a:solidFill>
              </a:rPr>
              <a:t>represents </a:t>
            </a:r>
            <a:r>
              <a:rPr lang="en-US" dirty="0">
                <a:solidFill>
                  <a:schemeClr val="tx1"/>
                </a:solidFill>
              </a:rPr>
              <a:t>the standard deviation of the sample and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is the sample size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2064">
              <a:spcAft>
                <a:spcPts val="1200"/>
              </a:spcAft>
            </a:pPr>
            <a:r>
              <a:rPr lang="en-US" dirty="0"/>
              <a:t>					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595190"/>
              </p:ext>
            </p:extLst>
          </p:nvPr>
        </p:nvGraphicFramePr>
        <p:xfrm>
          <a:off x="1232920" y="2033835"/>
          <a:ext cx="1397000" cy="87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4" name="Equation" r:id="rId3" imgW="1397000" imgH="876300" progId="Equation.DSMT4">
                  <p:embed/>
                </p:oleObj>
              </mc:Choice>
              <mc:Fallback>
                <p:oleObj name="Equation" r:id="rId3" imgW="1397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2920" y="2033835"/>
                        <a:ext cx="1397000" cy="87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								Formula for the standard 								error of the mean</a:t>
            </a:r>
          </a:p>
          <a:p>
            <a:pPr marL="512064"/>
            <a:r>
              <a:rPr lang="en-US" dirty="0"/>
              <a:t>								Substitute </a:t>
            </a:r>
            <a:r>
              <a:rPr lang="en-US" dirty="0" smtClean="0"/>
              <a:t>1.07 </a:t>
            </a:r>
            <a:r>
              <a:rPr lang="en-US" dirty="0"/>
              <a:t>for </a:t>
            </a:r>
            <a:r>
              <a:rPr lang="en-US" i="1" dirty="0"/>
              <a:t>s </a:t>
            </a:r>
            <a:r>
              <a:rPr lang="en-US" dirty="0"/>
              <a:t>and </a:t>
            </a:r>
            <a:endParaRPr lang="en-US" dirty="0" smtClean="0"/>
          </a:p>
          <a:p>
            <a:pPr marL="512064"/>
            <a:r>
              <a:rPr lang="en-US" dirty="0" smtClean="0"/>
              <a:t>								100 for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pPr marL="512064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512064"/>
            <a:r>
              <a:rPr lang="en-US" dirty="0"/>
              <a:t>	</a:t>
            </a:r>
            <a:r>
              <a:rPr lang="en-US" dirty="0" smtClean="0"/>
              <a:t>							Simplify.</a:t>
            </a:r>
          </a:p>
          <a:p>
            <a:pPr marL="512064"/>
            <a:endParaRPr lang="en-US" dirty="0">
              <a:solidFill>
                <a:schemeClr val="tx1"/>
              </a:solidFill>
            </a:endParaRPr>
          </a:p>
          <a:p>
            <a:pPr marL="512064"/>
            <a:endParaRPr lang="en-US" dirty="0" smtClean="0"/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The standard error of the mean is 0.107.</a:t>
            </a:r>
          </a:p>
          <a:p>
            <a:pPr marL="512064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01857"/>
              </p:ext>
            </p:extLst>
          </p:nvPr>
        </p:nvGraphicFramePr>
        <p:xfrm>
          <a:off x="1839579" y="1235099"/>
          <a:ext cx="1397000" cy="87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0" name="Equation" r:id="rId3" imgW="1397000" imgH="876300" progId="Equation.DSMT4">
                  <p:embed/>
                </p:oleObj>
              </mc:Choice>
              <mc:Fallback>
                <p:oleObj name="Equation" r:id="rId3" imgW="1397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579" y="1235099"/>
                        <a:ext cx="1397000" cy="87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007574"/>
              </p:ext>
            </p:extLst>
          </p:nvPr>
        </p:nvGraphicFramePr>
        <p:xfrm>
          <a:off x="1839579" y="2216658"/>
          <a:ext cx="1905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1" name="Equation" r:id="rId5" imgW="1905000" imgH="939800" progId="Equation.DSMT4">
                  <p:embed/>
                </p:oleObj>
              </mc:Choice>
              <mc:Fallback>
                <p:oleObj name="Equation" r:id="rId5" imgW="1905000" imgH="9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9579" y="2216658"/>
                        <a:ext cx="19050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73567"/>
              </p:ext>
            </p:extLst>
          </p:nvPr>
        </p:nvGraphicFramePr>
        <p:xfrm>
          <a:off x="1839579" y="3314092"/>
          <a:ext cx="1574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2" name="Equation" r:id="rId7" imgW="1574800" imgH="800100" progId="Equation.DSMT4">
                  <p:embed/>
                </p:oleObj>
              </mc:Choice>
              <mc:Fallback>
                <p:oleObj name="Equation" r:id="rId7" imgW="15748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9579" y="3314092"/>
                        <a:ext cx="15748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712777"/>
              </p:ext>
            </p:extLst>
          </p:nvPr>
        </p:nvGraphicFramePr>
        <p:xfrm>
          <a:off x="1839579" y="4271826"/>
          <a:ext cx="1727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3" name="Equation" r:id="rId9" imgW="1727200" imgH="292100" progId="Equation.DSMT4">
                  <p:embed/>
                </p:oleObj>
              </mc:Choice>
              <mc:Fallback>
                <p:oleObj name="Equation" r:id="rId9" imgW="17272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9579" y="4271826"/>
                        <a:ext cx="17272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0433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69264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Bef>
                <a:spcPts val="5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0000"/>
                </a:solidFill>
              </a:rPr>
              <a:t>this situation, we are calculating salaries in millions of dollars.</a:t>
            </a:r>
          </a:p>
          <a:p>
            <a:pPr lvl="1" algn="l">
              <a:spcBef>
                <a:spcPts val="5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If we multiply 0.107 by </a:t>
            </a:r>
            <a:r>
              <a:rPr lang="en-US" dirty="0" smtClean="0">
                <a:solidFill>
                  <a:srgbClr val="000000"/>
                </a:solidFill>
              </a:rPr>
              <a:t>1,000,000</a:t>
            </a:r>
            <a:r>
              <a:rPr lang="en-US" dirty="0">
                <a:solidFill>
                  <a:srgbClr val="000000"/>
                </a:solidFill>
              </a:rPr>
              <a:t>, we find that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SEM is </a:t>
            </a:r>
            <a:r>
              <a:rPr lang="en-US" dirty="0" smtClean="0">
                <a:solidFill>
                  <a:srgbClr val="000000"/>
                </a:solidFill>
              </a:rPr>
              <a:t>about </a:t>
            </a:r>
            <a:r>
              <a:rPr lang="en-US" dirty="0">
                <a:solidFill>
                  <a:srgbClr val="000000"/>
                </a:solidFill>
              </a:rPr>
              <a:t>$107,000 for this sample of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100 coaches.</a:t>
            </a:r>
          </a:p>
          <a:p>
            <a:pPr lvl="1" algn="l">
              <a:lnSpc>
                <a:spcPct val="110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This means that, based on the sample mean salary of $1.5 million, this amount actually varies from </a:t>
            </a:r>
          </a:p>
          <a:p>
            <a:pPr lvl="1" algn="l">
              <a:lnSpc>
                <a:spcPct val="110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$1.5 million + $107,000 ($</a:t>
            </a:r>
            <a:r>
              <a:rPr lang="en-US" dirty="0" smtClean="0">
                <a:solidFill>
                  <a:srgbClr val="000000"/>
                </a:solidFill>
              </a:rPr>
              <a:t>1,607,000</a:t>
            </a:r>
            <a:r>
              <a:rPr lang="en-US" dirty="0">
                <a:solidFill>
                  <a:srgbClr val="000000"/>
                </a:solidFill>
              </a:rPr>
              <a:t>) to </a:t>
            </a:r>
          </a:p>
          <a:p>
            <a:pPr lvl="1" algn="l">
              <a:lnSpc>
                <a:spcPct val="110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$1.5 million – $107,000 </a:t>
            </a:r>
            <a:r>
              <a:rPr lang="en-US">
                <a:solidFill>
                  <a:srgbClr val="000000"/>
                </a:solidFill>
              </a:rPr>
              <a:t>($1,393,000)</a:t>
            </a:r>
            <a:r>
              <a:rPr lang="en-US" dirty="0">
                <a:solidFill>
                  <a:srgbClr val="000000"/>
                </a:solidFill>
              </a:rPr>
              <a:t>. The population mean is likely to be within these two values.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414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lnSpc>
                <a:spcPct val="11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SEM allows us to determine the range within which </a:t>
            </a:r>
            <a:r>
              <a:rPr lang="en-US" dirty="0" smtClean="0">
                <a:solidFill>
                  <a:srgbClr val="000000"/>
                </a:solidFill>
              </a:rPr>
              <a:t>the population </a:t>
            </a:r>
            <a:r>
              <a:rPr lang="en-US" dirty="0">
                <a:solidFill>
                  <a:srgbClr val="000000"/>
                </a:solidFill>
              </a:rPr>
              <a:t>mean is likely to be. As the sample gets larger,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will </a:t>
            </a:r>
            <a:r>
              <a:rPr lang="en-US" dirty="0" smtClean="0">
                <a:solidFill>
                  <a:srgbClr val="000000"/>
                </a:solidFill>
              </a:rPr>
              <a:t>get larger</a:t>
            </a:r>
            <a:r>
              <a:rPr lang="en-US" dirty="0">
                <a:solidFill>
                  <a:srgbClr val="000000"/>
                </a:solidFill>
              </a:rPr>
              <a:t>, and since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in the denominator, the SEM will get </a:t>
            </a:r>
            <a:r>
              <a:rPr lang="en-US" dirty="0" smtClean="0">
                <a:solidFill>
                  <a:srgbClr val="000000"/>
                </a:solidFill>
              </a:rPr>
              <a:t>smaller. As </a:t>
            </a:r>
            <a:r>
              <a:rPr lang="en-US" dirty="0">
                <a:solidFill>
                  <a:srgbClr val="000000"/>
                </a:solidFill>
              </a:rPr>
              <a:t>we increase the sample, the mean of the </a:t>
            </a:r>
            <a:r>
              <a:rPr lang="en-US" dirty="0" smtClean="0">
                <a:solidFill>
                  <a:srgbClr val="000000"/>
                </a:solidFill>
              </a:rPr>
              <a:t>sample becomes a better </a:t>
            </a:r>
            <a:r>
              <a:rPr lang="en-US" dirty="0">
                <a:solidFill>
                  <a:srgbClr val="000000"/>
                </a:solidFill>
              </a:rPr>
              <a:t>estimate of the mean of the population.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81813" y="443440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1578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population </a:t>
            </a:r>
            <a:r>
              <a:rPr lang="en-US" b="1" dirty="0" smtClean="0"/>
              <a:t>mean</a:t>
            </a:r>
            <a:r>
              <a:rPr lang="en-US" dirty="0" smtClean="0"/>
              <a:t>, or </a:t>
            </a:r>
            <a:r>
              <a:rPr lang="en-US" b="1" dirty="0" smtClean="0"/>
              <a:t>population average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is calculated by first finding the sum of all quantities in </a:t>
            </a:r>
            <a:r>
              <a:rPr lang="en-US" dirty="0" smtClean="0"/>
              <a:t>the population</a:t>
            </a:r>
            <a:r>
              <a:rPr lang="en-US" dirty="0"/>
              <a:t>, and then dividing the sum by the total number of quantities in the </a:t>
            </a:r>
            <a:r>
              <a:rPr lang="en-US" dirty="0" smtClean="0"/>
              <a:t>population. This </a:t>
            </a:r>
            <a:r>
              <a:rPr lang="en-US" dirty="0"/>
              <a:t>value is represented by </a:t>
            </a:r>
            <a:r>
              <a:rPr lang="en-US" i="1" dirty="0"/>
              <a:t>μ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population mean can be estimated when the mean of a sample of the population, </a:t>
            </a:r>
            <a:r>
              <a:rPr lang="en-US" dirty="0" smtClean="0"/>
              <a:t>  , is known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sample mean</a:t>
            </a:r>
            <a:r>
              <a:rPr lang="en-US" dirty="0"/>
              <a:t>, 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is the sum of all the quantities in a sample divided by the total </a:t>
            </a:r>
            <a:r>
              <a:rPr lang="en-US" dirty="0" smtClean="0"/>
              <a:t>number of </a:t>
            </a:r>
            <a:r>
              <a:rPr lang="en-US" dirty="0"/>
              <a:t>quantities in the sample. It is also called the </a:t>
            </a:r>
            <a:r>
              <a:rPr lang="en-US" b="1" dirty="0"/>
              <a:t>sample average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94138"/>
              </p:ext>
            </p:extLst>
          </p:nvPr>
        </p:nvGraphicFramePr>
        <p:xfrm>
          <a:off x="5992132" y="3562724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Equation" r:id="rId3" imgW="228600" imgH="241300" progId="Equation.DSMT4">
                  <p:embed/>
                </p:oleObj>
              </mc:Choice>
              <mc:Fallback>
                <p:oleObj name="Equation" r:id="rId3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92132" y="3562724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938415"/>
              </p:ext>
            </p:extLst>
          </p:nvPr>
        </p:nvGraphicFramePr>
        <p:xfrm>
          <a:off x="3764468" y="4016996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9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4468" y="4016996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986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standard error of the mean</a:t>
            </a:r>
            <a:r>
              <a:rPr lang="en-US" dirty="0"/>
              <a:t>, SEM, is a measure of the variability of the mean of a sample.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Variability</a:t>
            </a:r>
            <a:r>
              <a:rPr lang="en-US" dirty="0" smtClean="0"/>
              <a:t>, or </a:t>
            </a:r>
            <a:r>
              <a:rPr lang="en-US" b="1" dirty="0" smtClean="0"/>
              <a:t>spread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refers to how the data is spread out with respect to the mean.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SEM can be calculated by dividing the standard deviation, </a:t>
            </a:r>
            <a:r>
              <a:rPr lang="en-US" i="1" dirty="0"/>
              <a:t>s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dirty="0"/>
              <a:t>by the square root of </a:t>
            </a:r>
            <a:r>
              <a:rPr lang="en-US" dirty="0" smtClean="0"/>
              <a:t>the number </a:t>
            </a:r>
            <a:r>
              <a:rPr lang="en-US" dirty="0"/>
              <a:t>of elements in the sample, </a:t>
            </a:r>
            <a:r>
              <a:rPr lang="en-US" i="1" dirty="0"/>
              <a:t>n</a:t>
            </a:r>
            <a:r>
              <a:rPr lang="en-US" dirty="0"/>
              <a:t>; that is, </a:t>
            </a:r>
            <a:r>
              <a:rPr lang="en-US" dirty="0" smtClean="0"/>
              <a:t>                 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912885"/>
              </p:ext>
            </p:extLst>
          </p:nvPr>
        </p:nvGraphicFramePr>
        <p:xfrm>
          <a:off x="5695486" y="3965070"/>
          <a:ext cx="1422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3" name="Equation" r:id="rId3" imgW="1422400" imgH="876300" progId="Equation.DSMT4">
                  <p:embed/>
                </p:oleObj>
              </mc:Choice>
              <mc:Fallback>
                <p:oleObj name="Equation" r:id="rId3" imgW="14224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5486" y="3965070"/>
                        <a:ext cx="1422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5346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986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the standard error of the mean is small, or close to 0, then the sample mean is likely </a:t>
            </a:r>
            <a:r>
              <a:rPr lang="en-US" dirty="0" smtClean="0"/>
              <a:t>to be </a:t>
            </a:r>
            <a:r>
              <a:rPr lang="en-US" dirty="0"/>
              <a:t>a </a:t>
            </a:r>
            <a:r>
              <a:rPr lang="en-US" dirty="0" smtClean="0"/>
              <a:t>good estimate </a:t>
            </a:r>
            <a:r>
              <a:rPr lang="en-US" dirty="0"/>
              <a:t>of the population mean.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is also important to note that the standard error of the mean will decrease when </a:t>
            </a:r>
            <a:r>
              <a:rPr lang="en-US" dirty="0" smtClean="0"/>
              <a:t>the standard </a:t>
            </a:r>
            <a:r>
              <a:rPr lang="en-US" dirty="0"/>
              <a:t>deviation decreases and the sample size increases.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473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/>
              <a:t>confusing the formula for standard error of the proportion (SEP) with the formula for </a:t>
            </a:r>
            <a:r>
              <a:rPr lang="en-US" dirty="0" smtClean="0"/>
              <a:t>the standard </a:t>
            </a:r>
            <a:r>
              <a:rPr lang="en-US" dirty="0"/>
              <a:t>error of the mean (SEM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The manager of a car dealership would like to determine the average years of ownership for a </a:t>
            </a:r>
            <a:r>
              <a:rPr lang="en-US" dirty="0" smtClean="0"/>
              <a:t>new vehicle</a:t>
            </a:r>
            <a:r>
              <a:rPr lang="en-US" dirty="0"/>
              <a:t>. He found that a sample of 25 customers who bought new vehicles owned that vehicle </a:t>
            </a:r>
            <a:r>
              <a:rPr lang="en-US" dirty="0" smtClean="0"/>
              <a:t>for 7.8 </a:t>
            </a:r>
            <a:r>
              <a:rPr lang="en-US" dirty="0"/>
              <a:t>years, with a standard deviation of 2.5 years. What is the standard error for this sample mean?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Identify the given information.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As stated in the problem, the sample is made up of 25 customers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fi-FI" dirty="0" err="1" smtClean="0">
                <a:solidFill>
                  <a:schemeClr val="tx1"/>
                </a:solidFill>
              </a:rPr>
              <a:t>so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i="1" dirty="0">
                <a:solidFill>
                  <a:schemeClr val="tx1"/>
                </a:solidFill>
              </a:rPr>
              <a:t>n </a:t>
            </a:r>
            <a:r>
              <a:rPr lang="fi-FI" dirty="0">
                <a:solidFill>
                  <a:schemeClr val="tx1"/>
                </a:solidFill>
              </a:rPr>
              <a:t>= 25.</a:t>
            </a:r>
          </a:p>
          <a:p>
            <a:pPr lvl="1" algn="l"/>
            <a:r>
              <a:rPr lang="fi-FI" dirty="0" err="1">
                <a:solidFill>
                  <a:schemeClr val="tx1"/>
                </a:solidFill>
              </a:rPr>
              <a:t>We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are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also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given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that</a:t>
            </a:r>
            <a:r>
              <a:rPr lang="fi-FI" dirty="0">
                <a:solidFill>
                  <a:schemeClr val="tx1"/>
                </a:solidFill>
              </a:rPr>
              <a:t> the </a:t>
            </a:r>
            <a:r>
              <a:rPr lang="fi-FI" dirty="0" err="1">
                <a:solidFill>
                  <a:schemeClr val="tx1"/>
                </a:solidFill>
              </a:rPr>
              <a:t>standard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deviation</a:t>
            </a:r>
            <a:r>
              <a:rPr lang="fi-FI" dirty="0">
                <a:solidFill>
                  <a:schemeClr val="tx1"/>
                </a:solidFill>
              </a:rPr>
              <a:t> of the </a:t>
            </a:r>
            <a:r>
              <a:rPr lang="fi-FI" dirty="0" err="1">
                <a:solidFill>
                  <a:schemeClr val="tx1"/>
                </a:solidFill>
              </a:rPr>
              <a:t>average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years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of </a:t>
            </a:r>
            <a:r>
              <a:rPr lang="fi-FI" dirty="0" err="1" smtClean="0">
                <a:solidFill>
                  <a:schemeClr val="tx1"/>
                </a:solidFill>
              </a:rPr>
              <a:t>ownership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is 2.5 </a:t>
            </a:r>
            <a:r>
              <a:rPr lang="fi-FI" dirty="0" err="1">
                <a:solidFill>
                  <a:schemeClr val="tx1"/>
                </a:solidFill>
              </a:rPr>
              <a:t>years</a:t>
            </a:r>
            <a:r>
              <a:rPr lang="fi-FI" dirty="0">
                <a:solidFill>
                  <a:schemeClr val="tx1"/>
                </a:solidFill>
              </a:rPr>
              <a:t>, </a:t>
            </a:r>
            <a:r>
              <a:rPr lang="fi-FI" dirty="0" err="1">
                <a:solidFill>
                  <a:schemeClr val="tx1"/>
                </a:solidFill>
              </a:rPr>
              <a:t>so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i="1" dirty="0">
                <a:solidFill>
                  <a:schemeClr val="tx1"/>
                </a:solidFill>
              </a:rPr>
              <a:t>s </a:t>
            </a:r>
            <a:r>
              <a:rPr lang="fi-FI" dirty="0">
                <a:solidFill>
                  <a:schemeClr val="tx1"/>
                </a:solidFill>
              </a:rPr>
              <a:t>= 2.5.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660066"/>
                </a:solidFill>
              </a:rPr>
              <a:t>Determine the standard error of the mean.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>
              <a:lnSpc>
                <a:spcPct val="150000"/>
              </a:lnSpc>
            </a:pPr>
            <a:r>
              <a:rPr lang="en-US" dirty="0"/>
              <a:t>The formula for the standard error of the mean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                , where </a:t>
            </a:r>
            <a:r>
              <a:rPr lang="en-US" i="1" dirty="0" smtClean="0"/>
              <a:t>s </a:t>
            </a:r>
            <a:r>
              <a:rPr lang="en-US" dirty="0"/>
              <a:t>represents the standard deviation and </a:t>
            </a:r>
            <a:r>
              <a:rPr lang="en-US" i="1" dirty="0"/>
              <a:t>n </a:t>
            </a:r>
            <a:r>
              <a:rPr lang="en-US" dirty="0"/>
              <a:t>is the sample size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41467"/>
              </p:ext>
            </p:extLst>
          </p:nvPr>
        </p:nvGraphicFramePr>
        <p:xfrm>
          <a:off x="1516877" y="2148507"/>
          <a:ext cx="1397000" cy="87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0" name="Equation" r:id="rId3" imgW="1397000" imgH="876300" progId="Equation.DSMT4">
                  <p:embed/>
                </p:oleObj>
              </mc:Choice>
              <mc:Fallback>
                <p:oleObj name="Equation" r:id="rId3" imgW="1397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877" y="2148507"/>
                        <a:ext cx="1397000" cy="87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6160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1" y="641350"/>
            <a:ext cx="748956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								Formula </a:t>
            </a:r>
            <a:r>
              <a:rPr lang="en-US" dirty="0"/>
              <a:t>for the standard </a:t>
            </a:r>
            <a:r>
              <a:rPr lang="en-US" dirty="0" smtClean="0"/>
              <a:t>								error </a:t>
            </a:r>
            <a:r>
              <a:rPr lang="en-US" dirty="0"/>
              <a:t>of the </a:t>
            </a:r>
            <a:r>
              <a:rPr lang="en-US" dirty="0" smtClean="0"/>
              <a:t>mean</a:t>
            </a:r>
          </a:p>
          <a:p>
            <a:pPr marL="512064"/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/>
              <a:t>Substitute 2.5 for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dirty="0" smtClean="0"/>
              <a:t>								25	for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pPr marL="512064"/>
            <a:endParaRPr lang="en-US" dirty="0"/>
          </a:p>
          <a:p>
            <a:pPr marL="512064">
              <a:spcAft>
                <a:spcPts val="1200"/>
              </a:spcAft>
            </a:pPr>
            <a:r>
              <a:rPr lang="en-US" dirty="0" smtClean="0"/>
              <a:t>								Simplify</a:t>
            </a:r>
            <a:r>
              <a:rPr lang="en-US" dirty="0"/>
              <a:t>.</a:t>
            </a:r>
          </a:p>
          <a:p>
            <a:pPr marL="512064"/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 SEM </a:t>
            </a:r>
            <a:r>
              <a:rPr lang="en-US" dirty="0"/>
              <a:t>= 0.5</a:t>
            </a:r>
          </a:p>
          <a:p>
            <a:pPr marL="512064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1.4.3: Estimating Sample Means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305576"/>
              </p:ext>
            </p:extLst>
          </p:nvPr>
        </p:nvGraphicFramePr>
        <p:xfrm>
          <a:off x="1786071" y="1223825"/>
          <a:ext cx="1397000" cy="87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Equation" r:id="rId3" imgW="1397000" imgH="876300" progId="Equation.DSMT4">
                  <p:embed/>
                </p:oleObj>
              </mc:Choice>
              <mc:Fallback>
                <p:oleObj name="Equation" r:id="rId3" imgW="1397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071" y="1223825"/>
                        <a:ext cx="1397000" cy="87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389262"/>
              </p:ext>
            </p:extLst>
          </p:nvPr>
        </p:nvGraphicFramePr>
        <p:xfrm>
          <a:off x="1786071" y="2164662"/>
          <a:ext cx="1765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5" name="Equation" r:id="rId5" imgW="1765300" imgH="939800" progId="Equation.DSMT4">
                  <p:embed/>
                </p:oleObj>
              </mc:Choice>
              <mc:Fallback>
                <p:oleObj name="Equation" r:id="rId5" imgW="1765300" imgH="9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6071" y="2164662"/>
                        <a:ext cx="1765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508989"/>
              </p:ext>
            </p:extLst>
          </p:nvPr>
        </p:nvGraphicFramePr>
        <p:xfrm>
          <a:off x="1786071" y="3168999"/>
          <a:ext cx="1435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6" name="Equation" r:id="rId7" imgW="1435100" imgH="800100" progId="Equation.DSMT4">
                  <p:embed/>
                </p:oleObj>
              </mc:Choice>
              <mc:Fallback>
                <p:oleObj name="Equation" r:id="rId7" imgW="1435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6071" y="3168999"/>
                        <a:ext cx="1435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0702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15563</TotalTime>
  <Words>867</Words>
  <Application>Microsoft Macintosh PowerPoint</Application>
  <PresentationFormat>On-screen Show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341</cp:revision>
  <dcterms:created xsi:type="dcterms:W3CDTF">2012-02-22T19:14:19Z</dcterms:created>
  <dcterms:modified xsi:type="dcterms:W3CDTF">2015-01-07T13:28:33Z</dcterms:modified>
  <cp:category/>
</cp:coreProperties>
</file>