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notesSlides/notesSlide2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434" r:id="rId4"/>
    <p:sldId id="482" r:id="rId5"/>
    <p:sldId id="483" r:id="rId6"/>
    <p:sldId id="484" r:id="rId7"/>
    <p:sldId id="485" r:id="rId8"/>
    <p:sldId id="486" r:id="rId9"/>
    <p:sldId id="500" r:id="rId10"/>
    <p:sldId id="487" r:id="rId11"/>
    <p:sldId id="488" r:id="rId12"/>
    <p:sldId id="290" r:id="rId13"/>
    <p:sldId id="294" r:id="rId14"/>
    <p:sldId id="295" r:id="rId15"/>
    <p:sldId id="296" r:id="rId16"/>
    <p:sldId id="467" r:id="rId17"/>
    <p:sldId id="473" r:id="rId18"/>
    <p:sldId id="474" r:id="rId19"/>
    <p:sldId id="489" r:id="rId20"/>
    <p:sldId id="501" r:id="rId21"/>
    <p:sldId id="490" r:id="rId22"/>
    <p:sldId id="491" r:id="rId23"/>
    <p:sldId id="492" r:id="rId24"/>
    <p:sldId id="493" r:id="rId25"/>
    <p:sldId id="494" r:id="rId26"/>
    <p:sldId id="495" r:id="rId27"/>
    <p:sldId id="496" r:id="rId28"/>
    <p:sldId id="462" r:id="rId29"/>
    <p:sldId id="475" r:id="rId30"/>
    <p:sldId id="476" r:id="rId31"/>
    <p:sldId id="477" r:id="rId32"/>
    <p:sldId id="478" r:id="rId33"/>
    <p:sldId id="479" r:id="rId34"/>
    <p:sldId id="502" r:id="rId35"/>
    <p:sldId id="497" r:id="rId36"/>
    <p:sldId id="498" r:id="rId37"/>
    <p:sldId id="499" r:id="rId38"/>
    <p:sldId id="481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5" autoAdjust="0"/>
    <p:restoredTop sz="91486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-2200" y="-120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4" Type="http://schemas.openxmlformats.org/officeDocument/2006/relationships/image" Target="../media/image26.emf"/><Relationship Id="rId5" Type="http://schemas.openxmlformats.org/officeDocument/2006/relationships/image" Target="../media/image28.emf"/><Relationship Id="rId1" Type="http://schemas.openxmlformats.org/officeDocument/2006/relationships/image" Target="../media/image11.emf"/><Relationship Id="rId2" Type="http://schemas.openxmlformats.org/officeDocument/2006/relationships/image" Target="../media/image27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4" Type="http://schemas.openxmlformats.org/officeDocument/2006/relationships/image" Target="../media/image31.emf"/><Relationship Id="rId1" Type="http://schemas.openxmlformats.org/officeDocument/2006/relationships/image" Target="../media/image29.emf"/><Relationship Id="rId2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4" Type="http://schemas.openxmlformats.org/officeDocument/2006/relationships/image" Target="../media/image34.emf"/><Relationship Id="rId1" Type="http://schemas.openxmlformats.org/officeDocument/2006/relationships/image" Target="../media/image29.emf"/><Relationship Id="rId2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/00493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Arial"/>
              </a:rPr>
              <a:t>/00494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0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15.e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16.emf"/><Relationship Id="rId9" Type="http://schemas.openxmlformats.org/officeDocument/2006/relationships/oleObject" Target="../embeddings/oleObject23.bin"/><Relationship Id="rId10" Type="http://schemas.openxmlformats.org/officeDocument/2006/relationships/image" Target="../media/image17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1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2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3" TargetMode="External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22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3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23.e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24.emf"/><Relationship Id="rId7" Type="http://schemas.openxmlformats.org/officeDocument/2006/relationships/oleObject" Target="../embeddings/oleObject33.bin"/><Relationship Id="rId8" Type="http://schemas.openxmlformats.org/officeDocument/2006/relationships/image" Target="../media/image25.emf"/><Relationship Id="rId9" Type="http://schemas.openxmlformats.org/officeDocument/2006/relationships/oleObject" Target="../embeddings/oleObject34.bin"/><Relationship Id="rId10" Type="http://schemas.openxmlformats.org/officeDocument/2006/relationships/image" Target="../media/image26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9.bin"/><Relationship Id="rId12" Type="http://schemas.openxmlformats.org/officeDocument/2006/relationships/image" Target="../media/image28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35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27.e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23.emf"/><Relationship Id="rId9" Type="http://schemas.openxmlformats.org/officeDocument/2006/relationships/oleObject" Target="../embeddings/oleObject38.bin"/><Relationship Id="rId10" Type="http://schemas.openxmlformats.org/officeDocument/2006/relationships/image" Target="../media/image2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29.e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16.e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30.emf"/><Relationship Id="rId9" Type="http://schemas.openxmlformats.org/officeDocument/2006/relationships/oleObject" Target="../embeddings/oleObject43.bin"/><Relationship Id="rId10" Type="http://schemas.openxmlformats.org/officeDocument/2006/relationships/image" Target="../media/image31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29.e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32.emf"/><Relationship Id="rId7" Type="http://schemas.openxmlformats.org/officeDocument/2006/relationships/oleObject" Target="../embeddings/oleObject46.bin"/><Relationship Id="rId8" Type="http://schemas.openxmlformats.org/officeDocument/2006/relationships/image" Target="../media/image33.emf"/><Relationship Id="rId9" Type="http://schemas.openxmlformats.org/officeDocument/2006/relationships/oleObject" Target="../embeddings/oleObject47.bin"/><Relationship Id="rId10" Type="http://schemas.openxmlformats.org/officeDocument/2006/relationships/oleObject" Target="../embeddings/oleObject48.bin"/><Relationship Id="rId11" Type="http://schemas.openxmlformats.org/officeDocument/2006/relationships/image" Target="../media/image34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494" TargetMode="External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900416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Previously, we have worked with experiments and probabilities that have resulted in two </a:t>
            </a:r>
            <a:r>
              <a:rPr lang="en-US" dirty="0" smtClean="0"/>
              <a:t>outcomes: success </a:t>
            </a:r>
            <a:r>
              <a:rPr lang="en-US" dirty="0"/>
              <a:t>and failure. Success</a:t>
            </a:r>
            <a:r>
              <a:rPr lang="en-US" b="1" dirty="0"/>
              <a:t> </a:t>
            </a:r>
            <a:r>
              <a:rPr lang="en-US" dirty="0"/>
              <a:t>is used to describe the outcomes that we are interested in and </a:t>
            </a:r>
            <a:r>
              <a:rPr lang="en-US" b="1" dirty="0" smtClean="0"/>
              <a:t>failure </a:t>
            </a:r>
            <a:r>
              <a:rPr lang="en-US" dirty="0"/>
              <a:t>(sometimes called </a:t>
            </a:r>
            <a:r>
              <a:rPr lang="en-US" b="1" dirty="0"/>
              <a:t>undesirable outcomes</a:t>
            </a:r>
            <a:r>
              <a:rPr lang="en-US" dirty="0"/>
              <a:t> or </a:t>
            </a:r>
            <a:r>
              <a:rPr lang="en-US" b="1" dirty="0"/>
              <a:t>unfavorable outcomes</a:t>
            </a:r>
            <a:r>
              <a:rPr lang="en-US" dirty="0" smtClean="0"/>
              <a:t>) is used </a:t>
            </a:r>
            <a:r>
              <a:rPr lang="en-US" dirty="0"/>
              <a:t>to describe any other </a:t>
            </a:r>
            <a:r>
              <a:rPr lang="en-US" dirty="0" smtClean="0"/>
              <a:t>outcomes. </a:t>
            </a:r>
            <a:r>
              <a:rPr lang="en-US" dirty="0"/>
              <a:t>For example, if calculating how many times an even number </a:t>
            </a:r>
            <a:r>
              <a:rPr lang="en-US" dirty="0" smtClean="0"/>
              <a:t>is rolled </a:t>
            </a:r>
            <a:r>
              <a:rPr lang="en-US" dirty="0"/>
              <a:t>on a fair six-sided die, we would describe “success” as rolling a 2, 4, or 6, and “failure” as </a:t>
            </a:r>
            <a:r>
              <a:rPr lang="en-US" dirty="0" smtClean="0"/>
              <a:t>rolling a </a:t>
            </a:r>
            <a:r>
              <a:rPr lang="en-US" dirty="0"/>
              <a:t>1, 3, or 5. In this lesson, we will answer questions about the </a:t>
            </a:r>
            <a:r>
              <a:rPr lang="en-US" dirty="0" smtClean="0"/>
              <a:t>probability </a:t>
            </a:r>
            <a:r>
              <a:rPr lang="en-US" dirty="0"/>
              <a:t>of </a:t>
            </a:r>
            <a:r>
              <a:rPr lang="en-US" i="1" dirty="0"/>
              <a:t>x </a:t>
            </a:r>
            <a:r>
              <a:rPr lang="en-US" dirty="0"/>
              <a:t>successes given </a:t>
            </a:r>
            <a:r>
              <a:rPr lang="en-US" dirty="0" smtClean="0"/>
              <a:t>the probability </a:t>
            </a:r>
            <a:r>
              <a:rPr lang="en-US" dirty="0"/>
              <a:t>of success, </a:t>
            </a:r>
            <a:r>
              <a:rPr lang="en-US" i="1" dirty="0"/>
              <a:t>p</a:t>
            </a:r>
            <a:r>
              <a:rPr lang="en-US" dirty="0"/>
              <a:t>, and a number of trials, </a:t>
            </a:r>
            <a:r>
              <a:rPr lang="en-US" i="1" dirty="0"/>
              <a:t>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lvl="1" algn="l"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On </a:t>
            </a:r>
            <a:r>
              <a:rPr lang="en-US" b="1" dirty="0">
                <a:solidFill>
                  <a:srgbClr val="000000"/>
                </a:solidFill>
              </a:rPr>
              <a:t>a TI-Nspire:</a:t>
            </a:r>
          </a:p>
          <a:p>
            <a:pPr marL="1792224" lvl="1" indent="-1051560" algn="l"/>
            <a:r>
              <a:rPr lang="en-US" dirty="0">
                <a:solidFill>
                  <a:srgbClr val="000000"/>
                </a:solidFill>
              </a:rPr>
              <a:t>Step 1: Press the [home] key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1792224" lvl="1" indent="-1051560" algn="l"/>
            <a:r>
              <a:rPr lang="en-US" dirty="0">
                <a:solidFill>
                  <a:srgbClr val="000000"/>
                </a:solidFill>
              </a:rPr>
              <a:t>Step 2: Arrow down to the calculator page icon (the first icon on the left) and press [enter].</a:t>
            </a:r>
          </a:p>
          <a:p>
            <a:pPr marL="1792224" lvl="1" indent="-1051560" algn="l"/>
            <a:r>
              <a:rPr lang="en-US" dirty="0">
                <a:solidFill>
                  <a:srgbClr val="000000"/>
                </a:solidFill>
              </a:rPr>
              <a:t>Step 3: Press [menu]. Arrow down to 5: Probability, then arrow right to bring up the sub-menu. Arrow down to 5: Distributions, then arrow right and choose D: Binomial Pdf by pressing [enter]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941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52598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1792224" lvl="1" indent="-1051560"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Step 4: Enter values for </a:t>
            </a:r>
            <a:r>
              <a:rPr lang="en-US" i="1" dirty="0">
                <a:solidFill>
                  <a:srgbClr val="000000"/>
                </a:solidFill>
              </a:rPr>
              <a:t>n, p,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, where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total number of trials,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is the probability of success entered in decimal form, and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is the number of successes. Arrow right after each entry to move between fields.</a:t>
            </a:r>
          </a:p>
          <a:p>
            <a:pPr marL="1792224" lvl="1" indent="-1051560"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Step 5: Press [enter] to select OK.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Either </a:t>
            </a:r>
            <a:r>
              <a:rPr lang="en-US" dirty="0"/>
              <a:t>calculator will return the probability in decimal form.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077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mistakenly applying the binomial formula to experiments with more than two </a:t>
            </a:r>
            <a:r>
              <a:rPr lang="en-US" dirty="0" smtClean="0"/>
              <a:t>possible outcomes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mistakenly </a:t>
            </a:r>
            <a:r>
              <a:rPr lang="en-US" dirty="0"/>
              <a:t>believing that successes include only a positive outcome rather than </a:t>
            </a:r>
            <a:r>
              <a:rPr lang="en-US" dirty="0" smtClean="0"/>
              <a:t>the desirable </a:t>
            </a:r>
            <a:r>
              <a:rPr lang="en-US" dirty="0"/>
              <a:t>outcome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ignoring </a:t>
            </a:r>
            <a:r>
              <a:rPr lang="en-US" dirty="0"/>
              <a:t>key words such as “at most,” “no more than,” or “exactly” when calculating </a:t>
            </a:r>
            <a:r>
              <a:rPr lang="en-US" dirty="0" smtClean="0"/>
              <a:t>the binomial distribution</a:t>
            </a: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When tossing a fair coin 10 times, what is the probability the coin will land heads-up exactly 6 times</a:t>
            </a:r>
            <a:r>
              <a:rPr lang="en-US" dirty="0" smtClean="0"/>
              <a:t>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537311"/>
            <a:ext cx="7855776" cy="522952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Identify the needed information. 	</a:t>
            </a:r>
          </a:p>
          <a:p>
            <a:pPr marL="512064">
              <a:lnSpc>
                <a:spcPct val="170000"/>
              </a:lnSpc>
            </a:pPr>
            <a:r>
              <a:rPr lang="en-US" sz="2300" spc="-20" dirty="0" smtClean="0"/>
              <a:t>To determine the likelihood of the coin landing heads-up on 6 out of 10 tosses, use the binomial probability distribution formula:                               , where </a:t>
            </a:r>
            <a:r>
              <a:rPr lang="en-US" sz="2300" i="1" spc="-20" dirty="0" smtClean="0"/>
              <a:t>p</a:t>
            </a:r>
            <a:r>
              <a:rPr lang="en-US" sz="2300" spc="-20" dirty="0" smtClean="0"/>
              <a:t> is the probability of success, </a:t>
            </a:r>
            <a:r>
              <a:rPr lang="en-US" sz="2300" i="1" spc="-20" dirty="0" smtClean="0"/>
              <a:t>q</a:t>
            </a:r>
            <a:r>
              <a:rPr lang="en-US" sz="2300" spc="-20" dirty="0" smtClean="0"/>
              <a:t> is the probability of failure, </a:t>
            </a:r>
            <a:r>
              <a:rPr lang="en-US" sz="2300" i="1" spc="-20" dirty="0" smtClean="0"/>
              <a:t>n</a:t>
            </a:r>
            <a:r>
              <a:rPr lang="en-US" sz="2300" spc="-20" dirty="0" smtClean="0"/>
              <a:t> is the total number of trials, and </a:t>
            </a:r>
            <a:r>
              <a:rPr lang="en-US" sz="2300" i="1" spc="-20" dirty="0" smtClean="0"/>
              <a:t>x</a:t>
            </a:r>
            <a:r>
              <a:rPr lang="en-US" sz="2300" spc="-20" dirty="0" smtClean="0"/>
              <a:t> is the number of successes.</a:t>
            </a:r>
          </a:p>
          <a:p>
            <a:pPr marL="512064">
              <a:lnSpc>
                <a:spcPct val="110000"/>
              </a:lnSpc>
              <a:spcBef>
                <a:spcPts val="1200"/>
              </a:spcBef>
            </a:pPr>
            <a:r>
              <a:rPr lang="en-US" sz="2300" dirty="0"/>
              <a:t>To use this formula, we must determine values for </a:t>
            </a:r>
            <a:r>
              <a:rPr lang="en-US" sz="2300" i="1" dirty="0"/>
              <a:t>p</a:t>
            </a:r>
            <a:r>
              <a:rPr lang="en-US" sz="2300" dirty="0"/>
              <a:t>, </a:t>
            </a:r>
            <a:r>
              <a:rPr lang="en-US" sz="2300" i="1" dirty="0"/>
              <a:t>q</a:t>
            </a:r>
            <a:r>
              <a:rPr lang="en-US" sz="2300" dirty="0"/>
              <a:t>, </a:t>
            </a:r>
            <a:r>
              <a:rPr lang="en-US" sz="2300" i="1" dirty="0"/>
              <a:t>n</a:t>
            </a:r>
            <a:r>
              <a:rPr lang="en-US" sz="2300" dirty="0"/>
              <a:t>, and </a:t>
            </a:r>
            <a:r>
              <a:rPr lang="en-US" sz="2300" i="1" dirty="0"/>
              <a:t>x</a:t>
            </a:r>
            <a:r>
              <a:rPr lang="en-US" sz="2300" dirty="0"/>
              <a:t>.</a:t>
            </a:r>
            <a:r>
              <a:rPr lang="en-US" sz="2300" dirty="0" smtClean="0"/>
              <a:t> </a:t>
            </a:r>
            <a:endParaRPr lang="en-US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184082"/>
              </p:ext>
            </p:extLst>
          </p:nvPr>
        </p:nvGraphicFramePr>
        <p:xfrm>
          <a:off x="3821483" y="2627320"/>
          <a:ext cx="2336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5" name="Equation" r:id="rId3" imgW="2336800" imgH="901700" progId="Equation.DSMT4">
                  <p:embed/>
                </p:oleObj>
              </mc:Choice>
              <mc:Fallback>
                <p:oleObj name="Equation" r:id="rId3" imgW="23368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1483" y="2627320"/>
                        <a:ext cx="2336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Determine the probability of success, </a:t>
            </a:r>
            <a:r>
              <a:rPr lang="en-US" sz="2800" b="1" i="1" dirty="0">
                <a:solidFill>
                  <a:srgbClr val="660066"/>
                </a:solidFill>
              </a:rPr>
              <a:t>p</a:t>
            </a:r>
            <a:r>
              <a:rPr lang="en-US" sz="2800" b="1" dirty="0">
                <a:solidFill>
                  <a:srgbClr val="660066"/>
                </a:solidFill>
              </a:rPr>
              <a:t>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probability of success,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, can be found by creating a fraction </a:t>
            </a:r>
            <a:r>
              <a:rPr lang="en-US" dirty="0" smtClean="0">
                <a:solidFill>
                  <a:schemeClr val="tx1"/>
                </a:solidFill>
              </a:rPr>
              <a:t>in which </a:t>
            </a:r>
            <a:r>
              <a:rPr lang="en-US" dirty="0">
                <a:solidFill>
                  <a:schemeClr val="tx1"/>
                </a:solidFill>
              </a:rPr>
              <a:t>the number of favorable outcomes is the numerator and </a:t>
            </a:r>
            <a:r>
              <a:rPr lang="en-US" dirty="0" smtClean="0">
                <a:solidFill>
                  <a:schemeClr val="tx1"/>
                </a:solidFill>
              </a:rPr>
              <a:t>the total </a:t>
            </a:r>
            <a:r>
              <a:rPr lang="en-US" dirty="0">
                <a:solidFill>
                  <a:schemeClr val="tx1"/>
                </a:solidFill>
              </a:rPr>
              <a:t>possible outcomes is the denominator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2064" lvl="1" algn="l"/>
            <a:endParaRPr lang="en-US" dirty="0">
              <a:solidFill>
                <a:schemeClr val="tx1"/>
              </a:solidFill>
            </a:endParaRPr>
          </a:p>
          <a:p>
            <a:pPr marL="512064" lvl="1" algn="l"/>
            <a:endParaRPr lang="en-US" dirty="0" smtClean="0">
              <a:solidFill>
                <a:schemeClr val="tx1"/>
              </a:solidFill>
            </a:endParaRPr>
          </a:p>
          <a:p>
            <a:pPr marL="512064" lvl="1" algn="l">
              <a:lnSpc>
                <a:spcPct val="15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When </a:t>
            </a:r>
            <a:r>
              <a:rPr lang="en-US" dirty="0">
                <a:solidFill>
                  <a:srgbClr val="000000"/>
                </a:solidFill>
              </a:rPr>
              <a:t>tossing a fair coin, the probability of success,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is     </a:t>
            </a:r>
            <a:r>
              <a:rPr lang="en-US" dirty="0">
                <a:solidFill>
                  <a:srgbClr val="000000"/>
                </a:solidFill>
              </a:rPr>
              <a:t>or 0.5.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17061"/>
              </p:ext>
            </p:extLst>
          </p:nvPr>
        </p:nvGraphicFramePr>
        <p:xfrm>
          <a:off x="1652094" y="3259548"/>
          <a:ext cx="6819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3" name="Equation" r:id="rId3" imgW="6819900" imgH="863600" progId="Equation.DSMT4">
                  <p:embed/>
                </p:oleObj>
              </mc:Choice>
              <mc:Fallback>
                <p:oleObj name="Equation" r:id="rId3" imgW="68199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2094" y="3259548"/>
                        <a:ext cx="6819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227514"/>
              </p:ext>
            </p:extLst>
          </p:nvPr>
        </p:nvGraphicFramePr>
        <p:xfrm>
          <a:off x="1584819" y="4697413"/>
          <a:ext cx="228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4" name="Equation" r:id="rId5" imgW="228600" imgH="800100" progId="Equation.DSMT4">
                  <p:embed/>
                </p:oleObj>
              </mc:Choice>
              <mc:Fallback>
                <p:oleObj name="Equation" r:id="rId5" imgW="228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4819" y="4697413"/>
                        <a:ext cx="228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526802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Determine the probability of failure, </a:t>
            </a:r>
            <a:r>
              <a:rPr lang="en-US" sz="2800" b="1" i="1" dirty="0">
                <a:solidFill>
                  <a:srgbClr val="660066"/>
                </a:solidFill>
              </a:rPr>
              <a:t>q</a:t>
            </a:r>
            <a:r>
              <a:rPr lang="en-US" sz="2800" b="1" dirty="0">
                <a:solidFill>
                  <a:srgbClr val="660066"/>
                </a:solidFill>
              </a:rPr>
              <a:t>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Since the value of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is known, calculate </a:t>
            </a:r>
            <a:r>
              <a:rPr lang="en-US" i="1" dirty="0">
                <a:solidFill>
                  <a:schemeClr val="tx1"/>
                </a:solidFill>
              </a:rPr>
              <a:t>q </a:t>
            </a:r>
            <a:r>
              <a:rPr lang="en-US" dirty="0" smtClean="0">
                <a:solidFill>
                  <a:schemeClr val="tx1"/>
                </a:solidFill>
              </a:rPr>
              <a:t>by subtracting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1 (</a:t>
            </a:r>
            <a:r>
              <a:rPr lang="en-US" i="1" dirty="0">
                <a:solidFill>
                  <a:schemeClr val="tx1"/>
                </a:solidFill>
              </a:rPr>
              <a:t>q </a:t>
            </a:r>
            <a:r>
              <a:rPr lang="en-US" dirty="0">
                <a:solidFill>
                  <a:schemeClr val="tx1"/>
                </a:solidFill>
              </a:rPr>
              <a:t>= 1 –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) or by solving the equation </a:t>
            </a:r>
            <a:r>
              <a:rPr lang="en-US" i="1" dirty="0">
                <a:solidFill>
                  <a:schemeClr val="tx1"/>
                </a:solidFill>
              </a:rPr>
              <a:t>p + q </a:t>
            </a:r>
            <a:r>
              <a:rPr lang="en-US" dirty="0">
                <a:solidFill>
                  <a:schemeClr val="tx1"/>
                </a:solidFill>
              </a:rPr>
              <a:t>= 1 for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Subtract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from 1 to find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2" algn="l">
              <a:spcAft>
                <a:spcPts val="600"/>
              </a:spcAft>
            </a:pPr>
            <a:r>
              <a:rPr lang="en-US" i="1" dirty="0">
                <a:solidFill>
                  <a:schemeClr val="tx1"/>
                </a:solidFill>
              </a:rPr>
              <a:t>q </a:t>
            </a:r>
            <a:r>
              <a:rPr lang="en-US" dirty="0">
                <a:solidFill>
                  <a:schemeClr val="tx1"/>
                </a:solidFill>
              </a:rPr>
              <a:t>= 1 –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i="1" dirty="0" smtClean="0">
                <a:solidFill>
                  <a:schemeClr val="tx1"/>
                </a:solidFill>
              </a:rPr>
              <a:t>					</a:t>
            </a:r>
            <a:r>
              <a:rPr lang="en-US" dirty="0" smtClean="0">
                <a:solidFill>
                  <a:schemeClr val="tx1"/>
                </a:solidFill>
              </a:rPr>
              <a:t>Equation </a:t>
            </a:r>
            <a:r>
              <a:rPr lang="en-US" dirty="0">
                <a:solidFill>
                  <a:schemeClr val="tx1"/>
                </a:solidFill>
              </a:rPr>
              <a:t>to find </a:t>
            </a:r>
            <a:r>
              <a:rPr lang="en-US" i="1" dirty="0">
                <a:solidFill>
                  <a:schemeClr val="tx1"/>
                </a:solidFill>
              </a:rPr>
              <a:t>q </a:t>
            </a:r>
            <a:r>
              <a:rPr lang="en-US" dirty="0">
                <a:solidFill>
                  <a:schemeClr val="tx1"/>
                </a:solidFill>
              </a:rPr>
              <a:t>given </a:t>
            </a:r>
            <a:r>
              <a:rPr lang="en-US" i="1" dirty="0">
                <a:solidFill>
                  <a:schemeClr val="tx1"/>
                </a:solidFill>
              </a:rPr>
              <a:t>p</a:t>
            </a:r>
          </a:p>
          <a:p>
            <a:pPr lvl="2" algn="l">
              <a:spcAft>
                <a:spcPts val="600"/>
              </a:spcAft>
            </a:pPr>
            <a:r>
              <a:rPr lang="da-DK" i="1" dirty="0">
                <a:solidFill>
                  <a:schemeClr val="tx1"/>
                </a:solidFill>
              </a:rPr>
              <a:t>q </a:t>
            </a:r>
            <a:r>
              <a:rPr lang="da-DK" dirty="0">
                <a:solidFill>
                  <a:schemeClr val="tx1"/>
                </a:solidFill>
              </a:rPr>
              <a:t>= 1 – (0.5) </a:t>
            </a:r>
            <a:r>
              <a:rPr lang="da-DK" dirty="0" smtClean="0">
                <a:solidFill>
                  <a:schemeClr val="tx1"/>
                </a:solidFill>
              </a:rPr>
              <a:t>				Substitute </a:t>
            </a:r>
            <a:r>
              <a:rPr lang="da-DK" dirty="0">
                <a:solidFill>
                  <a:schemeClr val="tx1"/>
                </a:solidFill>
              </a:rPr>
              <a:t>0.5 for </a:t>
            </a:r>
            <a:r>
              <a:rPr lang="da-DK" i="1" dirty="0">
                <a:solidFill>
                  <a:schemeClr val="tx1"/>
                </a:solidFill>
              </a:rPr>
              <a:t>p</a:t>
            </a:r>
            <a:r>
              <a:rPr lang="da-DK" dirty="0">
                <a:solidFill>
                  <a:schemeClr val="tx1"/>
                </a:solidFill>
              </a:rPr>
              <a:t>.</a:t>
            </a:r>
          </a:p>
          <a:p>
            <a:pPr lvl="2" algn="l">
              <a:spcAft>
                <a:spcPts val="600"/>
              </a:spcAft>
            </a:pPr>
            <a:r>
              <a:rPr lang="is-IS" i="1" dirty="0">
                <a:solidFill>
                  <a:schemeClr val="tx1"/>
                </a:solidFill>
              </a:rPr>
              <a:t>q </a:t>
            </a:r>
            <a:r>
              <a:rPr lang="is-IS" dirty="0">
                <a:solidFill>
                  <a:schemeClr val="tx1"/>
                </a:solidFill>
              </a:rPr>
              <a:t>= 0.5 </a:t>
            </a:r>
            <a:r>
              <a:rPr lang="is-IS" dirty="0" smtClean="0">
                <a:solidFill>
                  <a:schemeClr val="tx1"/>
                </a:solidFill>
              </a:rPr>
              <a:t>					Simplify</a:t>
            </a:r>
            <a:r>
              <a:rPr lang="is-IS" dirty="0">
                <a:solidFill>
                  <a:schemeClr val="tx1"/>
                </a:solidFill>
              </a:rPr>
              <a:t>.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The probability of failure,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, is 0.5.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217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600"/>
              </a:spcAft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Determine the number of trials, </a:t>
            </a:r>
            <a:r>
              <a:rPr lang="en-US" sz="2800" b="1" i="1" dirty="0">
                <a:solidFill>
                  <a:srgbClr val="660066"/>
                </a:solidFill>
              </a:rPr>
              <a:t>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The problem scenario specifies that the coin will be tossed 10 times.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Each coin toss is a trial; therefore, </a:t>
            </a:r>
            <a:r>
              <a:rPr lang="en-US" i="1" dirty="0">
                <a:solidFill>
                  <a:schemeClr val="tx1"/>
                </a:solidFill>
              </a:rPr>
              <a:t>n </a:t>
            </a:r>
            <a:r>
              <a:rPr lang="en-US" dirty="0">
                <a:solidFill>
                  <a:schemeClr val="tx1"/>
                </a:solidFill>
              </a:rPr>
              <a:t>= 10.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6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 indent="-557784">
              <a:spcAft>
                <a:spcPts val="1200"/>
              </a:spcAft>
              <a:buFont typeface="+mj-lt"/>
              <a:buAutoNum type="arabicPeriod" startAt="5"/>
            </a:pPr>
            <a:r>
              <a:rPr lang="en-US" sz="2800" b="1" dirty="0">
                <a:solidFill>
                  <a:srgbClr val="660066"/>
                </a:solidFill>
              </a:rPr>
              <a:t>Determine the number of successes, </a:t>
            </a:r>
            <a:r>
              <a:rPr lang="en-US" sz="2800" b="1" i="1" dirty="0">
                <a:solidFill>
                  <a:srgbClr val="660066"/>
                </a:solidFill>
              </a:rPr>
              <a:t>x</a:t>
            </a:r>
            <a:r>
              <a:rPr lang="en-US" sz="2800" b="1" dirty="0">
                <a:solidFill>
                  <a:srgbClr val="660066"/>
                </a:solidFill>
              </a:rPr>
              <a:t>.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We are asked to find the probability of the coin landing heads-</a:t>
            </a:r>
            <a:r>
              <a:rPr lang="en-US" dirty="0" smtClean="0">
                <a:solidFill>
                  <a:schemeClr val="tx1"/>
                </a:solidFill>
              </a:rPr>
              <a:t>up 6 </a:t>
            </a:r>
            <a:r>
              <a:rPr lang="en-US" dirty="0">
                <a:solidFill>
                  <a:schemeClr val="tx1"/>
                </a:solidFill>
              </a:rPr>
              <a:t>times.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Tossing a coin that lands heads-up is the success in this problem</a:t>
            </a:r>
            <a:r>
              <a:rPr lang="en-US" dirty="0" smtClean="0">
                <a:solidFill>
                  <a:schemeClr val="tx1"/>
                </a:solidFill>
              </a:rPr>
              <a:t>; therefore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= 6.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505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 indent="-557784">
              <a:spcAft>
                <a:spcPts val="1200"/>
              </a:spcAft>
              <a:buFont typeface="+mj-lt"/>
              <a:buAutoNum type="arabicPeriod" startAt="6"/>
            </a:pPr>
            <a:r>
              <a:rPr lang="en-US" sz="2800" b="1" dirty="0">
                <a:solidFill>
                  <a:srgbClr val="660066"/>
                </a:solidFill>
              </a:rPr>
              <a:t>Calculate the probability of the coin landing heads-up 6 times.</a:t>
            </a:r>
            <a:r>
              <a:rPr lang="en-US" sz="2800" b="1" dirty="0" smtClean="0">
                <a:solidFill>
                  <a:srgbClr val="660066"/>
                </a:solidFill>
              </a:rPr>
              <a:t>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Use the binomial probability distribution formula to calculate </a:t>
            </a:r>
            <a:r>
              <a:rPr lang="en-US" dirty="0" smtClean="0">
                <a:solidFill>
                  <a:schemeClr val="tx1"/>
                </a:solidFill>
              </a:rPr>
              <a:t>the probability.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							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211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13952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000" b="1" dirty="0" smtClean="0">
              <a:ea typeface="+mn-ea"/>
            </a:endParaRP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/>
              <a:t>A </a:t>
            </a:r>
            <a:r>
              <a:rPr lang="en-US" b="1" dirty="0"/>
              <a:t>trial</a:t>
            </a:r>
            <a:r>
              <a:rPr lang="en-US" dirty="0"/>
              <a:t> is each individual event or selection in an experiment or treatment.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A </a:t>
            </a:r>
            <a:r>
              <a:rPr lang="en-US" b="1" dirty="0"/>
              <a:t>binomial experiment </a:t>
            </a:r>
            <a:r>
              <a:rPr lang="en-US" dirty="0"/>
              <a:t>is an experiment that satisfies the following conditions: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experiment has a fixed number of trials.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>
                <a:solidFill>
                  <a:schemeClr val="tx1"/>
                </a:solidFill>
              </a:rPr>
              <a:t>trial is independent of the others.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>
                <a:solidFill>
                  <a:schemeClr val="tx1"/>
                </a:solidFill>
              </a:rPr>
              <a:t>are only two outcomes: success and failure.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probability of each outcome is constant from trial to trial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270E78-E23D-7748-ACDE-2A48DE59FD1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523680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5" name="Equation" r:id="rId3" imgW="190500" imgH="330200" progId="Equation.DSMT4">
                  <p:embed/>
                </p:oleObj>
              </mc:Choice>
              <mc:Fallback>
                <p:oleObj name="Equation" r:id="rId3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54718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6" name="Equation" r:id="rId5" imgW="190500" imgH="330200" progId="Equation.DSMT4">
                  <p:embed/>
                </p:oleObj>
              </mc:Choice>
              <mc:Fallback>
                <p:oleObj name="Equation" r:id="rId5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9953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7" name="Equation" r:id="rId6" imgW="190500" imgH="330200" progId="Equation.DSMT4">
                  <p:embed/>
                </p:oleObj>
              </mc:Choice>
              <mc:Fallback>
                <p:oleObj name="Equation" r:id="rId6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28643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8" name="Equation" r:id="rId7" imgW="190500" imgH="330200" progId="Equation.DSMT4">
                  <p:embed/>
                </p:oleObj>
              </mc:Choice>
              <mc:Fallback>
                <p:oleObj name="Equation" r:id="rId7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21012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9" name="Equation" r:id="rId8" imgW="190500" imgH="330200" progId="Equation.DSMT4">
                  <p:embed/>
                </p:oleObj>
              </mc:Choice>
              <mc:Fallback>
                <p:oleObj name="Equation" r:id="rId8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729612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0" name="Equation" r:id="rId9" imgW="190500" imgH="330200" progId="Equation.DSMT4">
                  <p:embed/>
                </p:oleObj>
              </mc:Choice>
              <mc:Fallback>
                <p:oleObj name="Equation" r:id="rId9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46817"/>
              </p:ext>
            </p:extLst>
          </p:nvPr>
        </p:nvGraphicFramePr>
        <p:xfrm>
          <a:off x="7391400" y="4178300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1" name="Equation" r:id="rId10" imgW="190500" imgH="330200" progId="Equation.DSMT4">
                  <p:embed/>
                </p:oleObj>
              </mc:Choice>
              <mc:Fallback>
                <p:oleObj name="Equation" r:id="rId10" imgW="1905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1400" y="4178300"/>
                        <a:ext cx="19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									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								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390352"/>
              </p:ext>
            </p:extLst>
          </p:nvPr>
        </p:nvGraphicFramePr>
        <p:xfrm>
          <a:off x="1207052" y="1350766"/>
          <a:ext cx="2286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4" name="Equation" r:id="rId3" imgW="2286000" imgH="927100" progId="Equation.DSMT4">
                  <p:embed/>
                </p:oleObj>
              </mc:Choice>
              <mc:Fallback>
                <p:oleObj name="Equation" r:id="rId3" imgW="22860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7052" y="1350766"/>
                        <a:ext cx="2286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740273"/>
              </p:ext>
            </p:extLst>
          </p:nvPr>
        </p:nvGraphicFramePr>
        <p:xfrm>
          <a:off x="1207052" y="2478363"/>
          <a:ext cx="3975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5" name="Equation" r:id="rId5" imgW="3975100" imgH="1028700" progId="Equation.DSMT4">
                  <p:embed/>
                </p:oleObj>
              </mc:Choice>
              <mc:Fallback>
                <p:oleObj name="Equation" r:id="rId5" imgW="39751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7052" y="2478363"/>
                        <a:ext cx="39751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927117"/>
              </p:ext>
            </p:extLst>
          </p:nvPr>
        </p:nvGraphicFramePr>
        <p:xfrm>
          <a:off x="1207052" y="3709871"/>
          <a:ext cx="2654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6" name="Equation" r:id="rId7" imgW="2654300" imgH="876300" progId="Equation.DSMT4">
                  <p:embed/>
                </p:oleObj>
              </mc:Choice>
              <mc:Fallback>
                <p:oleObj name="Equation" r:id="rId7" imgW="26543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7052" y="3709871"/>
                        <a:ext cx="2654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1322"/>
              </p:ext>
            </p:extLst>
          </p:nvPr>
        </p:nvGraphicFramePr>
        <p:xfrm>
          <a:off x="2021560" y="1329830"/>
          <a:ext cx="6401609" cy="3309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1104"/>
                <a:gridCol w="2980505"/>
              </a:tblGrid>
              <a:tr h="93811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Binomial probability distribution formula</a:t>
                      </a:r>
                      <a:endParaRPr lang="en-US" sz="2400" dirty="0"/>
                    </a:p>
                  </a:txBody>
                  <a:tcPr anchor="ctr"/>
                </a:tc>
              </a:tr>
              <a:tr h="93811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Substitute 10 for 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, 6 for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0.5 for </a:t>
                      </a:r>
                      <a:r>
                        <a:rPr lang="en-US" sz="2400" i="1" dirty="0" smtClean="0"/>
                        <a:t>p</a:t>
                      </a:r>
                      <a:r>
                        <a:rPr lang="en-US" sz="2400" dirty="0" smtClean="0"/>
                        <a:t>, and 0.5 for 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 anchor="ctr"/>
                </a:tc>
              </a:tr>
              <a:tr h="118228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Simplify any exponents.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772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563602"/>
            <a:ext cx="7977220" cy="499745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  <a:p>
            <a:pPr marL="512064" eaLnBrk="1" hangingPunct="1">
              <a:spcAft>
                <a:spcPts val="18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To calculate         , </a:t>
            </a:r>
            <a:r>
              <a:rPr lang="en-US" dirty="0">
                <a:solidFill>
                  <a:srgbClr val="000000"/>
                </a:solidFill>
              </a:rPr>
              <a:t>use the formula for calculating a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combination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							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						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28162"/>
              </p:ext>
            </p:extLst>
          </p:nvPr>
        </p:nvGraphicFramePr>
        <p:xfrm>
          <a:off x="2939364" y="1110485"/>
          <a:ext cx="660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2" name="Equation" r:id="rId3" imgW="660400" imgH="876300" progId="Equation.DSMT4">
                  <p:embed/>
                </p:oleObj>
              </mc:Choice>
              <mc:Fallback>
                <p:oleObj name="Equation" r:id="rId3" imgW="6604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9364" y="1110485"/>
                        <a:ext cx="660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184797"/>
              </p:ext>
            </p:extLst>
          </p:nvPr>
        </p:nvGraphicFramePr>
        <p:xfrm>
          <a:off x="1749427" y="2179839"/>
          <a:ext cx="6862857" cy="3417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1206"/>
                <a:gridCol w="3631651"/>
              </a:tblGrid>
              <a:tr h="1113696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Formula for calculating a combination</a:t>
                      </a:r>
                    </a:p>
                  </a:txBody>
                  <a:tcPr anchor="ctr"/>
                </a:tc>
              </a:tr>
              <a:tr h="1113696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Substitute 10 for </a:t>
                      </a:r>
                      <a:r>
                        <a:rPr lang="en-US" sz="2100" i="1" dirty="0" smtClean="0"/>
                        <a:t>n </a:t>
                      </a:r>
                      <a:r>
                        <a:rPr lang="en-US" sz="2100" dirty="0" smtClean="0"/>
                        <a:t>and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6 for </a:t>
                      </a:r>
                      <a:r>
                        <a:rPr lang="en-US" sz="2100" i="1" dirty="0" smtClean="0"/>
                        <a:t>r</a:t>
                      </a:r>
                      <a:r>
                        <a:rPr lang="en-US" sz="2100" dirty="0" smtClean="0"/>
                        <a:t>.</a:t>
                      </a:r>
                      <a:endParaRPr lang="en-US" sz="2100" dirty="0"/>
                    </a:p>
                  </a:txBody>
                  <a:tcPr anchor="ctr"/>
                </a:tc>
              </a:tr>
              <a:tr h="750036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Simplify.</a:t>
                      </a:r>
                      <a:endParaRPr lang="en-US" sz="2100" dirty="0"/>
                    </a:p>
                  </a:txBody>
                  <a:tcPr anchor="ctr"/>
                </a:tc>
              </a:tr>
              <a:tr h="440571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-250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lang="en-US" sz="2100" i="1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en-US" sz="2100" baseline="-250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r>
                        <a:rPr lang="en-US" sz="2100" dirty="0" smtClean="0">
                          <a:solidFill>
                            <a:srgbClr val="000000"/>
                          </a:solidFill>
                        </a:rPr>
                        <a:t> = 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144910"/>
              </p:ext>
            </p:extLst>
          </p:nvPr>
        </p:nvGraphicFramePr>
        <p:xfrm>
          <a:off x="1847814" y="3371139"/>
          <a:ext cx="2769433" cy="81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3" name="Equation" r:id="rId5" imgW="3149600" imgH="927100" progId="Equation.DSMT4">
                  <p:embed/>
                </p:oleObj>
              </mc:Choice>
              <mc:Fallback>
                <p:oleObj name="Equation" r:id="rId5" imgW="31496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7814" y="3371139"/>
                        <a:ext cx="2769433" cy="81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842541"/>
              </p:ext>
            </p:extLst>
          </p:nvPr>
        </p:nvGraphicFramePr>
        <p:xfrm>
          <a:off x="1847814" y="2345389"/>
          <a:ext cx="1708561" cy="81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4" name="Equation" r:id="rId7" imgW="1943100" imgH="927100" progId="Equation.DSMT4">
                  <p:embed/>
                </p:oleObj>
              </mc:Choice>
              <mc:Fallback>
                <p:oleObj name="Equation" r:id="rId7" imgW="19431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7814" y="2345389"/>
                        <a:ext cx="1708561" cy="815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52931"/>
              </p:ext>
            </p:extLst>
          </p:nvPr>
        </p:nvGraphicFramePr>
        <p:xfrm>
          <a:off x="1856227" y="4392289"/>
          <a:ext cx="1284212" cy="7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5" name="Equation" r:id="rId9" imgW="1460500" imgH="800100" progId="Equation.DSMT4">
                  <p:embed/>
                </p:oleObj>
              </mc:Choice>
              <mc:Fallback>
                <p:oleObj name="Equation" r:id="rId9" imgW="14605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56227" y="4392289"/>
                        <a:ext cx="1284212" cy="70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58066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>
              <a:lnSpc>
                <a:spcPct val="150000"/>
              </a:lnSpc>
              <a:spcBef>
                <a:spcPts val="0"/>
              </a:spcBef>
              <a:spcAft>
                <a:spcPts val="1176"/>
              </a:spcAft>
            </a:pPr>
            <a:r>
              <a:rPr lang="en-US" dirty="0" smtClean="0">
                <a:solidFill>
                  <a:srgbClr val="000000"/>
                </a:solidFill>
              </a:rPr>
              <a:t>Substitute </a:t>
            </a:r>
            <a:r>
              <a:rPr lang="en-US" dirty="0">
                <a:solidFill>
                  <a:srgbClr val="000000"/>
                </a:solidFill>
              </a:rPr>
              <a:t>210 </a:t>
            </a:r>
            <a:r>
              <a:rPr lang="en-US" dirty="0" smtClean="0">
                <a:solidFill>
                  <a:srgbClr val="000000"/>
                </a:solidFill>
              </a:rPr>
              <a:t>for          </a:t>
            </a:r>
            <a:r>
              <a:rPr lang="en-US" dirty="0">
                <a:solidFill>
                  <a:srgbClr val="000000"/>
                </a:solidFill>
              </a:rPr>
              <a:t>in the binomial probability </a:t>
            </a:r>
            <a:r>
              <a:rPr lang="en-US" dirty="0" smtClean="0">
                <a:solidFill>
                  <a:srgbClr val="000000"/>
                </a:solidFill>
              </a:rPr>
              <a:t>distribution formula </a:t>
            </a:r>
            <a:r>
              <a:rPr lang="en-US" dirty="0">
                <a:solidFill>
                  <a:srgbClr val="000000"/>
                </a:solidFill>
              </a:rPr>
              <a:t>and solve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 algn="l"/>
            <a:r>
              <a:rPr lang="en-US" dirty="0" smtClean="0">
                <a:solidFill>
                  <a:srgbClr val="000000"/>
                </a:solidFill>
              </a:rPr>
              <a:t>								Previously determined 								equation</a:t>
            </a:r>
          </a:p>
          <a:p>
            <a:pPr>
              <a:lnSpc>
                <a:spcPct val="14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i="1" dirty="0" smtClean="0"/>
              <a:t>		P</a:t>
            </a:r>
            <a:r>
              <a:rPr lang="en-US" dirty="0"/>
              <a:t>(6) = (210)0.5</a:t>
            </a:r>
            <a:r>
              <a:rPr lang="en-US" baseline="30000" dirty="0"/>
              <a:t>6</a:t>
            </a:r>
            <a:r>
              <a:rPr lang="en-US" dirty="0"/>
              <a:t>0.5</a:t>
            </a:r>
            <a:r>
              <a:rPr lang="en-US" baseline="30000" dirty="0"/>
              <a:t>4</a:t>
            </a:r>
            <a:r>
              <a:rPr lang="en-US" dirty="0"/>
              <a:t> 	</a:t>
            </a:r>
            <a:r>
              <a:rPr lang="en-US" dirty="0" smtClean="0"/>
              <a:t>Substitute 210 for         </a:t>
            </a:r>
            <a:r>
              <a:rPr lang="en-US" dirty="0"/>
              <a:t>.</a:t>
            </a:r>
          </a:p>
          <a:p>
            <a:pPr lvl="2" algn="l">
              <a:spcAft>
                <a:spcPts val="600"/>
              </a:spcAft>
            </a:pPr>
            <a:r>
              <a:rPr lang="is-IS" i="1" dirty="0">
                <a:solidFill>
                  <a:srgbClr val="000000"/>
                </a:solidFill>
              </a:rPr>
              <a:t>P</a:t>
            </a:r>
            <a:r>
              <a:rPr lang="is-IS" dirty="0">
                <a:solidFill>
                  <a:srgbClr val="000000"/>
                </a:solidFill>
              </a:rPr>
              <a:t>(6) = (210)(0.015625)(0.0625) 	Simplify.</a:t>
            </a:r>
          </a:p>
          <a:p>
            <a:pPr lvl="2" algn="l">
              <a:spcAft>
                <a:spcPts val="600"/>
              </a:spcAft>
            </a:pPr>
            <a:r>
              <a:rPr lang="is-IS" i="1" dirty="0">
                <a:solidFill>
                  <a:srgbClr val="000000"/>
                </a:solidFill>
              </a:rPr>
              <a:t>P</a:t>
            </a:r>
            <a:r>
              <a:rPr lang="is-IS" dirty="0">
                <a:solidFill>
                  <a:srgbClr val="000000"/>
                </a:solidFill>
              </a:rPr>
              <a:t>(6) ≈ 0.205078125</a:t>
            </a:r>
          </a:p>
          <a:p>
            <a:pPr lvl="1" algn="l"/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188453"/>
              </p:ext>
            </p:extLst>
          </p:nvPr>
        </p:nvGraphicFramePr>
        <p:xfrm>
          <a:off x="3710349" y="1242669"/>
          <a:ext cx="660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8" name="Equation" r:id="rId3" imgW="660400" imgH="876300" progId="Equation.DSMT4">
                  <p:embed/>
                </p:oleObj>
              </mc:Choice>
              <mc:Fallback>
                <p:oleObj name="Equation" r:id="rId3" imgW="6604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0349" y="1242669"/>
                        <a:ext cx="660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46639"/>
              </p:ext>
            </p:extLst>
          </p:nvPr>
        </p:nvGraphicFramePr>
        <p:xfrm>
          <a:off x="1651654" y="2647965"/>
          <a:ext cx="26543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9" name="Equation" r:id="rId5" imgW="2654300" imgH="876300" progId="Equation.DSMT4">
                  <p:embed/>
                </p:oleObj>
              </mc:Choice>
              <mc:Fallback>
                <p:oleObj name="Equation" r:id="rId5" imgW="26543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1654" y="2647965"/>
                        <a:ext cx="26543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727014"/>
              </p:ext>
            </p:extLst>
          </p:nvPr>
        </p:nvGraphicFramePr>
        <p:xfrm>
          <a:off x="7319797" y="3430218"/>
          <a:ext cx="660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0" name="Equation" r:id="rId7" imgW="660400" imgH="876300" progId="Equation.DSMT4">
                  <p:embed/>
                </p:oleObj>
              </mc:Choice>
              <mc:Fallback>
                <p:oleObj name="Equation" r:id="rId7" imgW="6604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19797" y="3430218"/>
                        <a:ext cx="6604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80056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Written </a:t>
            </a:r>
            <a:r>
              <a:rPr lang="en-US" dirty="0">
                <a:solidFill>
                  <a:srgbClr val="000000"/>
                </a:solidFill>
              </a:rPr>
              <a:t>as a percentage rounded to the nearest whole number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(6) ≈ 21%.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To calculate the probability on your graphing calculator, follow </a:t>
            </a:r>
            <a:r>
              <a:rPr lang="en-US" dirty="0" smtClean="0">
                <a:solidFill>
                  <a:srgbClr val="000000"/>
                </a:solidFill>
              </a:rPr>
              <a:t>the steps </a:t>
            </a:r>
            <a:r>
              <a:rPr lang="en-US" dirty="0">
                <a:solidFill>
                  <a:srgbClr val="000000"/>
                </a:solidFill>
              </a:rPr>
              <a:t>appropriate to your model.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125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49" y="641349"/>
            <a:ext cx="8075025" cy="5257785"/>
          </a:xfrm>
        </p:spPr>
        <p:txBody>
          <a:bodyPr>
            <a:norm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en-US" b="1" dirty="0" smtClean="0">
                <a:solidFill>
                  <a:srgbClr val="000000"/>
                </a:solidFill>
              </a:rPr>
              <a:t>On </a:t>
            </a:r>
            <a:r>
              <a:rPr lang="en-US" b="1" dirty="0">
                <a:solidFill>
                  <a:srgbClr val="000000"/>
                </a:solidFill>
              </a:rPr>
              <a:t>a TI-83/84:</a:t>
            </a:r>
          </a:p>
          <a:p>
            <a:pPr marL="1792224" lvl="2" indent="-1051560" algn="l">
              <a:spcAft>
                <a:spcPts val="600"/>
              </a:spcAft>
            </a:pPr>
            <a:r>
              <a:rPr lang="en-US" spc="-10" dirty="0">
                <a:solidFill>
                  <a:srgbClr val="000000"/>
                </a:solidFill>
              </a:rPr>
              <a:t>Step 1: Press [2ND][VARS] to bring up the distribution menu.</a:t>
            </a:r>
          </a:p>
          <a:p>
            <a:pPr marL="1792224" lvl="2" indent="-1051560" algn="l">
              <a:spcAft>
                <a:spcPts val="600"/>
              </a:spcAft>
            </a:pPr>
            <a:r>
              <a:rPr lang="en-US" spc="-20" dirty="0">
                <a:solidFill>
                  <a:srgbClr val="000000"/>
                </a:solidFill>
              </a:rPr>
              <a:t>Step 2: Scroll down to A: </a:t>
            </a:r>
            <a:r>
              <a:rPr lang="en-US" spc="-20" dirty="0" err="1">
                <a:solidFill>
                  <a:srgbClr val="000000"/>
                </a:solidFill>
              </a:rPr>
              <a:t>binompdf</a:t>
            </a:r>
            <a:r>
              <a:rPr lang="en-US" spc="-20" dirty="0">
                <a:solidFill>
                  <a:srgbClr val="000000"/>
                </a:solidFill>
              </a:rPr>
              <a:t>( and press [ENTER].</a:t>
            </a:r>
          </a:p>
          <a:p>
            <a:pPr marL="1792224" lvl="2" indent="-1051560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Step 3: Enter values for </a:t>
            </a:r>
            <a:r>
              <a:rPr lang="en-US" i="1" dirty="0">
                <a:solidFill>
                  <a:srgbClr val="000000"/>
                </a:solidFill>
              </a:rPr>
              <a:t>n, p,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x, </a:t>
            </a:r>
            <a:r>
              <a:rPr lang="en-US" dirty="0">
                <a:solidFill>
                  <a:srgbClr val="000000"/>
                </a:solidFill>
              </a:rPr>
              <a:t>where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total number </a:t>
            </a:r>
            <a:r>
              <a:rPr lang="en-US" dirty="0" smtClean="0">
                <a:solidFill>
                  <a:srgbClr val="000000"/>
                </a:solidFill>
              </a:rPr>
              <a:t>of trials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is the probability of success entered in decimal form</a:t>
            </a:r>
            <a:r>
              <a:rPr lang="en-US" dirty="0" smtClean="0">
                <a:solidFill>
                  <a:srgbClr val="000000"/>
                </a:solidFill>
              </a:rPr>
              <a:t>, and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is the number of desirable </a:t>
            </a:r>
            <a:r>
              <a:rPr lang="en-US" dirty="0" smtClean="0">
                <a:solidFill>
                  <a:srgbClr val="000000"/>
                </a:solidFill>
              </a:rPr>
              <a:t>successes.</a:t>
            </a:r>
            <a:endParaRPr lang="en-US" dirty="0">
              <a:solidFill>
                <a:srgbClr val="000000"/>
              </a:solidFill>
            </a:endParaRPr>
          </a:p>
          <a:p>
            <a:pPr marL="1792224" lvl="2" indent="-1051560" algn="l"/>
            <a:r>
              <a:rPr lang="en-US" dirty="0">
                <a:solidFill>
                  <a:srgbClr val="000000"/>
                </a:solidFill>
              </a:rPr>
              <a:t>Step 4: Press [)] to close the parentheses, then press [ENTER</a:t>
            </a:r>
            <a:r>
              <a:rPr lang="en-US" dirty="0" smtClean="0">
                <a:solidFill>
                  <a:srgbClr val="000000"/>
                </a:solidFill>
              </a:rPr>
              <a:t>].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283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49" y="641349"/>
            <a:ext cx="7959675" cy="5288509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</a:pPr>
            <a:r>
              <a:rPr lang="en-US" b="1" dirty="0">
                <a:solidFill>
                  <a:srgbClr val="000000"/>
                </a:solidFill>
              </a:rPr>
              <a:t>On a TI-</a:t>
            </a:r>
            <a:r>
              <a:rPr lang="en-US" b="1" dirty="0" err="1">
                <a:solidFill>
                  <a:srgbClr val="000000"/>
                </a:solidFill>
              </a:rPr>
              <a:t>Nspire</a:t>
            </a:r>
            <a:r>
              <a:rPr lang="en-US" b="1" dirty="0">
                <a:solidFill>
                  <a:srgbClr val="000000"/>
                </a:solidFill>
              </a:rPr>
              <a:t>:</a:t>
            </a:r>
          </a:p>
          <a:p>
            <a:pPr marL="1792224" lvl="2" indent="-1051560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Step 1: Press the [home] key.</a:t>
            </a:r>
          </a:p>
          <a:p>
            <a:pPr marL="1792224" lvl="2" indent="-1051560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Step 2: Arrow down to the calculator page icon (the first icon </a:t>
            </a:r>
            <a:r>
              <a:rPr lang="en-US" dirty="0" smtClean="0">
                <a:solidFill>
                  <a:srgbClr val="000000"/>
                </a:solidFill>
              </a:rPr>
              <a:t>on the </a:t>
            </a:r>
            <a:r>
              <a:rPr lang="en-US" dirty="0">
                <a:solidFill>
                  <a:srgbClr val="000000"/>
                </a:solidFill>
              </a:rPr>
              <a:t>left) and press [enter].</a:t>
            </a:r>
          </a:p>
          <a:p>
            <a:pPr marL="1792224" lvl="2" indent="-1051560" algn="l"/>
            <a:r>
              <a:rPr lang="en-US" dirty="0">
                <a:solidFill>
                  <a:srgbClr val="000000"/>
                </a:solidFill>
              </a:rPr>
              <a:t>Step 3: Press [menu]. Arrow down to 5: Probability, then </a:t>
            </a:r>
            <a:r>
              <a:rPr lang="en-US" dirty="0" smtClean="0">
                <a:solidFill>
                  <a:srgbClr val="000000"/>
                </a:solidFill>
              </a:rPr>
              <a:t>arrow right </a:t>
            </a:r>
            <a:r>
              <a:rPr lang="en-US" dirty="0">
                <a:solidFill>
                  <a:srgbClr val="000000"/>
                </a:solidFill>
              </a:rPr>
              <a:t>to bring up the sub-menu. Arrow down to 5</a:t>
            </a:r>
            <a:r>
              <a:rPr lang="en-US" dirty="0" smtClean="0">
                <a:solidFill>
                  <a:srgbClr val="000000"/>
                </a:solidFill>
              </a:rPr>
              <a:t>: Distributions</a:t>
            </a:r>
            <a:r>
              <a:rPr lang="en-US" dirty="0">
                <a:solidFill>
                  <a:srgbClr val="000000"/>
                </a:solidFill>
              </a:rPr>
              <a:t>, then arrow right and choose D: Binomial </a:t>
            </a:r>
            <a:r>
              <a:rPr lang="en-US" dirty="0" err="1" smtClean="0">
                <a:solidFill>
                  <a:srgbClr val="000000"/>
                </a:solidFill>
              </a:rPr>
              <a:t>Pdf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by </a:t>
            </a:r>
            <a:r>
              <a:rPr lang="en-US" dirty="0">
                <a:solidFill>
                  <a:srgbClr val="000000"/>
                </a:solidFill>
              </a:rPr>
              <a:t>pressing [enter].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397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873088" cy="5288509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marL="1792224" lvl="2" indent="-1051560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Step 4: Enter values for </a:t>
            </a:r>
            <a:r>
              <a:rPr lang="en-US" i="1" dirty="0">
                <a:solidFill>
                  <a:srgbClr val="000000"/>
                </a:solidFill>
              </a:rPr>
              <a:t>n, p,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x, </a:t>
            </a:r>
            <a:r>
              <a:rPr lang="en-US" dirty="0">
                <a:solidFill>
                  <a:srgbClr val="000000"/>
                </a:solidFill>
              </a:rPr>
              <a:t>where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total number </a:t>
            </a:r>
            <a:r>
              <a:rPr lang="en-US" dirty="0" smtClean="0">
                <a:solidFill>
                  <a:srgbClr val="000000"/>
                </a:solidFill>
              </a:rPr>
              <a:t>of trials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is the probability of success entered in decimal form</a:t>
            </a:r>
            <a:r>
              <a:rPr lang="en-US" dirty="0" smtClean="0">
                <a:solidFill>
                  <a:srgbClr val="000000"/>
                </a:solidFill>
              </a:rPr>
              <a:t>, and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is the number of desirable </a:t>
            </a:r>
            <a:r>
              <a:rPr lang="en-US" dirty="0" smtClean="0">
                <a:solidFill>
                  <a:srgbClr val="000000"/>
                </a:solidFill>
              </a:rPr>
              <a:t>successes. Arrow </a:t>
            </a:r>
            <a:r>
              <a:rPr lang="en-US" dirty="0">
                <a:solidFill>
                  <a:srgbClr val="000000"/>
                </a:solidFill>
              </a:rPr>
              <a:t>right after each entry to move between fields.</a:t>
            </a:r>
          </a:p>
          <a:p>
            <a:pPr marL="1792224" lvl="2" indent="-1051560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Step 5: Press [enter] to select OK.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Either calculator will return the probability in decimal form.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482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49" y="641349"/>
            <a:ext cx="8075025" cy="5288509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Converted to a fraction, 0.205078125 is equal </a:t>
            </a:r>
            <a:r>
              <a:rPr lang="en-US" dirty="0" smtClean="0">
                <a:solidFill>
                  <a:srgbClr val="000000"/>
                </a:solidFill>
              </a:rPr>
              <a:t>to        .</a:t>
            </a:r>
          </a:p>
          <a:p>
            <a:pPr lvl="1" algn="l">
              <a:lnSpc>
                <a:spcPct val="180000"/>
              </a:lnSpc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The probability of tossing a fair coin heads-</a:t>
            </a:r>
            <a:r>
              <a:rPr lang="en-US" dirty="0" smtClean="0">
                <a:solidFill>
                  <a:srgbClr val="000000"/>
                </a:solidFill>
              </a:rPr>
              <a:t>up </a:t>
            </a:r>
            <a:r>
              <a:rPr lang="en-US" dirty="0">
                <a:solidFill>
                  <a:srgbClr val="000000"/>
                </a:solidFill>
              </a:rPr>
              <a:t>6 times out of 10 </a:t>
            </a:r>
            <a:r>
              <a:rPr lang="en-US" dirty="0" smtClean="0">
                <a:solidFill>
                  <a:srgbClr val="000000"/>
                </a:solidFill>
              </a:rPr>
              <a:t>is        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69133"/>
              </p:ext>
            </p:extLst>
          </p:nvPr>
        </p:nvGraphicFramePr>
        <p:xfrm>
          <a:off x="7800883" y="1066118"/>
          <a:ext cx="546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3" name="Equation" r:id="rId3" imgW="546100" imgH="800100" progId="Equation.DSMT4">
                  <p:embed/>
                </p:oleObj>
              </mc:Choice>
              <mc:Fallback>
                <p:oleObj name="Equation" r:id="rId3" imgW="546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00883" y="1066118"/>
                        <a:ext cx="546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4530"/>
              </p:ext>
            </p:extLst>
          </p:nvPr>
        </p:nvGraphicFramePr>
        <p:xfrm>
          <a:off x="2782909" y="2609063"/>
          <a:ext cx="546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4" name="Equation" r:id="rId5" imgW="546100" imgH="800100" progId="Equation.DSMT4">
                  <p:embed/>
                </p:oleObj>
              </mc:Choice>
              <mc:Fallback>
                <p:oleObj name="Equation" r:id="rId5" imgW="546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2909" y="2609063"/>
                        <a:ext cx="546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66446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003328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3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A new restaurant’s menu claims that every entrée on the menu has less than 350 calories. A </a:t>
            </a:r>
            <a:r>
              <a:rPr lang="en-US" dirty="0" smtClean="0"/>
              <a:t>consumer advocacy </a:t>
            </a:r>
            <a:r>
              <a:rPr lang="en-US" dirty="0"/>
              <a:t>group hired nutritionists to analyze the restaurant’s claim, and found that 1 out </a:t>
            </a:r>
            <a:r>
              <a:rPr lang="en-US" dirty="0" smtClean="0"/>
              <a:t>of 25 </a:t>
            </a:r>
            <a:r>
              <a:rPr lang="en-US" dirty="0"/>
              <a:t>entrées served contained more than 350 calories. If you go to the restaurant as part of a party </a:t>
            </a:r>
            <a:r>
              <a:rPr lang="en-US" dirty="0" smtClean="0"/>
              <a:t>of 4 </a:t>
            </a:r>
            <a:r>
              <a:rPr lang="en-US" dirty="0"/>
              <a:t>people, determine the probability, to the nearest tenth of a percent, that half of your party’s </a:t>
            </a:r>
            <a:r>
              <a:rPr lang="en-US" dirty="0" smtClean="0"/>
              <a:t>entrées actually </a:t>
            </a:r>
            <a:r>
              <a:rPr lang="en-US" dirty="0"/>
              <a:t>contain more than 350 calories.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It is possible to predict the number of outcomes of binomial experiments.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/>
              <a:t>binomial probability distribution formula </a:t>
            </a:r>
            <a:r>
              <a:rPr lang="en-US" dirty="0"/>
              <a:t>allows us to determine the probability </a:t>
            </a:r>
            <a:r>
              <a:rPr lang="en-US" dirty="0" smtClean="0"/>
              <a:t>of success </a:t>
            </a:r>
            <a:r>
              <a:rPr lang="en-US" dirty="0"/>
              <a:t>in a binomial experiment.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formula</a:t>
            </a:r>
            <a:r>
              <a:rPr lang="en-US" dirty="0" smtClean="0">
                <a:solidFill>
                  <a:srgbClr val="000000"/>
                </a:solidFill>
              </a:rPr>
              <a:t>,                           , </a:t>
            </a:r>
            <a:r>
              <a:rPr lang="en-US" dirty="0">
                <a:solidFill>
                  <a:srgbClr val="000000"/>
                </a:solidFill>
              </a:rPr>
              <a:t>is used to find the probability,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, of exactly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number </a:t>
            </a:r>
            <a:r>
              <a:rPr lang="en-US" dirty="0" smtClean="0">
                <a:solidFill>
                  <a:srgbClr val="000000"/>
                </a:solidFill>
              </a:rPr>
              <a:t>of successes </a:t>
            </a:r>
            <a:r>
              <a:rPr lang="en-US" dirty="0">
                <a:solidFill>
                  <a:srgbClr val="000000"/>
                </a:solidFill>
              </a:rPr>
              <a:t>out of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trials, if the probability of success is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and the probability of failure is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33090"/>
              </p:ext>
            </p:extLst>
          </p:nvPr>
        </p:nvGraphicFramePr>
        <p:xfrm>
          <a:off x="2851947" y="3112537"/>
          <a:ext cx="2286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7" name="Equation" r:id="rId3" imgW="2286000" imgH="927100" progId="Equation.DSMT4">
                  <p:embed/>
                </p:oleObj>
              </mc:Choice>
              <mc:Fallback>
                <p:oleObj name="Equation" r:id="rId3" imgW="22860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1947" y="3112537"/>
                        <a:ext cx="2286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52500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Identify the needed information.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lvl="1" algn="l">
              <a:lnSpc>
                <a:spcPct val="150000"/>
              </a:lnSpc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</a:rPr>
              <a:t>To determine the probability that exactly half of the 4 people in </a:t>
            </a:r>
            <a:r>
              <a:rPr lang="en-US" dirty="0" smtClean="0">
                <a:solidFill>
                  <a:schemeClr val="tx1"/>
                </a:solidFill>
              </a:rPr>
              <a:t>your party </a:t>
            </a:r>
            <a:r>
              <a:rPr lang="en-US" dirty="0">
                <a:solidFill>
                  <a:schemeClr val="tx1"/>
                </a:solidFill>
              </a:rPr>
              <a:t>will be served an entrée that has more than 350 calories, use </a:t>
            </a:r>
            <a:r>
              <a:rPr lang="en-US" dirty="0" smtClean="0">
                <a:solidFill>
                  <a:schemeClr val="tx1"/>
                </a:solidFill>
              </a:rPr>
              <a:t>the binomial </a:t>
            </a:r>
            <a:r>
              <a:rPr lang="en-US" dirty="0">
                <a:solidFill>
                  <a:schemeClr val="tx1"/>
                </a:solidFill>
              </a:rPr>
              <a:t>probability distribution formula</a:t>
            </a:r>
            <a:r>
              <a:rPr lang="en-US" dirty="0" smtClean="0">
                <a:solidFill>
                  <a:schemeClr val="tx1"/>
                </a:solidFill>
              </a:rPr>
              <a:t>:                           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To use this formula, we need to determine values for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(the </a:t>
            </a:r>
            <a:r>
              <a:rPr lang="en-US" dirty="0" smtClean="0">
                <a:solidFill>
                  <a:srgbClr val="000000"/>
                </a:solidFill>
              </a:rPr>
              <a:t>probability of </a:t>
            </a:r>
            <a:r>
              <a:rPr lang="en-US" dirty="0">
                <a:solidFill>
                  <a:srgbClr val="000000"/>
                </a:solidFill>
              </a:rPr>
              <a:t>success), </a:t>
            </a:r>
            <a:r>
              <a:rPr lang="en-US" i="1" dirty="0">
                <a:solidFill>
                  <a:srgbClr val="000000"/>
                </a:solidFill>
              </a:rPr>
              <a:t>q </a:t>
            </a:r>
            <a:r>
              <a:rPr lang="en-US" dirty="0">
                <a:solidFill>
                  <a:srgbClr val="000000"/>
                </a:solidFill>
              </a:rPr>
              <a:t>(the probability of failure),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(the total number </a:t>
            </a:r>
            <a:r>
              <a:rPr lang="en-US" dirty="0" smtClean="0">
                <a:solidFill>
                  <a:srgbClr val="000000"/>
                </a:solidFill>
              </a:rPr>
              <a:t>of trials</a:t>
            </a:r>
            <a:r>
              <a:rPr lang="en-US" dirty="0">
                <a:solidFill>
                  <a:srgbClr val="000000"/>
                </a:solidFill>
              </a:rPr>
              <a:t>), and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(the number of successes).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159984"/>
              </p:ext>
            </p:extLst>
          </p:nvPr>
        </p:nvGraphicFramePr>
        <p:xfrm>
          <a:off x="3919699" y="3334186"/>
          <a:ext cx="2286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3" imgW="2286000" imgH="927100" progId="Equation.DSMT4">
                  <p:embed/>
                </p:oleObj>
              </mc:Choice>
              <mc:Fallback>
                <p:oleObj name="Equation" r:id="rId3" imgW="22860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9699" y="3334186"/>
                        <a:ext cx="2286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550644"/>
            <a:ext cx="7977220" cy="49974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Identify the given information.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lnSpc>
                <a:spcPct val="110000"/>
              </a:lnSpc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</a:rPr>
              <a:t>We need to determine the probability of exactly half of the </a:t>
            </a:r>
            <a:r>
              <a:rPr lang="en-US" dirty="0" smtClean="0">
                <a:solidFill>
                  <a:schemeClr val="tx1"/>
                </a:solidFill>
              </a:rPr>
              <a:t>entrées having </a:t>
            </a:r>
            <a:r>
              <a:rPr lang="en-US" dirty="0">
                <a:solidFill>
                  <a:schemeClr val="tx1"/>
                </a:solidFill>
              </a:rPr>
              <a:t>more than 350 </a:t>
            </a:r>
            <a:r>
              <a:rPr lang="en-US" dirty="0" smtClean="0">
                <a:solidFill>
                  <a:schemeClr val="tx1"/>
                </a:solidFill>
              </a:rPr>
              <a:t>calories. </a:t>
            </a:r>
          </a:p>
          <a:p>
            <a:pPr marL="512064" lvl="1" algn="l">
              <a:lnSpc>
                <a:spcPct val="110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value of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, the number of people in the party, is 4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2064" lvl="1" algn="l">
              <a:lnSpc>
                <a:spcPct val="110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value of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, half the people in the party, is 2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512064" lvl="1" algn="l">
              <a:lnSpc>
                <a:spcPct val="16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is stated in the problem that the probability of this event </a:t>
            </a:r>
            <a:r>
              <a:rPr lang="en-US" dirty="0" smtClean="0">
                <a:solidFill>
                  <a:srgbClr val="000000"/>
                </a:solidFill>
              </a:rPr>
              <a:t>happening is </a:t>
            </a:r>
            <a:r>
              <a:rPr lang="en-US" dirty="0">
                <a:solidFill>
                  <a:srgbClr val="000000"/>
                </a:solidFill>
              </a:rPr>
              <a:t>1 in 25 entrées served; therefore, the value of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, the probability </a:t>
            </a:r>
            <a:r>
              <a:rPr lang="en-US" dirty="0" smtClean="0">
                <a:solidFill>
                  <a:srgbClr val="000000"/>
                </a:solidFill>
              </a:rPr>
              <a:t>of an </a:t>
            </a:r>
            <a:r>
              <a:rPr lang="en-US" dirty="0">
                <a:solidFill>
                  <a:srgbClr val="000000"/>
                </a:solidFill>
              </a:rPr>
              <a:t>entrée being more than 350 calories, </a:t>
            </a:r>
            <a:r>
              <a:rPr lang="en-US" dirty="0" smtClean="0">
                <a:solidFill>
                  <a:srgbClr val="000000"/>
                </a:solidFill>
              </a:rPr>
              <a:t>is      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800888"/>
              </p:ext>
            </p:extLst>
          </p:nvPr>
        </p:nvGraphicFramePr>
        <p:xfrm>
          <a:off x="4055108" y="4967030"/>
          <a:ext cx="39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2" name="Equation" r:id="rId3" imgW="393700" imgH="800100" progId="Equation.DSMT4">
                  <p:embed/>
                </p:oleObj>
              </mc:Choice>
              <mc:Fallback>
                <p:oleObj name="Equation" r:id="rId3" imgW="393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5108" y="4967030"/>
                        <a:ext cx="393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5778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Determine the unknown information.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value of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, the probability of an entrée being less </a:t>
            </a:r>
            <a:r>
              <a:rPr lang="en-US" dirty="0" smtClean="0">
                <a:solidFill>
                  <a:schemeClr val="tx1"/>
                </a:solidFill>
              </a:rPr>
              <a:t>than 350 </a:t>
            </a:r>
            <a:r>
              <a:rPr lang="en-US" dirty="0">
                <a:solidFill>
                  <a:schemeClr val="tx1"/>
                </a:solidFill>
              </a:rPr>
              <a:t>calories, can be found by calculating 1 –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2" algn="l">
              <a:spcAft>
                <a:spcPts val="1800"/>
              </a:spcAft>
            </a:pPr>
            <a:r>
              <a:rPr lang="en-US" i="1" dirty="0">
                <a:solidFill>
                  <a:schemeClr val="tx1"/>
                </a:solidFill>
              </a:rPr>
              <a:t>q </a:t>
            </a:r>
            <a:r>
              <a:rPr lang="en-US" dirty="0">
                <a:solidFill>
                  <a:schemeClr val="tx1"/>
                </a:solidFill>
              </a:rPr>
              <a:t>= 1 – </a:t>
            </a:r>
            <a:r>
              <a:rPr lang="en-US" i="1" dirty="0">
                <a:solidFill>
                  <a:schemeClr val="tx1"/>
                </a:solidFill>
              </a:rPr>
              <a:t>p </a:t>
            </a:r>
            <a:r>
              <a:rPr lang="en-US" i="1" dirty="0" smtClean="0">
                <a:solidFill>
                  <a:schemeClr val="tx1"/>
                </a:solidFill>
              </a:rPr>
              <a:t>					</a:t>
            </a:r>
            <a:r>
              <a:rPr lang="en-US" dirty="0" smtClean="0">
                <a:solidFill>
                  <a:schemeClr val="tx1"/>
                </a:solidFill>
              </a:rPr>
              <a:t>Equation </a:t>
            </a: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i="1" dirty="0">
                <a:solidFill>
                  <a:schemeClr val="tx1"/>
                </a:solidFill>
              </a:rPr>
              <a:t>q </a:t>
            </a:r>
            <a:r>
              <a:rPr lang="en-US" dirty="0">
                <a:solidFill>
                  <a:schemeClr val="tx1"/>
                </a:solidFill>
              </a:rPr>
              <a:t>given </a:t>
            </a:r>
            <a:r>
              <a:rPr lang="en-US" i="1" dirty="0" smtClean="0">
                <a:solidFill>
                  <a:schemeClr val="tx1"/>
                </a:solidFill>
              </a:rPr>
              <a:t>p</a:t>
            </a:r>
          </a:p>
          <a:p>
            <a:pPr>
              <a:spcAft>
                <a:spcPts val="4200"/>
              </a:spcAft>
            </a:pPr>
            <a:r>
              <a:rPr lang="en-US" i="1" dirty="0">
                <a:solidFill>
                  <a:schemeClr val="tx1"/>
                </a:solidFill>
              </a:rPr>
              <a:t>	</a:t>
            </a:r>
            <a:r>
              <a:rPr lang="en-US" i="1" dirty="0" smtClean="0">
                <a:solidFill>
                  <a:schemeClr val="tx1"/>
                </a:solidFill>
              </a:rPr>
              <a:t>								</a:t>
            </a:r>
            <a:r>
              <a:rPr lang="en-US" dirty="0" smtClean="0"/>
              <a:t>Substitute</a:t>
            </a:r>
            <a:r>
              <a:rPr lang="en-US" dirty="0"/>
              <a:t> </a:t>
            </a:r>
            <a:r>
              <a:rPr lang="en-US" dirty="0" smtClean="0"/>
              <a:t>      for </a:t>
            </a:r>
            <a:r>
              <a:rPr lang="en-US" i="1" dirty="0"/>
              <a:t>p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			</a:t>
            </a:r>
            <a:r>
              <a:rPr lang="en-US" dirty="0"/>
              <a:t>Simplify</a:t>
            </a:r>
            <a:r>
              <a:rPr lang="en-US" dirty="0" smtClean="0"/>
              <a:t>.</a:t>
            </a:r>
          </a:p>
          <a:p>
            <a:pPr marL="512064">
              <a:lnSpc>
                <a:spcPct val="140000"/>
              </a:lnSpc>
            </a:pPr>
            <a:r>
              <a:rPr lang="en-US" dirty="0"/>
              <a:t>The value of </a:t>
            </a:r>
            <a:r>
              <a:rPr lang="en-US" i="1" dirty="0"/>
              <a:t>q, </a:t>
            </a:r>
            <a:r>
              <a:rPr lang="en-US" dirty="0"/>
              <a:t>the probability of an entrée being less </a:t>
            </a:r>
            <a:r>
              <a:rPr lang="en-US" dirty="0" smtClean="0"/>
              <a:t>than 350 </a:t>
            </a:r>
            <a:r>
              <a:rPr lang="en-US" dirty="0"/>
              <a:t>calories, </a:t>
            </a:r>
            <a:r>
              <a:rPr lang="en-US" dirty="0" smtClean="0"/>
              <a:t>is     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330457"/>
              </p:ext>
            </p:extLst>
          </p:nvPr>
        </p:nvGraphicFramePr>
        <p:xfrm>
          <a:off x="6292692" y="2882566"/>
          <a:ext cx="39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1" name="Equation" r:id="rId3" imgW="393700" imgH="800100" progId="Equation.DSMT4">
                  <p:embed/>
                </p:oleObj>
              </mc:Choice>
              <mc:Fallback>
                <p:oleObj name="Equation" r:id="rId3" imgW="393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92692" y="2882566"/>
                        <a:ext cx="393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128834"/>
              </p:ext>
            </p:extLst>
          </p:nvPr>
        </p:nvGraphicFramePr>
        <p:xfrm>
          <a:off x="1658418" y="2966194"/>
          <a:ext cx="1587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2" name="Equation" r:id="rId5" imgW="1587500" imgH="952500" progId="Equation.DSMT4">
                  <p:embed/>
                </p:oleObj>
              </mc:Choice>
              <mc:Fallback>
                <p:oleObj name="Equation" r:id="rId5" imgW="1587500" imgH="952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8418" y="2966194"/>
                        <a:ext cx="15875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867825"/>
              </p:ext>
            </p:extLst>
          </p:nvPr>
        </p:nvGraphicFramePr>
        <p:xfrm>
          <a:off x="1678904" y="3897748"/>
          <a:ext cx="889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3" name="Equation" r:id="rId7" imgW="889000" imgH="800100" progId="Equation.DSMT4">
                  <p:embed/>
                </p:oleObj>
              </mc:Choice>
              <mc:Fallback>
                <p:oleObj name="Equation" r:id="rId7" imgW="8890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8904" y="3897748"/>
                        <a:ext cx="8890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78280"/>
              </p:ext>
            </p:extLst>
          </p:nvPr>
        </p:nvGraphicFramePr>
        <p:xfrm>
          <a:off x="4062715" y="5020956"/>
          <a:ext cx="39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4" name="Equation" r:id="rId9" imgW="393700" imgH="800100" progId="Equation.DSMT4">
                  <p:embed/>
                </p:oleObj>
              </mc:Choice>
              <mc:Fallback>
                <p:oleObj name="Equation" r:id="rId9" imgW="393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62715" y="5020956"/>
                        <a:ext cx="393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19802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Calculate the probability that half of the meals served to your </a:t>
            </a:r>
            <a:r>
              <a:rPr lang="en-US" sz="2800" b="1" dirty="0" smtClean="0">
                <a:solidFill>
                  <a:srgbClr val="660066"/>
                </a:solidFill>
              </a:rPr>
              <a:t>party contain </a:t>
            </a:r>
            <a:r>
              <a:rPr lang="en-US" sz="2800" b="1" dirty="0">
                <a:solidFill>
                  <a:srgbClr val="660066"/>
                </a:solidFill>
              </a:rPr>
              <a:t>more than 350 calories.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Use the binomial probability distribution formula to calculate </a:t>
            </a:r>
            <a:r>
              <a:rPr lang="en-US" dirty="0" smtClean="0">
                <a:solidFill>
                  <a:schemeClr val="tx1"/>
                </a:solidFill>
              </a:rPr>
              <a:t>the probability.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15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									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								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006179"/>
              </p:ext>
            </p:extLst>
          </p:nvPr>
        </p:nvGraphicFramePr>
        <p:xfrm>
          <a:off x="1207052" y="1350766"/>
          <a:ext cx="2286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7" name="Equation" r:id="rId3" imgW="2286000" imgH="927100" progId="Equation.DSMT4">
                  <p:embed/>
                </p:oleObj>
              </mc:Choice>
              <mc:Fallback>
                <p:oleObj name="Equation" r:id="rId3" imgW="22860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7052" y="1350766"/>
                        <a:ext cx="2286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72906"/>
              </p:ext>
            </p:extLst>
          </p:nvPr>
        </p:nvGraphicFramePr>
        <p:xfrm>
          <a:off x="2021560" y="1329830"/>
          <a:ext cx="6401609" cy="4190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1104"/>
                <a:gridCol w="2980505"/>
              </a:tblGrid>
              <a:tr h="93811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Binomial probability distribution formula</a:t>
                      </a:r>
                      <a:endParaRPr lang="en-US" sz="2400" dirty="0"/>
                    </a:p>
                  </a:txBody>
                  <a:tcPr anchor="ctr"/>
                </a:tc>
              </a:tr>
              <a:tr h="93811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Substitute 4 for 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, 2 for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,       for </a:t>
                      </a:r>
                      <a:r>
                        <a:rPr lang="en-US" sz="2400" i="1" dirty="0" smtClean="0"/>
                        <a:t>p</a:t>
                      </a:r>
                      <a:r>
                        <a:rPr lang="en-US" sz="2400" dirty="0" smtClean="0"/>
                        <a:t>, and     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 for </a:t>
                      </a:r>
                      <a:r>
                        <a:rPr lang="en-US" sz="2400" i="1" dirty="0" smtClean="0"/>
                        <a:t>q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 anchor="ctr"/>
                </a:tc>
              </a:tr>
              <a:tr h="129533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Simplify any exponents.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090259"/>
              </p:ext>
            </p:extLst>
          </p:nvPr>
        </p:nvGraphicFramePr>
        <p:xfrm>
          <a:off x="1207052" y="2418351"/>
          <a:ext cx="3835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8" name="Equation" r:id="rId5" imgW="3835400" imgH="1079500" progId="Equation.DSMT4">
                  <p:embed/>
                </p:oleObj>
              </mc:Choice>
              <mc:Fallback>
                <p:oleObj name="Equation" r:id="rId5" imgW="3835400" imgH="1079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7052" y="2418351"/>
                        <a:ext cx="38354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064091"/>
              </p:ext>
            </p:extLst>
          </p:nvPr>
        </p:nvGraphicFramePr>
        <p:xfrm>
          <a:off x="6291197" y="2844208"/>
          <a:ext cx="39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9" name="Equation" r:id="rId7" imgW="393700" imgH="800100" progId="Equation.DSMT4">
                  <p:embed/>
                </p:oleObj>
              </mc:Choice>
              <mc:Fallback>
                <p:oleObj name="Equation" r:id="rId7" imgW="393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91197" y="2844208"/>
                        <a:ext cx="393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289257"/>
              </p:ext>
            </p:extLst>
          </p:nvPr>
        </p:nvGraphicFramePr>
        <p:xfrm>
          <a:off x="5504145" y="3530107"/>
          <a:ext cx="39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0" name="Equation" r:id="rId9" imgW="393700" imgH="800100" progId="Equation.DSMT4">
                  <p:embed/>
                </p:oleObj>
              </mc:Choice>
              <mc:Fallback>
                <p:oleObj name="Equation" r:id="rId9" imgW="3937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04145" y="3530107"/>
                        <a:ext cx="3937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295766"/>
              </p:ext>
            </p:extLst>
          </p:nvPr>
        </p:nvGraphicFramePr>
        <p:xfrm>
          <a:off x="1207052" y="4352191"/>
          <a:ext cx="3403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1" name="Equation" r:id="rId11" imgW="3403600" imgH="1028700" progId="Equation.DSMT4">
                  <p:embed/>
                </p:oleObj>
              </mc:Choice>
              <mc:Fallback>
                <p:oleObj name="Equation" r:id="rId11" imgW="34036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07052" y="4352191"/>
                        <a:ext cx="34036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5773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36480" cy="499745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</a:rPr>
              <a:t>To calculate           , </a:t>
            </a:r>
            <a:r>
              <a:rPr lang="en-US" dirty="0">
                <a:solidFill>
                  <a:srgbClr val="000000"/>
                </a:solidFill>
              </a:rPr>
              <a:t>use the formula for calculating a combination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2" algn="l">
              <a:spcAft>
                <a:spcPts val="3000"/>
              </a:spcAft>
            </a:pPr>
            <a:r>
              <a:rPr lang="en-US" dirty="0" smtClean="0">
                <a:solidFill>
                  <a:srgbClr val="000000"/>
                </a:solidFill>
              </a:rPr>
              <a:t>							</a:t>
            </a:r>
            <a:r>
              <a:rPr lang="en-US" dirty="0">
                <a:solidFill>
                  <a:srgbClr val="000000"/>
                </a:solidFill>
              </a:rPr>
              <a:t>Formula for calculating a </a:t>
            </a:r>
            <a:r>
              <a:rPr lang="en-US" dirty="0" smtClean="0">
                <a:solidFill>
                  <a:srgbClr val="000000"/>
                </a:solidFill>
              </a:rPr>
              <a:t>							combination</a:t>
            </a:r>
          </a:p>
          <a:p>
            <a:pPr lvl="2" algn="l"/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					</a:t>
            </a:r>
            <a:r>
              <a:rPr lang="en-US" spc="-10" dirty="0">
                <a:solidFill>
                  <a:srgbClr val="000000"/>
                </a:solidFill>
              </a:rPr>
              <a:t>Substitute 4 for </a:t>
            </a:r>
            <a:r>
              <a:rPr lang="en-US" i="1" spc="-10" dirty="0">
                <a:solidFill>
                  <a:srgbClr val="000000"/>
                </a:solidFill>
              </a:rPr>
              <a:t>n </a:t>
            </a:r>
            <a:r>
              <a:rPr lang="en-US" spc="-10" dirty="0">
                <a:solidFill>
                  <a:srgbClr val="000000"/>
                </a:solidFill>
              </a:rPr>
              <a:t>and 2 for </a:t>
            </a:r>
            <a:r>
              <a:rPr lang="en-US" i="1" spc="-10" dirty="0">
                <a:solidFill>
                  <a:srgbClr val="000000"/>
                </a:solidFill>
              </a:rPr>
              <a:t>r</a:t>
            </a:r>
            <a:r>
              <a:rPr lang="en-US" spc="-10" dirty="0" smtClean="0">
                <a:solidFill>
                  <a:srgbClr val="000000"/>
                </a:solidFill>
              </a:rPr>
              <a:t>.</a:t>
            </a:r>
          </a:p>
          <a:p>
            <a:pPr>
              <a:spcAft>
                <a:spcPts val="500"/>
              </a:spcAft>
            </a:pPr>
            <a:r>
              <a:rPr lang="en-US" dirty="0"/>
              <a:t>		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/>
              <a:t>	Simplify.</a:t>
            </a:r>
          </a:p>
          <a:p>
            <a:pPr lvl="2" algn="l">
              <a:spcBef>
                <a:spcPts val="1200"/>
              </a:spcBef>
            </a:pP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i="1" dirty="0">
                <a:solidFill>
                  <a:srgbClr val="000000"/>
                </a:solidFill>
              </a:rPr>
              <a:t>C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6</a:t>
            </a:r>
          </a:p>
          <a:p>
            <a:pPr lvl="2" algn="l"/>
            <a:endParaRPr lang="en-US" spc="-1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748858"/>
              </p:ext>
            </p:extLst>
          </p:nvPr>
        </p:nvGraphicFramePr>
        <p:xfrm>
          <a:off x="2886209" y="1225731"/>
          <a:ext cx="838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8" name="Equation" r:id="rId3" imgW="838200" imgH="927100" progId="Equation.DSMT4">
                  <p:embed/>
                </p:oleObj>
              </mc:Choice>
              <mc:Fallback>
                <p:oleObj name="Equation" r:id="rId3" imgW="8382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6209" y="1225731"/>
                        <a:ext cx="8382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36411"/>
              </p:ext>
            </p:extLst>
          </p:nvPr>
        </p:nvGraphicFramePr>
        <p:xfrm>
          <a:off x="1597258" y="2430199"/>
          <a:ext cx="1943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9" name="Equation" r:id="rId5" imgW="1943100" imgH="927100" progId="Equation.DSMT4">
                  <p:embed/>
                </p:oleObj>
              </mc:Choice>
              <mc:Fallback>
                <p:oleObj name="Equation" r:id="rId5" imgW="19431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7258" y="2430199"/>
                        <a:ext cx="19431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397397"/>
              </p:ext>
            </p:extLst>
          </p:nvPr>
        </p:nvGraphicFramePr>
        <p:xfrm>
          <a:off x="1597258" y="3445173"/>
          <a:ext cx="2908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0" name="Equation" r:id="rId7" imgW="2908300" imgH="927100" progId="Equation.DSMT4">
                  <p:embed/>
                </p:oleObj>
              </mc:Choice>
              <mc:Fallback>
                <p:oleObj name="Equation" r:id="rId7" imgW="29083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7258" y="3445173"/>
                        <a:ext cx="29083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85228"/>
              </p:ext>
            </p:extLst>
          </p:nvPr>
        </p:nvGraphicFramePr>
        <p:xfrm>
          <a:off x="1597258" y="4409974"/>
          <a:ext cx="1358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1" name="Equation" r:id="rId9" imgW="1358900" imgH="800100" progId="Equation.DSMT4">
                  <p:embed/>
                </p:oleObj>
              </mc:Choice>
              <mc:Fallback>
                <p:oleObj name="Equation" r:id="rId9" imgW="13589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97258" y="4409974"/>
                        <a:ext cx="13589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9215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36480" cy="499745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>
              <a:lnSpc>
                <a:spcPct val="150000"/>
              </a:lnSpc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</a:rPr>
              <a:t>Substitute </a:t>
            </a:r>
            <a:r>
              <a:rPr lang="en-US" dirty="0">
                <a:solidFill>
                  <a:srgbClr val="000000"/>
                </a:solidFill>
              </a:rPr>
              <a:t>6 </a:t>
            </a:r>
            <a:r>
              <a:rPr lang="en-US" dirty="0" smtClean="0">
                <a:solidFill>
                  <a:srgbClr val="000000"/>
                </a:solidFill>
              </a:rPr>
              <a:t>for            in </a:t>
            </a:r>
            <a:r>
              <a:rPr lang="en-US" dirty="0">
                <a:solidFill>
                  <a:srgbClr val="000000"/>
                </a:solidFill>
              </a:rPr>
              <a:t>the binomial probability distribution </a:t>
            </a:r>
            <a:r>
              <a:rPr lang="en-US" dirty="0" smtClean="0">
                <a:solidFill>
                  <a:srgbClr val="000000"/>
                </a:solidFill>
              </a:rPr>
              <a:t>formula and </a:t>
            </a:r>
            <a:r>
              <a:rPr lang="en-US" dirty="0">
                <a:solidFill>
                  <a:srgbClr val="000000"/>
                </a:solidFill>
              </a:rPr>
              <a:t>solve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 algn="l">
              <a:spcAft>
                <a:spcPts val="3000"/>
              </a:spcAft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						</a:t>
            </a:r>
            <a:r>
              <a:rPr lang="en-US" dirty="0">
                <a:solidFill>
                  <a:srgbClr val="000000"/>
                </a:solidFill>
              </a:rPr>
              <a:t>Previously determined </a:t>
            </a:r>
            <a:r>
              <a:rPr lang="en-US" dirty="0" smtClean="0">
                <a:solidFill>
                  <a:srgbClr val="000000"/>
                </a:solidFill>
              </a:rPr>
              <a:t>									equation</a:t>
            </a:r>
          </a:p>
          <a:p>
            <a:pPr lvl="1" algn="l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						</a:t>
            </a:r>
            <a:r>
              <a:rPr lang="en-US" dirty="0">
                <a:solidFill>
                  <a:srgbClr val="000000"/>
                </a:solidFill>
              </a:rPr>
              <a:t>Substitute 6 </a:t>
            </a:r>
            <a:r>
              <a:rPr lang="en-US" dirty="0" smtClean="0">
                <a:solidFill>
                  <a:srgbClr val="000000"/>
                </a:solidFill>
              </a:rPr>
              <a:t>for           .</a:t>
            </a:r>
          </a:p>
          <a:p>
            <a:pPr lvl="1" algn="l"/>
            <a:endParaRPr lang="en-US" dirty="0" smtClean="0">
              <a:solidFill>
                <a:srgbClr val="000000"/>
              </a:solidFill>
            </a:endParaRPr>
          </a:p>
          <a:p>
            <a:pPr lvl="1" algn="l">
              <a:lnSpc>
                <a:spcPct val="140000"/>
              </a:lnSpc>
            </a:pPr>
            <a:r>
              <a:rPr lang="is-IS" dirty="0" smtClean="0">
                <a:solidFill>
                  <a:srgbClr val="000000"/>
                </a:solidFill>
              </a:rPr>
              <a:t>	</a:t>
            </a:r>
            <a:r>
              <a:rPr lang="is-IS" dirty="0">
                <a:solidFill>
                  <a:srgbClr val="000000"/>
                </a:solidFill>
              </a:rPr>
              <a:t>								Simplify.</a:t>
            </a:r>
          </a:p>
          <a:p>
            <a:pPr lvl="1" algn="l">
              <a:lnSpc>
                <a:spcPct val="140000"/>
              </a:lnSpc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83395"/>
              </p:ext>
            </p:extLst>
          </p:nvPr>
        </p:nvGraphicFramePr>
        <p:xfrm>
          <a:off x="3365093" y="1180803"/>
          <a:ext cx="838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5" name="Equation" r:id="rId3" imgW="838200" imgH="927100" progId="Equation.DSMT4">
                  <p:embed/>
                </p:oleObj>
              </mc:Choice>
              <mc:Fallback>
                <p:oleObj name="Equation" r:id="rId3" imgW="8382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5093" y="1180803"/>
                        <a:ext cx="8382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815173"/>
              </p:ext>
            </p:extLst>
          </p:nvPr>
        </p:nvGraphicFramePr>
        <p:xfrm>
          <a:off x="1665287" y="2497057"/>
          <a:ext cx="3403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6" name="Equation" r:id="rId5" imgW="3403600" imgH="1028700" progId="Equation.DSMT4">
                  <p:embed/>
                </p:oleObj>
              </mc:Choice>
              <mc:Fallback>
                <p:oleObj name="Equation" r:id="rId5" imgW="34036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5287" y="2497057"/>
                        <a:ext cx="34036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55812"/>
              </p:ext>
            </p:extLst>
          </p:nvPr>
        </p:nvGraphicFramePr>
        <p:xfrm>
          <a:off x="1665287" y="3495756"/>
          <a:ext cx="2984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7" name="Equation" r:id="rId7" imgW="2984500" imgH="1028700" progId="Equation.DSMT4">
                  <p:embed/>
                </p:oleObj>
              </mc:Choice>
              <mc:Fallback>
                <p:oleObj name="Equation" r:id="rId7" imgW="29845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65287" y="3495756"/>
                        <a:ext cx="29845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752499"/>
              </p:ext>
            </p:extLst>
          </p:nvPr>
        </p:nvGraphicFramePr>
        <p:xfrm>
          <a:off x="7407152" y="3525757"/>
          <a:ext cx="838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8" name="Equation" r:id="rId9" imgW="838200" imgH="927100" progId="Equation.DSMT4">
                  <p:embed/>
                </p:oleObj>
              </mc:Choice>
              <mc:Fallback>
                <p:oleObj name="Equation" r:id="rId9" imgW="8382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07152" y="3525757"/>
                        <a:ext cx="8382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42203"/>
              </p:ext>
            </p:extLst>
          </p:nvPr>
        </p:nvGraphicFramePr>
        <p:xfrm>
          <a:off x="1665287" y="4545013"/>
          <a:ext cx="2857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9" name="Equation" r:id="rId10" imgW="2857500" imgH="952500" progId="Equation.DSMT4">
                  <p:embed/>
                </p:oleObj>
              </mc:Choice>
              <mc:Fallback>
                <p:oleObj name="Equation" r:id="rId10" imgW="2857500" imgH="952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65287" y="4545013"/>
                        <a:ext cx="28575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6235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36480" cy="5268026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2" algn="l">
              <a:spcAft>
                <a:spcPts val="1200"/>
              </a:spcAft>
            </a:pPr>
            <a:r>
              <a:rPr lang="en-US" i="1" dirty="0" smtClean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(2) ≈ 0.00884736 </a:t>
            </a:r>
            <a:r>
              <a:rPr lang="en-US" dirty="0" smtClean="0">
                <a:solidFill>
                  <a:srgbClr val="000000"/>
                </a:solidFill>
              </a:rPr>
              <a:t>		Continue </a:t>
            </a:r>
            <a:r>
              <a:rPr lang="en-US" dirty="0">
                <a:solidFill>
                  <a:srgbClr val="000000"/>
                </a:solidFill>
              </a:rPr>
              <a:t>to simplify.</a:t>
            </a:r>
          </a:p>
          <a:p>
            <a:pPr lvl="2" algn="l">
              <a:spcAft>
                <a:spcPts val="1200"/>
              </a:spcAft>
            </a:pP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(2) ≈ 0.88</a:t>
            </a:r>
            <a:r>
              <a:rPr lang="en-US" dirty="0" smtClean="0">
                <a:solidFill>
                  <a:srgbClr val="000000"/>
                </a:solidFill>
              </a:rPr>
              <a:t>%				Round </a:t>
            </a:r>
            <a:r>
              <a:rPr lang="en-US" dirty="0">
                <a:solidFill>
                  <a:srgbClr val="000000"/>
                </a:solidFill>
              </a:rPr>
              <a:t>to the nearest </a:t>
            </a:r>
            <a:r>
              <a:rPr lang="en-US" dirty="0" smtClean="0">
                <a:solidFill>
                  <a:srgbClr val="000000"/>
                </a:solidFill>
              </a:rPr>
              <a:t>							hundredth of a </a:t>
            </a:r>
            <a:r>
              <a:rPr lang="en-US" dirty="0">
                <a:solidFill>
                  <a:srgbClr val="000000"/>
                </a:solidFill>
              </a:rPr>
              <a:t>percent.</a:t>
            </a:r>
          </a:p>
          <a:p>
            <a:pPr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To calculate the probability on your graphing calculator, follow </a:t>
            </a:r>
            <a:r>
              <a:rPr lang="en-US" dirty="0" smtClean="0">
                <a:solidFill>
                  <a:srgbClr val="000000"/>
                </a:solidFill>
              </a:rPr>
              <a:t>the steps </a:t>
            </a:r>
            <a:r>
              <a:rPr lang="en-US" dirty="0">
                <a:solidFill>
                  <a:srgbClr val="000000"/>
                </a:solidFill>
              </a:rPr>
              <a:t>outlined in Example 1.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If there are 4 people in your party, there is about a 0.88% </a:t>
            </a:r>
            <a:r>
              <a:rPr lang="en-US" dirty="0" smtClean="0">
                <a:solidFill>
                  <a:srgbClr val="000000"/>
                </a:solidFill>
              </a:rPr>
              <a:t>chance that </a:t>
            </a:r>
            <a:r>
              <a:rPr lang="en-US" dirty="0">
                <a:solidFill>
                  <a:srgbClr val="000000"/>
                </a:solidFill>
              </a:rPr>
              <a:t>half of your party will be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served </a:t>
            </a:r>
            <a:r>
              <a:rPr lang="en-US" dirty="0">
                <a:solidFill>
                  <a:srgbClr val="000000"/>
                </a:solidFill>
              </a:rPr>
              <a:t>entrées that have </a:t>
            </a:r>
            <a:r>
              <a:rPr lang="en-US" dirty="0" smtClean="0">
                <a:solidFill>
                  <a:srgbClr val="000000"/>
                </a:solidFill>
              </a:rPr>
              <a:t>more than </a:t>
            </a:r>
            <a:r>
              <a:rPr lang="en-US" dirty="0">
                <a:solidFill>
                  <a:srgbClr val="000000"/>
                </a:solidFill>
              </a:rPr>
              <a:t>350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calories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pPr lvl="1" algn="l">
              <a:lnSpc>
                <a:spcPct val="140000"/>
              </a:lnSpc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81813" y="4239805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411764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8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This formula includes the following notation:           . You may be familiar with an alternate notation for combinations, such as 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n</a:t>
            </a:r>
            <a:r>
              <a:rPr lang="en-US" i="1" dirty="0" err="1" smtClean="0">
                <a:solidFill>
                  <a:srgbClr val="000000"/>
                </a:solidFill>
              </a:rPr>
              <a:t>C</a:t>
            </a:r>
            <a:r>
              <a:rPr lang="en-US" i="1" spc="240" baseline="-25000" dirty="0" err="1" smtClean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. The notations            and 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n</a:t>
            </a:r>
            <a:r>
              <a:rPr lang="en-US" i="1" dirty="0" err="1" smtClean="0">
                <a:solidFill>
                  <a:srgbClr val="000000"/>
                </a:solidFill>
              </a:rPr>
              <a:t>C</a:t>
            </a:r>
            <a:r>
              <a:rPr lang="en-US" i="1" spc="240" baseline="-25000" dirty="0" err="1" smtClean="0">
                <a:solidFill>
                  <a:srgbClr val="000000"/>
                </a:solidFill>
              </a:rPr>
              <a:t>r</a:t>
            </a:r>
            <a:r>
              <a:rPr lang="en-US" i="1" spc="240" baseline="-25000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equivalent, and both are found using the formula for combinations:                        , where </a:t>
            </a:r>
            <a:r>
              <a:rPr lang="en-US" i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is the total number of items available to choose from and </a:t>
            </a:r>
            <a:r>
              <a:rPr lang="en-US" i="1" dirty="0" smtClean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 is the number of items actually chosen. 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87429"/>
              </p:ext>
            </p:extLst>
          </p:nvPr>
        </p:nvGraphicFramePr>
        <p:xfrm>
          <a:off x="7085929" y="1188631"/>
          <a:ext cx="838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5" name="Equation" r:id="rId3" imgW="838200" imgH="927100" progId="Equation.DSMT4">
                  <p:embed/>
                </p:oleObj>
              </mc:Choice>
              <mc:Fallback>
                <p:oleObj name="Equation" r:id="rId3" imgW="8382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5929" y="1188631"/>
                        <a:ext cx="8382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390633"/>
              </p:ext>
            </p:extLst>
          </p:nvPr>
        </p:nvGraphicFramePr>
        <p:xfrm>
          <a:off x="6716829" y="2407015"/>
          <a:ext cx="838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6" name="Equation" r:id="rId5" imgW="838200" imgH="927100" progId="Equation.DSMT4">
                  <p:embed/>
                </p:oleObj>
              </mc:Choice>
              <mc:Fallback>
                <p:oleObj name="Equation" r:id="rId5" imgW="8382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6829" y="2407015"/>
                        <a:ext cx="8382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224231"/>
              </p:ext>
            </p:extLst>
          </p:nvPr>
        </p:nvGraphicFramePr>
        <p:xfrm>
          <a:off x="3047083" y="3786672"/>
          <a:ext cx="1943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7" name="Equation" r:id="rId6" imgW="1943100" imgH="927100" progId="Equation.DSMT4">
                  <p:embed/>
                </p:oleObj>
              </mc:Choice>
              <mc:Fallback>
                <p:oleObj name="Equation" r:id="rId6" imgW="1943100" imgH="927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7083" y="3786672"/>
                        <a:ext cx="19431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85096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Recall that the probability of success, </a:t>
            </a:r>
            <a:r>
              <a:rPr lang="en-US" i="1" dirty="0"/>
              <a:t>p</a:t>
            </a:r>
            <a:r>
              <a:rPr lang="en-US" dirty="0"/>
              <a:t>, will always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dirty="0"/>
              <a:t>at least 0 but no more than 1. In </a:t>
            </a:r>
            <a:r>
              <a:rPr lang="en-US" dirty="0" smtClean="0"/>
              <a:t>other words</a:t>
            </a:r>
            <a:r>
              <a:rPr lang="en-US" dirty="0"/>
              <a:t>, the probability of success, </a:t>
            </a:r>
            <a:r>
              <a:rPr lang="en-US" i="1" dirty="0"/>
              <a:t>p</a:t>
            </a:r>
            <a:r>
              <a:rPr lang="en-US" dirty="0"/>
              <a:t>, cannot be negative and cannot be more than 1.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probabilities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 </a:t>
            </a:r>
            <a:r>
              <a:rPr lang="en-US" dirty="0"/>
              <a:t>should always sum to 1.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/>
              <a:t>allows you to find the value of </a:t>
            </a:r>
            <a:r>
              <a:rPr lang="en-US" i="1" dirty="0"/>
              <a:t>p </a:t>
            </a:r>
            <a:r>
              <a:rPr lang="en-US" dirty="0"/>
              <a:t>or </a:t>
            </a:r>
            <a:r>
              <a:rPr lang="en-US" i="1" dirty="0" smtClean="0"/>
              <a:t>q </a:t>
            </a:r>
            <a:r>
              <a:rPr lang="en-US" dirty="0" smtClean="0"/>
              <a:t>given </a:t>
            </a:r>
            <a:r>
              <a:rPr lang="en-US" dirty="0"/>
              <a:t>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the other.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/>
              <a:t>example, given </a:t>
            </a:r>
            <a:r>
              <a:rPr lang="en-US" i="1" dirty="0"/>
              <a:t>p </a:t>
            </a:r>
            <a:r>
              <a:rPr lang="en-US" dirty="0"/>
              <a:t>but not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i="1" dirty="0"/>
              <a:t>q </a:t>
            </a:r>
            <a:r>
              <a:rPr lang="en-US" dirty="0"/>
              <a:t>can be calculated by subtracting </a:t>
            </a:r>
            <a:r>
              <a:rPr lang="en-US" i="1" dirty="0"/>
              <a:t>p </a:t>
            </a:r>
            <a:r>
              <a:rPr lang="en-US" dirty="0"/>
              <a:t>from 1 (1 – </a:t>
            </a:r>
            <a:r>
              <a:rPr lang="en-US" i="1" dirty="0"/>
              <a:t>p</a:t>
            </a:r>
            <a:r>
              <a:rPr lang="en-US" dirty="0"/>
              <a:t>) or </a:t>
            </a:r>
            <a:r>
              <a:rPr lang="en-US" dirty="0" smtClean="0"/>
              <a:t>by solving </a:t>
            </a:r>
            <a:r>
              <a:rPr lang="en-US" dirty="0"/>
              <a:t>the equation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 </a:t>
            </a:r>
            <a:r>
              <a:rPr lang="en-US" i="1" dirty="0"/>
              <a:t>+ q </a:t>
            </a:r>
            <a:r>
              <a:rPr lang="en-US" dirty="0"/>
              <a:t>= 1 for </a:t>
            </a:r>
            <a:r>
              <a:rPr lang="en-US" i="1" dirty="0"/>
              <a:t>q</a:t>
            </a:r>
            <a:r>
              <a:rPr lang="en-US" dirty="0"/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609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Sometimes it is necessary to calculate the probability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“at least” or “at most” of a </a:t>
            </a:r>
            <a:r>
              <a:rPr lang="en-US" dirty="0" smtClean="0"/>
              <a:t>certain event</a:t>
            </a:r>
            <a:r>
              <a:rPr lang="en-US" dirty="0"/>
              <a:t>. In this case, apply the addition rule for mutually exclusive events. With this rule, it </a:t>
            </a:r>
            <a:r>
              <a:rPr lang="en-US" dirty="0" smtClean="0"/>
              <a:t>is possible </a:t>
            </a:r>
            <a:r>
              <a:rPr lang="en-US" dirty="0"/>
              <a:t>to calculate the probability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more than one event occurring.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Mutually </a:t>
            </a:r>
            <a:r>
              <a:rPr lang="en-US" b="1" dirty="0"/>
              <a:t>exclusive events </a:t>
            </a:r>
            <a:r>
              <a:rPr lang="en-US" dirty="0"/>
              <a:t>are events that cannot occur at the same time. For example, </a:t>
            </a:r>
            <a:r>
              <a:rPr lang="en-US" dirty="0" smtClean="0"/>
              <a:t>when tossing </a:t>
            </a:r>
            <a:r>
              <a:rPr lang="en-US" dirty="0"/>
              <a:t>a coin, the coin can land heads up or tails up, but not both. “Heads” and “tails” </a:t>
            </a:r>
            <a:r>
              <a:rPr lang="en-US" dirty="0" smtClean="0"/>
              <a:t>are mutually </a:t>
            </a:r>
            <a:r>
              <a:rPr lang="en-US" dirty="0"/>
              <a:t>exclusive events.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016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addition rule for mutually exclusive events </a:t>
            </a:r>
            <a:r>
              <a:rPr lang="en-US" dirty="0"/>
              <a:t>states that when two events,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smtClean="0"/>
              <a:t>are mutually </a:t>
            </a:r>
            <a:r>
              <a:rPr lang="en-US" dirty="0"/>
              <a:t>exclusive, the probability that </a:t>
            </a:r>
            <a:r>
              <a:rPr lang="en-US" i="1" dirty="0"/>
              <a:t>A </a:t>
            </a:r>
            <a:r>
              <a:rPr lang="en-US" dirty="0"/>
              <a:t>or </a:t>
            </a:r>
            <a:r>
              <a:rPr lang="en-US" i="1" dirty="0"/>
              <a:t>B </a:t>
            </a:r>
            <a:r>
              <a:rPr lang="en-US" dirty="0"/>
              <a:t>will occur is the sum of the probability of </a:t>
            </a:r>
            <a:r>
              <a:rPr lang="en-US" dirty="0" smtClean="0"/>
              <a:t>each event</a:t>
            </a:r>
            <a:r>
              <a:rPr lang="en-US" dirty="0"/>
              <a:t>. Symbolically,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/>
              <a:t>(</a:t>
            </a:r>
            <a:r>
              <a:rPr lang="en-US" i="1" dirty="0"/>
              <a:t>A </a:t>
            </a:r>
            <a:r>
              <a:rPr lang="en-US" dirty="0"/>
              <a:t>or </a:t>
            </a:r>
            <a:r>
              <a:rPr lang="en-US" i="1" dirty="0"/>
              <a:t>B</a:t>
            </a:r>
            <a:r>
              <a:rPr lang="en-US" dirty="0"/>
              <a:t>) =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+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dirty="0"/>
              <a:t>).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134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/>
              <a:t>For example, the probability of rolling any number on a six-sided number cube is    . If you want to roll a 1 or a 2 and you can only roll once, the probability of getting </a:t>
            </a:r>
            <a:r>
              <a:rPr lang="en-US" i="1" dirty="0"/>
              <a:t>either </a:t>
            </a:r>
            <a:r>
              <a:rPr lang="en-US" dirty="0"/>
              <a:t>1 or 2 on that roll is the sum of the probabilities for each individual number (or event)</a:t>
            </a:r>
            <a:r>
              <a:rPr lang="en-US" dirty="0" smtClean="0"/>
              <a:t>: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</a:t>
            </a:r>
            <a:r>
              <a:rPr lang="en-US" dirty="0"/>
              <a:t>can use a graphing calculator to determine the probability of mutually exclusive events</a:t>
            </a:r>
            <a:r>
              <a:rPr lang="en-US" dirty="0" smtClean="0"/>
              <a:t>.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997972"/>
              </p:ext>
            </p:extLst>
          </p:nvPr>
        </p:nvGraphicFramePr>
        <p:xfrm>
          <a:off x="1597718" y="3946446"/>
          <a:ext cx="4064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8" name="Equation" r:id="rId3" imgW="4064000" imgH="952500" progId="Equation.DSMT4">
                  <p:embed/>
                </p:oleObj>
              </mc:Choice>
              <mc:Fallback>
                <p:oleObj name="Equation" r:id="rId3" imgW="4064000" imgH="952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7718" y="3946446"/>
                        <a:ext cx="40640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05781"/>
              </p:ext>
            </p:extLst>
          </p:nvPr>
        </p:nvGraphicFramePr>
        <p:xfrm>
          <a:off x="4527943" y="1594052"/>
          <a:ext cx="228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9" name="Equation" r:id="rId5" imgW="228600" imgH="800100" progId="Equation.DSMT4">
                  <p:embed/>
                </p:oleObj>
              </mc:Choice>
              <mc:Fallback>
                <p:oleObj name="Equation" r:id="rId5" imgW="228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7943" y="1594052"/>
                        <a:ext cx="228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380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89639" cy="499823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lvl="1" algn="l"/>
            <a:r>
              <a:rPr lang="en-US" b="1" dirty="0" smtClean="0">
                <a:solidFill>
                  <a:srgbClr val="000000"/>
                </a:solidFill>
              </a:rPr>
              <a:t>On </a:t>
            </a:r>
            <a:r>
              <a:rPr lang="en-US" b="1" dirty="0">
                <a:solidFill>
                  <a:srgbClr val="000000"/>
                </a:solidFill>
              </a:rPr>
              <a:t>a TI-83/84:</a:t>
            </a:r>
          </a:p>
          <a:p>
            <a:pPr marL="1792224" lvl="1" indent="-1051560" algn="l"/>
            <a:r>
              <a:rPr lang="en-US" dirty="0">
                <a:solidFill>
                  <a:srgbClr val="000000"/>
                </a:solidFill>
              </a:rPr>
              <a:t>Step 1: Press [2ND][VARS] to bring up the distribution menu.</a:t>
            </a:r>
          </a:p>
          <a:p>
            <a:pPr marL="1792224" lvl="1" indent="-1051560" algn="l"/>
            <a:r>
              <a:rPr lang="en-US" dirty="0">
                <a:solidFill>
                  <a:srgbClr val="000000"/>
                </a:solidFill>
              </a:rPr>
              <a:t>Step 2: Scroll down to A: </a:t>
            </a:r>
            <a:r>
              <a:rPr lang="en-US" dirty="0" err="1">
                <a:solidFill>
                  <a:srgbClr val="000000"/>
                </a:solidFill>
              </a:rPr>
              <a:t>binompdf</a:t>
            </a:r>
            <a:r>
              <a:rPr lang="en-US" dirty="0">
                <a:solidFill>
                  <a:srgbClr val="000000"/>
                </a:solidFill>
              </a:rPr>
              <a:t>( and press [ENTER].</a:t>
            </a:r>
            <a:endParaRPr lang="en-US" dirty="0" smtClean="0">
              <a:solidFill>
                <a:srgbClr val="000000"/>
              </a:solidFill>
            </a:endParaRPr>
          </a:p>
          <a:p>
            <a:pPr marL="1792224" lvl="1" indent="-1051560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Step 3: Enter values for </a:t>
            </a:r>
            <a:r>
              <a:rPr lang="en-US" i="1" dirty="0">
                <a:solidFill>
                  <a:srgbClr val="000000"/>
                </a:solidFill>
              </a:rPr>
              <a:t>n, p,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, where </a:t>
            </a:r>
            <a:r>
              <a:rPr lang="en-US" i="1" dirty="0">
                <a:solidFill>
                  <a:srgbClr val="000000"/>
                </a:solidFill>
              </a:rPr>
              <a:t>n </a:t>
            </a:r>
            <a:r>
              <a:rPr lang="en-US" dirty="0">
                <a:solidFill>
                  <a:srgbClr val="000000"/>
                </a:solidFill>
              </a:rPr>
              <a:t>is the total number of trials, </a:t>
            </a:r>
            <a:r>
              <a:rPr lang="en-US" i="1" dirty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is the probability of success entered in decimal form, and </a:t>
            </a:r>
            <a:r>
              <a:rPr lang="en-US" i="1" dirty="0">
                <a:solidFill>
                  <a:srgbClr val="000000"/>
                </a:solidFill>
              </a:rPr>
              <a:t>x </a:t>
            </a:r>
            <a:r>
              <a:rPr lang="en-US" dirty="0">
                <a:solidFill>
                  <a:srgbClr val="000000"/>
                </a:solidFill>
              </a:rPr>
              <a:t>is the number of successes.</a:t>
            </a:r>
          </a:p>
          <a:p>
            <a:pPr marL="1792224" lvl="1" indent="-1051560" algn="l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Step 4: Press [)] to close the parentheses, then press [ENTER]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1.4.2: 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434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15786</TotalTime>
  <Words>1885</Words>
  <Application>Microsoft Macintosh PowerPoint</Application>
  <PresentationFormat>On-screen Show (4:3)</PresentationFormat>
  <Paragraphs>258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358</cp:revision>
  <dcterms:created xsi:type="dcterms:W3CDTF">2012-02-22T19:14:19Z</dcterms:created>
  <dcterms:modified xsi:type="dcterms:W3CDTF">2015-01-07T13:28:36Z</dcterms:modified>
  <cp:category/>
</cp:coreProperties>
</file>