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2.xml" ContentType="application/vnd.openxmlformats-officedocument.presentationml.notesSlide+xml"/>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8" r:id="rId3"/>
    <p:sldId id="434" r:id="rId4"/>
    <p:sldId id="482" r:id="rId5"/>
    <p:sldId id="483" r:id="rId6"/>
    <p:sldId id="290" r:id="rId7"/>
    <p:sldId id="294" r:id="rId8"/>
    <p:sldId id="295" r:id="rId9"/>
    <p:sldId id="296" r:id="rId10"/>
    <p:sldId id="484" r:id="rId11"/>
    <p:sldId id="467" r:id="rId12"/>
    <p:sldId id="485" r:id="rId13"/>
    <p:sldId id="486" r:id="rId14"/>
    <p:sldId id="462" r:id="rId15"/>
    <p:sldId id="475" r:id="rId16"/>
    <p:sldId id="476" r:id="rId17"/>
    <p:sldId id="487" r:id="rId18"/>
    <p:sldId id="488" r:id="rId19"/>
    <p:sldId id="489" r:id="rId20"/>
    <p:sldId id="490" r:id="rId21"/>
    <p:sldId id="481" r:id="rId2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varScale="1">
        <p:scale>
          <a:sx n="115" d="100"/>
          <a:sy n="115" d="100"/>
        </p:scale>
        <p:origin x="-2080" y="-104"/>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18.emf"/><Relationship Id="rId5" Type="http://schemas.openxmlformats.org/officeDocument/2006/relationships/image" Target="../media/image19.emf"/><Relationship Id="rId1" Type="http://schemas.openxmlformats.org/officeDocument/2006/relationships/image" Target="../media/image11.emf"/><Relationship Id="rId2"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emf"/><Relationship Id="rId2"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 Id="rId3"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13.emf"/><Relationship Id="rId1" Type="http://schemas.openxmlformats.org/officeDocument/2006/relationships/image" Target="../media/image11.emf"/><Relationship Id="rId2"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 Id="rId3"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/00491</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14</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smtClean="0">
                <a:solidFill>
                  <a:schemeClr val="tx1"/>
                </a:solidFill>
                <a:effectLst/>
                <a:latin typeface="Arial"/>
              </a:rPr>
              <a:t>/00492</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21</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1.4.1: Estimating Sample Proportions</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1.4.1: Estimating Sample Proportions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8.emf"/><Relationship Id="rId5" Type="http://schemas.openxmlformats.org/officeDocument/2006/relationships/oleObject" Target="../embeddings/oleObject14.bin"/><Relationship Id="rId6" Type="http://schemas.openxmlformats.org/officeDocument/2006/relationships/image" Target="../media/image9.emf"/><Relationship Id="rId7" Type="http://schemas.openxmlformats.org/officeDocument/2006/relationships/oleObject" Target="../embeddings/oleObject15.bin"/><Relationship Id="rId8"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3.emf"/><Relationship Id="rId5" Type="http://schemas.openxmlformats.org/officeDocument/2006/relationships/oleObject" Target="../embeddings/oleObject17.bin"/><Relationship Id="rId6"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1.emf"/><Relationship Id="rId5" Type="http://schemas.openxmlformats.org/officeDocument/2006/relationships/oleObject" Target="../embeddings/oleObject19.bin"/><Relationship Id="rId6" Type="http://schemas.openxmlformats.org/officeDocument/2006/relationships/image" Target="../media/image12.emf"/><Relationship Id="rId7" Type="http://schemas.openxmlformats.org/officeDocument/2006/relationships/oleObject" Target="../embeddings/oleObject20.bin"/><Relationship Id="rId8" Type="http://schemas.openxmlformats.org/officeDocument/2006/relationships/image" Target="../media/image3.emf"/><Relationship Id="rId9" Type="http://schemas.openxmlformats.org/officeDocument/2006/relationships/oleObject" Target="../embeddings/oleObject21.bin"/><Relationship Id="rId10" Type="http://schemas.openxmlformats.org/officeDocument/2006/relationships/image" Target="../media/image13.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14.emf"/><Relationship Id="rId5" Type="http://schemas.openxmlformats.org/officeDocument/2006/relationships/oleObject" Target="../embeddings/oleObject23.bin"/><Relationship Id="rId6" Type="http://schemas.openxmlformats.org/officeDocument/2006/relationships/image" Target="../media/image15.emf"/><Relationship Id="rId7" Type="http://schemas.openxmlformats.org/officeDocument/2006/relationships/oleObject" Target="../embeddings/oleObject24.bin"/><Relationship Id="rId8" Type="http://schemas.openxmlformats.org/officeDocument/2006/relationships/image" Target="../media/image3.e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walch.com/ei/00491" TargetMode="External"/><Relationship Id="rId4"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3.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emf"/><Relationship Id="rId5" Type="http://schemas.openxmlformats.org/officeDocument/2006/relationships/oleObject" Target="../embeddings/oleObject27.bin"/><Relationship Id="rId6" Type="http://schemas.openxmlformats.org/officeDocument/2006/relationships/image" Target="../media/image11.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1" Type="http://schemas.openxmlformats.org/officeDocument/2006/relationships/oleObject" Target="../embeddings/oleObject32.bin"/><Relationship Id="rId12" Type="http://schemas.openxmlformats.org/officeDocument/2006/relationships/image" Target="../media/image19.emf"/><Relationship Id="rId1" Type="http://schemas.openxmlformats.org/officeDocument/2006/relationships/vmlDrawing" Target="../drawings/vmlDrawing11.vml"/><Relationship Id="rId2" Type="http://schemas.openxmlformats.org/officeDocument/2006/relationships/slideLayout" Target="../slideLayouts/slideLayout1.xml"/><Relationship Id="rId3" Type="http://schemas.openxmlformats.org/officeDocument/2006/relationships/oleObject" Target="../embeddings/oleObject28.bin"/><Relationship Id="rId4" Type="http://schemas.openxmlformats.org/officeDocument/2006/relationships/image" Target="../media/image11.emf"/><Relationship Id="rId5" Type="http://schemas.openxmlformats.org/officeDocument/2006/relationships/oleObject" Target="../embeddings/oleObject29.bin"/><Relationship Id="rId6" Type="http://schemas.openxmlformats.org/officeDocument/2006/relationships/image" Target="../media/image17.emf"/><Relationship Id="rId7" Type="http://schemas.openxmlformats.org/officeDocument/2006/relationships/oleObject" Target="../embeddings/oleObject30.bin"/><Relationship Id="rId8" Type="http://schemas.openxmlformats.org/officeDocument/2006/relationships/image" Target="../media/image3.emf"/><Relationship Id="rId9" Type="http://schemas.openxmlformats.org/officeDocument/2006/relationships/oleObject" Target="../embeddings/oleObject31.bin"/><Relationship Id="rId10" Type="http://schemas.openxmlformats.org/officeDocument/2006/relationships/image" Target="../media/image18.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20.emf"/><Relationship Id="rId5" Type="http://schemas.openxmlformats.org/officeDocument/2006/relationships/oleObject" Target="../embeddings/oleObject34.bin"/><Relationship Id="rId6" Type="http://schemas.openxmlformats.org/officeDocument/2006/relationships/image" Target="../media/image21.emf"/><Relationship Id="rId1" Type="http://schemas.openxmlformats.org/officeDocument/2006/relationships/vmlDrawing" Target="../drawings/vmlDrawing12.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walch.com/ei/00492" TargetMode="External"/><Relationship Id="rId4"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5.emf"/><Relationship Id="rId5" Type="http://schemas.openxmlformats.org/officeDocument/2006/relationships/oleObject" Target="../embeddings/oleObject11.bin"/><Relationship Id="rId6"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pPr>
              <a:spcAft>
                <a:spcPts val="600"/>
              </a:spcAft>
            </a:pPr>
            <a:r>
              <a:rPr lang="en-US" dirty="0"/>
              <a:t>For many survey situations, polling the entire population is impractical or impossible, necessitating the use of random samples as discussed in a previous lesson. It follows that any data collected or averaged from a random sample is not completely descriptive, since data wasn’t collected from the entire population. In this lesson, we will explore the process for explaining how close we can say that we have come to estimating conclusions that represent an entire population using data collected from a random sample</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1.4.1: Estimating Sample Proportions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088889" cy="4997450"/>
          </a:xfrm>
        </p:spPr>
        <p:txBody>
          <a:bodyPr>
            <a:normAutofit/>
          </a:bodyPr>
          <a:lstStyle/>
          <a:p>
            <a:pPr eaLnBrk="1" hangingPunct="1">
              <a:spcAft>
                <a:spcPts val="1200"/>
              </a:spcAft>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2064" lvl="1" algn="l">
              <a:spcAft>
                <a:spcPts val="600"/>
              </a:spcAft>
            </a:pPr>
            <a:r>
              <a:rPr lang="en-US" dirty="0">
                <a:solidFill>
                  <a:srgbClr val="000000"/>
                </a:solidFill>
              </a:rPr>
              <a:t>Substitute the known quantities.</a:t>
            </a:r>
          </a:p>
          <a:p>
            <a:r>
              <a:rPr lang="en-US" dirty="0">
                <a:solidFill>
                  <a:srgbClr val="000000"/>
                </a:solidFill>
              </a:rPr>
              <a:t>						</a:t>
            </a:r>
            <a:r>
              <a:rPr lang="en-US" dirty="0"/>
              <a:t>Sample proportion formula</a:t>
            </a:r>
          </a:p>
          <a:p>
            <a:pPr>
              <a:spcAft>
                <a:spcPts val="0"/>
              </a:spcAft>
            </a:pPr>
            <a:endParaRPr lang="en-US" dirty="0"/>
          </a:p>
          <a:p>
            <a:r>
              <a:rPr lang="en-US" dirty="0"/>
              <a:t>						Substitute 540 for </a:t>
            </a:r>
            <a:r>
              <a:rPr lang="en-US" i="1" dirty="0"/>
              <a:t>p </a:t>
            </a:r>
            <a:r>
              <a:rPr lang="en-US" dirty="0"/>
              <a:t>and 3,600 for </a:t>
            </a:r>
            <a:r>
              <a:rPr lang="en-US" i="1" dirty="0"/>
              <a:t>n</a:t>
            </a:r>
            <a:r>
              <a:rPr lang="en-US" dirty="0"/>
              <a:t>.</a:t>
            </a:r>
          </a:p>
          <a:p>
            <a:pPr lvl="2" algn="l">
              <a:spcAft>
                <a:spcPts val="0"/>
              </a:spcAft>
            </a:pPr>
            <a:endParaRPr lang="en-US" dirty="0" smtClean="0">
              <a:solidFill>
                <a:srgbClr val="000000"/>
              </a:solidFill>
            </a:endParaRPr>
          </a:p>
          <a:p>
            <a:pPr lvl="2" algn="l">
              <a:spcBef>
                <a:spcPts val="0"/>
              </a:spcBef>
              <a:spcAft>
                <a:spcPts val="1200"/>
              </a:spcAft>
            </a:pPr>
            <a:r>
              <a:rPr lang="en-US" dirty="0">
                <a:solidFill>
                  <a:srgbClr val="000000"/>
                </a:solidFill>
              </a:rPr>
              <a:t>	</a:t>
            </a:r>
            <a:r>
              <a:rPr lang="en-US" dirty="0" smtClean="0">
                <a:solidFill>
                  <a:srgbClr val="000000"/>
                </a:solidFill>
              </a:rPr>
              <a:t>			Simplify.</a:t>
            </a:r>
          </a:p>
          <a:p>
            <a:pPr lvl="1" algn="l"/>
            <a:r>
              <a:rPr lang="en-US" dirty="0">
                <a:solidFill>
                  <a:srgbClr val="000000"/>
                </a:solidFill>
              </a:rPr>
              <a:t>The sample proportion is </a:t>
            </a:r>
            <a:r>
              <a:rPr lang="en-US" dirty="0" smtClean="0">
                <a:solidFill>
                  <a:srgbClr val="000000"/>
                </a:solidFill>
              </a:rPr>
              <a:t>0.15</a:t>
            </a:r>
            <a:r>
              <a:rPr lang="en-US" dirty="0">
                <a:solidFill>
                  <a:srgbClr val="000000"/>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10</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079895291"/>
              </p:ext>
            </p:extLst>
          </p:nvPr>
        </p:nvGraphicFramePr>
        <p:xfrm>
          <a:off x="1612275" y="3574600"/>
          <a:ext cx="1130300" cy="355600"/>
        </p:xfrm>
        <a:graphic>
          <a:graphicData uri="http://schemas.openxmlformats.org/presentationml/2006/ole">
            <mc:AlternateContent xmlns:mc="http://schemas.openxmlformats.org/markup-compatibility/2006">
              <mc:Choice xmlns:v="urn:schemas-microsoft-com:vml" Requires="v">
                <p:oleObj spid="_x0000_s85028" name="Equation" r:id="rId3" imgW="1130300" imgH="355600" progId="Equation.DSMT4">
                  <p:embed/>
                </p:oleObj>
              </mc:Choice>
              <mc:Fallback>
                <p:oleObj name="Equation" r:id="rId3" imgW="1130300" imgH="355600" progId="Equation.DSMT4">
                  <p:embed/>
                  <p:pic>
                    <p:nvPicPr>
                      <p:cNvPr id="0" name=""/>
                      <p:cNvPicPr/>
                      <p:nvPr/>
                    </p:nvPicPr>
                    <p:blipFill>
                      <a:blip r:embed="rId4"/>
                      <a:stretch>
                        <a:fillRect/>
                      </a:stretch>
                    </p:blipFill>
                    <p:spPr>
                      <a:xfrm>
                        <a:off x="1612275" y="3574600"/>
                        <a:ext cx="1130300" cy="355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55524543"/>
              </p:ext>
            </p:extLst>
          </p:nvPr>
        </p:nvGraphicFramePr>
        <p:xfrm>
          <a:off x="1612275" y="1657865"/>
          <a:ext cx="749300" cy="800100"/>
        </p:xfrm>
        <a:graphic>
          <a:graphicData uri="http://schemas.openxmlformats.org/presentationml/2006/ole">
            <mc:AlternateContent xmlns:mc="http://schemas.openxmlformats.org/markup-compatibility/2006">
              <mc:Choice xmlns:v="urn:schemas-microsoft-com:vml" Requires="v">
                <p:oleObj spid="_x0000_s85029" name="Equation" r:id="rId5" imgW="749300" imgH="800100" progId="Equation.DSMT4">
                  <p:embed/>
                </p:oleObj>
              </mc:Choice>
              <mc:Fallback>
                <p:oleObj name="Equation" r:id="rId5" imgW="749300" imgH="800100" progId="Equation.DSMT4">
                  <p:embed/>
                  <p:pic>
                    <p:nvPicPr>
                      <p:cNvPr id="0" name=""/>
                      <p:cNvPicPr/>
                      <p:nvPr/>
                    </p:nvPicPr>
                    <p:blipFill>
                      <a:blip r:embed="rId6"/>
                      <a:stretch>
                        <a:fillRect/>
                      </a:stretch>
                    </p:blipFill>
                    <p:spPr>
                      <a:xfrm>
                        <a:off x="1612275" y="1657865"/>
                        <a:ext cx="749300" cy="800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06770691"/>
              </p:ext>
            </p:extLst>
          </p:nvPr>
        </p:nvGraphicFramePr>
        <p:xfrm>
          <a:off x="1612275" y="2491985"/>
          <a:ext cx="1435100" cy="939800"/>
        </p:xfrm>
        <a:graphic>
          <a:graphicData uri="http://schemas.openxmlformats.org/presentationml/2006/ole">
            <mc:AlternateContent xmlns:mc="http://schemas.openxmlformats.org/markup-compatibility/2006">
              <mc:Choice xmlns:v="urn:schemas-microsoft-com:vml" Requires="v">
                <p:oleObj spid="_x0000_s85030" name="Equation" r:id="rId7" imgW="1435100" imgH="939800" progId="Equation.DSMT4">
                  <p:embed/>
                </p:oleObj>
              </mc:Choice>
              <mc:Fallback>
                <p:oleObj name="Equation" r:id="rId7" imgW="1435100" imgH="939800" progId="Equation.DSMT4">
                  <p:embed/>
                  <p:pic>
                    <p:nvPicPr>
                      <p:cNvPr id="0" name=""/>
                      <p:cNvPicPr/>
                      <p:nvPr/>
                    </p:nvPicPr>
                    <p:blipFill>
                      <a:blip r:embed="rId8"/>
                      <a:stretch>
                        <a:fillRect/>
                      </a:stretch>
                    </p:blipFill>
                    <p:spPr>
                      <a:xfrm>
                        <a:off x="1612275" y="2491985"/>
                        <a:ext cx="1435100" cy="939800"/>
                      </a:xfrm>
                      <a:prstGeom prst="rect">
                        <a:avLst/>
                      </a:prstGeom>
                    </p:spPr>
                  </p:pic>
                </p:oleObj>
              </mc:Fallback>
            </mc:AlternateContent>
          </a:graphicData>
        </a:graphic>
      </p:graphicFrame>
    </p:spTree>
    <p:extLst>
      <p:ext uri="{BB962C8B-B14F-4D97-AF65-F5344CB8AC3E}">
        <p14:creationId xmlns:p14="http://schemas.microsoft.com/office/powerpoint/2010/main" val="15745503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57784">
              <a:buFont typeface="+mj-lt"/>
              <a:buAutoNum type="arabicPeriod" startAt="3"/>
            </a:pPr>
            <a:r>
              <a:rPr lang="en-US" sz="2800" b="1" dirty="0" smtClean="0">
                <a:solidFill>
                  <a:srgbClr val="660066"/>
                </a:solidFill>
              </a:rPr>
              <a:t>Calculate </a:t>
            </a:r>
            <a:r>
              <a:rPr lang="en-US" sz="2800" b="1" dirty="0">
                <a:solidFill>
                  <a:srgbClr val="660066"/>
                </a:solidFill>
              </a:rPr>
              <a:t>the standard error of the proportion</a:t>
            </a:r>
            <a:r>
              <a:rPr lang="en-US" sz="2800" b="1" dirty="0" smtClean="0">
                <a:solidFill>
                  <a:srgbClr val="660066"/>
                </a:solidFill>
              </a:rPr>
              <a:t>.</a:t>
            </a:r>
            <a:endParaRPr lang="en-US" sz="2800" b="1" dirty="0">
              <a:solidFill>
                <a:srgbClr val="660066"/>
              </a:solidFill>
            </a:endParaRPr>
          </a:p>
          <a:p>
            <a:pPr marL="512064">
              <a:lnSpc>
                <a:spcPct val="200000"/>
              </a:lnSpc>
              <a:spcBef>
                <a:spcPts val="0"/>
              </a:spcBef>
            </a:pPr>
            <a:r>
              <a:rPr lang="en-US" dirty="0"/>
              <a:t>Use the formula for calculating the standard error of the proportion: </a:t>
            </a:r>
            <a:r>
              <a:rPr lang="en-US" dirty="0" smtClean="0"/>
              <a:t>                          , where </a:t>
            </a:r>
            <a:r>
              <a:rPr lang="en-US" i="1" dirty="0"/>
              <a:t>n </a:t>
            </a:r>
            <a:r>
              <a:rPr lang="en-US" dirty="0"/>
              <a:t>is the number of elements in the sample population and  </a:t>
            </a:r>
            <a:r>
              <a:rPr lang="en-US" dirty="0" smtClean="0"/>
              <a:t>  is </a:t>
            </a:r>
            <a:r>
              <a:rPr lang="en-US" dirty="0"/>
              <a:t>the sample proportion</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11</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92696146"/>
              </p:ext>
            </p:extLst>
          </p:nvPr>
        </p:nvGraphicFramePr>
        <p:xfrm>
          <a:off x="7979510" y="3827542"/>
          <a:ext cx="215900" cy="355600"/>
        </p:xfrm>
        <a:graphic>
          <a:graphicData uri="http://schemas.openxmlformats.org/presentationml/2006/ole">
            <mc:AlternateContent xmlns:mc="http://schemas.openxmlformats.org/markup-compatibility/2006">
              <mc:Choice xmlns:v="urn:schemas-microsoft-com:vml" Requires="v">
                <p:oleObj spid="_x0000_s86059" name="Equation" r:id="rId3" imgW="215900" imgH="355600" progId="Equation.DSMT4">
                  <p:embed/>
                </p:oleObj>
              </mc:Choice>
              <mc:Fallback>
                <p:oleObj name="Equation" r:id="rId3" imgW="215900" imgH="355600" progId="Equation.DSMT4">
                  <p:embed/>
                  <p:pic>
                    <p:nvPicPr>
                      <p:cNvPr id="0" name=""/>
                      <p:cNvPicPr/>
                      <p:nvPr/>
                    </p:nvPicPr>
                    <p:blipFill>
                      <a:blip r:embed="rId4"/>
                      <a:stretch>
                        <a:fillRect/>
                      </a:stretch>
                    </p:blipFill>
                    <p:spPr>
                      <a:xfrm>
                        <a:off x="7979510" y="3827542"/>
                        <a:ext cx="215900" cy="355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33814017"/>
              </p:ext>
            </p:extLst>
          </p:nvPr>
        </p:nvGraphicFramePr>
        <p:xfrm>
          <a:off x="3272606" y="2789703"/>
          <a:ext cx="2209800" cy="889000"/>
        </p:xfrm>
        <a:graphic>
          <a:graphicData uri="http://schemas.openxmlformats.org/presentationml/2006/ole">
            <mc:AlternateContent xmlns:mc="http://schemas.openxmlformats.org/markup-compatibility/2006">
              <mc:Choice xmlns:v="urn:schemas-microsoft-com:vml" Requires="v">
                <p:oleObj spid="_x0000_s86060" name="Equation" r:id="rId5" imgW="2209800" imgH="889000" progId="Equation.DSMT4">
                  <p:embed/>
                </p:oleObj>
              </mc:Choice>
              <mc:Fallback>
                <p:oleObj name="Equation" r:id="rId5" imgW="2209800" imgH="889000" progId="Equation.DSMT4">
                  <p:embed/>
                  <p:pic>
                    <p:nvPicPr>
                      <p:cNvPr id="0" name=""/>
                      <p:cNvPicPr/>
                      <p:nvPr/>
                    </p:nvPicPr>
                    <p:blipFill>
                      <a:blip r:embed="rId6"/>
                      <a:stretch>
                        <a:fillRect/>
                      </a:stretch>
                    </p:blipFill>
                    <p:spPr>
                      <a:xfrm>
                        <a:off x="3272606" y="2789703"/>
                        <a:ext cx="2209800" cy="889000"/>
                      </a:xfrm>
                      <a:prstGeom prst="rect">
                        <a:avLst/>
                      </a:prstGeom>
                    </p:spPr>
                  </p:pic>
                </p:oleObj>
              </mc:Fallback>
            </mc:AlternateContent>
          </a:graphicData>
        </a:graphic>
      </p:graphicFrame>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r>
              <a:rPr lang="en-US" dirty="0" smtClean="0"/>
              <a:t>									Formula </a:t>
            </a:r>
            <a:r>
              <a:rPr lang="en-US" dirty="0"/>
              <a:t>for the standard </a:t>
            </a:r>
            <a:r>
              <a:rPr lang="en-US" dirty="0" smtClean="0"/>
              <a:t>									</a:t>
            </a:r>
            <a:r>
              <a:rPr lang="en-US" dirty="0"/>
              <a:t>error </a:t>
            </a:r>
            <a:r>
              <a:rPr lang="en-US" dirty="0" smtClean="0"/>
              <a:t>of the proportion</a:t>
            </a:r>
          </a:p>
          <a:p>
            <a:endParaRPr lang="en-US" dirty="0"/>
          </a:p>
          <a:p>
            <a:r>
              <a:rPr lang="en-US" dirty="0" smtClean="0"/>
              <a:t>									</a:t>
            </a:r>
            <a:r>
              <a:rPr lang="en-US" dirty="0"/>
              <a:t>Substitute 0.15 for  </a:t>
            </a:r>
            <a:r>
              <a:rPr lang="en-US" dirty="0" smtClean="0"/>
              <a:t> </a:t>
            </a:r>
            <a:r>
              <a:rPr lang="en-US" i="1" dirty="0" smtClean="0"/>
              <a:t> </a:t>
            </a:r>
            <a:r>
              <a:rPr lang="en-US" dirty="0"/>
              <a:t>and </a:t>
            </a:r>
            <a:r>
              <a:rPr lang="en-US" dirty="0" smtClean="0"/>
              <a:t>									3,600 </a:t>
            </a:r>
            <a:r>
              <a:rPr lang="en-US" dirty="0"/>
              <a:t>for </a:t>
            </a:r>
            <a:r>
              <a:rPr lang="en-US" i="1" dirty="0"/>
              <a:t>n</a:t>
            </a:r>
            <a:r>
              <a:rPr lang="en-US" dirty="0" smtClean="0"/>
              <a:t>.</a:t>
            </a:r>
          </a:p>
          <a:p>
            <a:endParaRPr lang="en-US" dirty="0" smtClean="0"/>
          </a:p>
          <a:p>
            <a:r>
              <a:rPr lang="en-US" dirty="0"/>
              <a:t>	</a:t>
            </a:r>
            <a:r>
              <a:rPr lang="en-US" dirty="0" smtClean="0"/>
              <a:t>								</a:t>
            </a:r>
            <a:r>
              <a:rPr lang="en-US" dirty="0"/>
              <a:t>Simplify</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548509256"/>
              </p:ext>
            </p:extLst>
          </p:nvPr>
        </p:nvGraphicFramePr>
        <p:xfrm>
          <a:off x="1242551" y="1174916"/>
          <a:ext cx="2209800" cy="889000"/>
        </p:xfrm>
        <a:graphic>
          <a:graphicData uri="http://schemas.openxmlformats.org/presentationml/2006/ole">
            <mc:AlternateContent xmlns:mc="http://schemas.openxmlformats.org/markup-compatibility/2006">
              <mc:Choice xmlns:v="urn:schemas-microsoft-com:vml" Requires="v">
                <p:oleObj spid="_x0000_s87114" name="Equation" r:id="rId3" imgW="2209800" imgH="889000" progId="Equation.DSMT4">
                  <p:embed/>
                </p:oleObj>
              </mc:Choice>
              <mc:Fallback>
                <p:oleObj name="Equation" r:id="rId3" imgW="2209800" imgH="889000" progId="Equation.DSMT4">
                  <p:embed/>
                  <p:pic>
                    <p:nvPicPr>
                      <p:cNvPr id="0" name=""/>
                      <p:cNvPicPr/>
                      <p:nvPr/>
                    </p:nvPicPr>
                    <p:blipFill>
                      <a:blip r:embed="rId4"/>
                      <a:stretch>
                        <a:fillRect/>
                      </a:stretch>
                    </p:blipFill>
                    <p:spPr>
                      <a:xfrm>
                        <a:off x="1242551" y="1174916"/>
                        <a:ext cx="2209800" cy="8890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96108890"/>
              </p:ext>
            </p:extLst>
          </p:nvPr>
        </p:nvGraphicFramePr>
        <p:xfrm>
          <a:off x="1242551" y="2282118"/>
          <a:ext cx="3289300" cy="939800"/>
        </p:xfrm>
        <a:graphic>
          <a:graphicData uri="http://schemas.openxmlformats.org/presentationml/2006/ole">
            <mc:AlternateContent xmlns:mc="http://schemas.openxmlformats.org/markup-compatibility/2006">
              <mc:Choice xmlns:v="urn:schemas-microsoft-com:vml" Requires="v">
                <p:oleObj spid="_x0000_s87115" name="Equation" r:id="rId5" imgW="3289300" imgH="939800" progId="Equation.DSMT4">
                  <p:embed/>
                </p:oleObj>
              </mc:Choice>
              <mc:Fallback>
                <p:oleObj name="Equation" r:id="rId5" imgW="3289300" imgH="939800" progId="Equation.DSMT4">
                  <p:embed/>
                  <p:pic>
                    <p:nvPicPr>
                      <p:cNvPr id="0" name=""/>
                      <p:cNvPicPr/>
                      <p:nvPr/>
                    </p:nvPicPr>
                    <p:blipFill>
                      <a:blip r:embed="rId6"/>
                      <a:stretch>
                        <a:fillRect/>
                      </a:stretch>
                    </p:blipFill>
                    <p:spPr>
                      <a:xfrm>
                        <a:off x="1242551" y="2282118"/>
                        <a:ext cx="3289300" cy="9398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06769302"/>
              </p:ext>
            </p:extLst>
          </p:nvPr>
        </p:nvGraphicFramePr>
        <p:xfrm>
          <a:off x="7372566" y="2459491"/>
          <a:ext cx="215900" cy="355600"/>
        </p:xfrm>
        <a:graphic>
          <a:graphicData uri="http://schemas.openxmlformats.org/presentationml/2006/ole">
            <mc:AlternateContent xmlns:mc="http://schemas.openxmlformats.org/markup-compatibility/2006">
              <mc:Choice xmlns:v="urn:schemas-microsoft-com:vml" Requires="v">
                <p:oleObj spid="_x0000_s87116" name="Equation" r:id="rId7" imgW="215900" imgH="355600" progId="Equation.DSMT4">
                  <p:embed/>
                </p:oleObj>
              </mc:Choice>
              <mc:Fallback>
                <p:oleObj name="Equation" r:id="rId7" imgW="215900" imgH="355600" progId="Equation.DSMT4">
                  <p:embed/>
                  <p:pic>
                    <p:nvPicPr>
                      <p:cNvPr id="0" name=""/>
                      <p:cNvPicPr/>
                      <p:nvPr/>
                    </p:nvPicPr>
                    <p:blipFill>
                      <a:blip r:embed="rId8"/>
                      <a:stretch>
                        <a:fillRect/>
                      </a:stretch>
                    </p:blipFill>
                    <p:spPr>
                      <a:xfrm>
                        <a:off x="7372566" y="2459491"/>
                        <a:ext cx="215900" cy="355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9886120"/>
              </p:ext>
            </p:extLst>
          </p:nvPr>
        </p:nvGraphicFramePr>
        <p:xfrm>
          <a:off x="1242551" y="3371821"/>
          <a:ext cx="2552700" cy="876300"/>
        </p:xfrm>
        <a:graphic>
          <a:graphicData uri="http://schemas.openxmlformats.org/presentationml/2006/ole">
            <mc:AlternateContent xmlns:mc="http://schemas.openxmlformats.org/markup-compatibility/2006">
              <mc:Choice xmlns:v="urn:schemas-microsoft-com:vml" Requires="v">
                <p:oleObj spid="_x0000_s87117" name="Equation" r:id="rId9" imgW="2552700" imgH="876300" progId="Equation.DSMT4">
                  <p:embed/>
                </p:oleObj>
              </mc:Choice>
              <mc:Fallback>
                <p:oleObj name="Equation" r:id="rId9" imgW="2552700" imgH="876300" progId="Equation.DSMT4">
                  <p:embed/>
                  <p:pic>
                    <p:nvPicPr>
                      <p:cNvPr id="0" name=""/>
                      <p:cNvPicPr/>
                      <p:nvPr/>
                    </p:nvPicPr>
                    <p:blipFill>
                      <a:blip r:embed="rId10"/>
                      <a:stretch>
                        <a:fillRect/>
                      </a:stretch>
                    </p:blipFill>
                    <p:spPr>
                      <a:xfrm>
                        <a:off x="1242551" y="3371821"/>
                        <a:ext cx="2552700" cy="876300"/>
                      </a:xfrm>
                      <a:prstGeom prst="rect">
                        <a:avLst/>
                      </a:prstGeom>
                    </p:spPr>
                  </p:pic>
                </p:oleObj>
              </mc:Fallback>
            </mc:AlternateContent>
          </a:graphicData>
        </a:graphic>
      </p:graphicFrame>
    </p:spTree>
    <p:extLst>
      <p:ext uri="{BB962C8B-B14F-4D97-AF65-F5344CB8AC3E}">
        <p14:creationId xmlns:p14="http://schemas.microsoft.com/office/powerpoint/2010/main" val="263229374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8068888" cy="5249079"/>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a:spcBef>
                <a:spcPts val="1800"/>
              </a:spcBef>
            </a:pPr>
            <a:r>
              <a:rPr lang="en-US" dirty="0" smtClean="0"/>
              <a:t>									Continue to simplify.</a:t>
            </a:r>
          </a:p>
          <a:p>
            <a:endParaRPr lang="en-US" dirty="0"/>
          </a:p>
          <a:p>
            <a:r>
              <a:rPr lang="en-US" dirty="0" smtClean="0"/>
              <a:t>									Substitute </a:t>
            </a:r>
            <a:r>
              <a:rPr lang="en-US" dirty="0"/>
              <a:t>0.15 for  </a:t>
            </a:r>
            <a:r>
              <a:rPr lang="en-US" dirty="0" smtClean="0"/>
              <a:t> </a:t>
            </a:r>
            <a:r>
              <a:rPr lang="en-US" i="1" dirty="0" smtClean="0"/>
              <a:t> </a:t>
            </a:r>
            <a:r>
              <a:rPr lang="en-US" dirty="0"/>
              <a:t>and </a:t>
            </a:r>
            <a:r>
              <a:rPr lang="en-US" dirty="0" smtClean="0"/>
              <a:t>									3,600 </a:t>
            </a:r>
            <a:r>
              <a:rPr lang="en-US" dirty="0"/>
              <a:t>for </a:t>
            </a:r>
            <a:r>
              <a:rPr lang="en-US" i="1" dirty="0"/>
              <a:t>n</a:t>
            </a:r>
            <a:r>
              <a:rPr lang="en-US" dirty="0" smtClean="0"/>
              <a:t>.</a:t>
            </a:r>
          </a:p>
          <a:p>
            <a:pPr lvl="2" algn="l"/>
            <a:r>
              <a:rPr lang="en-US" dirty="0" smtClean="0">
                <a:solidFill>
                  <a:schemeClr val="tx1"/>
                </a:solidFill>
              </a:rPr>
              <a:t>SEP </a:t>
            </a:r>
            <a:r>
              <a:rPr lang="en-US" dirty="0">
                <a:solidFill>
                  <a:schemeClr val="tx1"/>
                </a:solidFill>
              </a:rPr>
              <a:t>≈ 0.00595119 </a:t>
            </a:r>
          </a:p>
          <a:p>
            <a:pPr lvl="2" algn="l">
              <a:spcBef>
                <a:spcPts val="1200"/>
              </a:spcBef>
            </a:pPr>
            <a:r>
              <a:rPr lang="en-US" dirty="0" smtClean="0">
                <a:solidFill>
                  <a:schemeClr val="tx1"/>
                </a:solidFill>
              </a:rPr>
              <a:t>SEP </a:t>
            </a:r>
            <a:r>
              <a:rPr lang="en-US" dirty="0">
                <a:solidFill>
                  <a:schemeClr val="tx1"/>
                </a:solidFill>
              </a:rPr>
              <a:t>≈ 0.01 </a:t>
            </a:r>
            <a:r>
              <a:rPr lang="en-US" dirty="0" smtClean="0">
                <a:solidFill>
                  <a:schemeClr val="tx1"/>
                </a:solidFill>
              </a:rPr>
              <a:t>				Round </a:t>
            </a:r>
            <a:r>
              <a:rPr lang="en-US" dirty="0">
                <a:solidFill>
                  <a:schemeClr val="tx1"/>
                </a:solidFill>
              </a:rPr>
              <a:t>to the </a:t>
            </a:r>
            <a:r>
              <a:rPr lang="en-US" dirty="0" smtClean="0">
                <a:solidFill>
                  <a:schemeClr val="tx1"/>
                </a:solidFill>
              </a:rPr>
              <a:t>							</a:t>
            </a:r>
            <a:r>
              <a:rPr lang="en-US" dirty="0">
                <a:solidFill>
                  <a:schemeClr val="tx1"/>
                </a:solidFill>
              </a:rPr>
              <a:t>nearest </a:t>
            </a:r>
            <a:r>
              <a:rPr lang="en-US" dirty="0" smtClean="0">
                <a:solidFill>
                  <a:schemeClr val="tx1"/>
                </a:solidFill>
              </a:rPr>
              <a:t>hundredth.</a:t>
            </a:r>
          </a:p>
          <a:p>
            <a:pPr lvl="1" algn="l"/>
            <a:r>
              <a:rPr lang="en-US" dirty="0">
                <a:solidFill>
                  <a:srgbClr val="000000"/>
                </a:solidFill>
              </a:rPr>
              <a:t>The standard error of the proportion is </a:t>
            </a:r>
            <a:r>
              <a:rPr lang="en-US" dirty="0" smtClean="0">
                <a:solidFill>
                  <a:srgbClr val="000000"/>
                </a:solidFill>
              </a:rPr>
              <a:t/>
            </a:r>
            <a:br>
              <a:rPr lang="en-US" dirty="0" smtClean="0">
                <a:solidFill>
                  <a:srgbClr val="000000"/>
                </a:solidFill>
              </a:rPr>
            </a:br>
            <a:r>
              <a:rPr lang="en-US" dirty="0" smtClean="0">
                <a:solidFill>
                  <a:srgbClr val="000000"/>
                </a:solidFill>
              </a:rPr>
              <a:t>approximately 0.01</a:t>
            </a:r>
            <a:r>
              <a:rPr lang="en-US" dirty="0">
                <a:solidFill>
                  <a:srgbClr val="000000"/>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13</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84802018"/>
              </p:ext>
            </p:extLst>
          </p:nvPr>
        </p:nvGraphicFramePr>
        <p:xfrm>
          <a:off x="1653193" y="1190993"/>
          <a:ext cx="2108200" cy="876300"/>
        </p:xfrm>
        <a:graphic>
          <a:graphicData uri="http://schemas.openxmlformats.org/presentationml/2006/ole">
            <mc:AlternateContent xmlns:mc="http://schemas.openxmlformats.org/markup-compatibility/2006">
              <mc:Choice xmlns:v="urn:schemas-microsoft-com:vml" Requires="v">
                <p:oleObj spid="_x0000_s88125" name="Equation" r:id="rId3" imgW="2108200" imgH="876300" progId="Equation.DSMT4">
                  <p:embed/>
                </p:oleObj>
              </mc:Choice>
              <mc:Fallback>
                <p:oleObj name="Equation" r:id="rId3" imgW="2108200" imgH="876300" progId="Equation.DSMT4">
                  <p:embed/>
                  <p:pic>
                    <p:nvPicPr>
                      <p:cNvPr id="0" name=""/>
                      <p:cNvPicPr/>
                      <p:nvPr/>
                    </p:nvPicPr>
                    <p:blipFill>
                      <a:blip r:embed="rId4"/>
                      <a:stretch>
                        <a:fillRect/>
                      </a:stretch>
                    </p:blipFill>
                    <p:spPr>
                      <a:xfrm>
                        <a:off x="1653193" y="1190993"/>
                        <a:ext cx="2108200" cy="8763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09442629"/>
              </p:ext>
            </p:extLst>
          </p:nvPr>
        </p:nvGraphicFramePr>
        <p:xfrm>
          <a:off x="1653193" y="2343735"/>
          <a:ext cx="3073400" cy="406400"/>
        </p:xfrm>
        <a:graphic>
          <a:graphicData uri="http://schemas.openxmlformats.org/presentationml/2006/ole">
            <mc:AlternateContent xmlns:mc="http://schemas.openxmlformats.org/markup-compatibility/2006">
              <mc:Choice xmlns:v="urn:schemas-microsoft-com:vml" Requires="v">
                <p:oleObj spid="_x0000_s88126" name="Equation" r:id="rId5" imgW="3073400" imgH="406400" progId="Equation.DSMT4">
                  <p:embed/>
                </p:oleObj>
              </mc:Choice>
              <mc:Fallback>
                <p:oleObj name="Equation" r:id="rId5" imgW="3073400" imgH="406400" progId="Equation.DSMT4">
                  <p:embed/>
                  <p:pic>
                    <p:nvPicPr>
                      <p:cNvPr id="0" name=""/>
                      <p:cNvPicPr/>
                      <p:nvPr/>
                    </p:nvPicPr>
                    <p:blipFill>
                      <a:blip r:embed="rId6"/>
                      <a:stretch>
                        <a:fillRect/>
                      </a:stretch>
                    </p:blipFill>
                    <p:spPr>
                      <a:xfrm>
                        <a:off x="1653193" y="2343735"/>
                        <a:ext cx="3073400" cy="4064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44648303"/>
              </p:ext>
            </p:extLst>
          </p:nvPr>
        </p:nvGraphicFramePr>
        <p:xfrm>
          <a:off x="7395246" y="2245692"/>
          <a:ext cx="215900" cy="355600"/>
        </p:xfrm>
        <a:graphic>
          <a:graphicData uri="http://schemas.openxmlformats.org/presentationml/2006/ole">
            <mc:AlternateContent xmlns:mc="http://schemas.openxmlformats.org/markup-compatibility/2006">
              <mc:Choice xmlns:v="urn:schemas-microsoft-com:vml" Requires="v">
                <p:oleObj spid="_x0000_s88127" name="Equation" r:id="rId7" imgW="215900" imgH="355600" progId="Equation.DSMT4">
                  <p:embed/>
                </p:oleObj>
              </mc:Choice>
              <mc:Fallback>
                <p:oleObj name="Equation" r:id="rId7" imgW="215900" imgH="355600" progId="Equation.DSMT4">
                  <p:embed/>
                  <p:pic>
                    <p:nvPicPr>
                      <p:cNvPr id="0" name=""/>
                      <p:cNvPicPr/>
                      <p:nvPr/>
                    </p:nvPicPr>
                    <p:blipFill>
                      <a:blip r:embed="rId8"/>
                      <a:stretch>
                        <a:fillRect/>
                      </a:stretch>
                    </p:blipFill>
                    <p:spPr>
                      <a:xfrm>
                        <a:off x="7395246" y="2245692"/>
                        <a:ext cx="215900" cy="355600"/>
                      </a:xfrm>
                      <a:prstGeom prst="rect">
                        <a:avLst/>
                      </a:prstGeom>
                    </p:spPr>
                  </p:pic>
                </p:oleObj>
              </mc:Fallback>
            </mc:AlternateContent>
          </a:graphicData>
        </a:graphic>
      </p:graphicFrame>
      <p:sp>
        <p:nvSpPr>
          <p:cNvPr id="11" name="TextBox 10"/>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86383767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3,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14</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4</a:t>
            </a:r>
            <a:endParaRPr lang="en-US" sz="1100" b="1" dirty="0">
              <a:solidFill>
                <a:srgbClr val="558ED5"/>
              </a:solidFill>
            </a:endParaRPr>
          </a:p>
          <a:p>
            <a:r>
              <a:rPr lang="en-US" dirty="0" err="1"/>
              <a:t>Shae</a:t>
            </a:r>
            <a:r>
              <a:rPr lang="en-US" dirty="0"/>
              <a:t> owns a carnival and is testing a new game. She would like the game to have a 50% win rate, with 0.05 for the standard error of the proportion. How many times should </a:t>
            </a:r>
            <a:r>
              <a:rPr lang="en-US" dirty="0" err="1"/>
              <a:t>Shae</a:t>
            </a:r>
            <a:r>
              <a:rPr lang="en-US" dirty="0"/>
              <a:t> test the game to ensure these numbers?</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15</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marL="514350" indent="-514350">
              <a:buFont typeface="+mj-lt"/>
              <a:buAutoNum type="arabicPeriod"/>
            </a:pPr>
            <a:r>
              <a:rPr lang="en-US" sz="2800" b="1" dirty="0" smtClean="0">
                <a:solidFill>
                  <a:srgbClr val="660066"/>
                </a:solidFill>
              </a:rPr>
              <a:t>Identify </a:t>
            </a:r>
            <a:r>
              <a:rPr lang="en-US" sz="2800" b="1" dirty="0">
                <a:solidFill>
                  <a:srgbClr val="660066"/>
                </a:solidFill>
              </a:rPr>
              <a:t>the given information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lvl="1" algn="l">
              <a:spcAft>
                <a:spcPts val="1200"/>
              </a:spcAft>
            </a:pPr>
            <a:r>
              <a:rPr lang="en-US" dirty="0" err="1">
                <a:solidFill>
                  <a:schemeClr val="tx1"/>
                </a:solidFill>
              </a:rPr>
              <a:t>Shae</a:t>
            </a:r>
            <a:r>
              <a:rPr lang="en-US" dirty="0">
                <a:solidFill>
                  <a:schemeClr val="tx1"/>
                </a:solidFill>
              </a:rPr>
              <a:t> would like the game to have a 50% win rate; therefore, the sample proportion,  </a:t>
            </a:r>
            <a:r>
              <a:rPr lang="en-US" dirty="0" smtClean="0">
                <a:solidFill>
                  <a:schemeClr val="tx1"/>
                </a:solidFill>
              </a:rPr>
              <a:t>  , </a:t>
            </a:r>
            <a:r>
              <a:rPr lang="en-US" dirty="0">
                <a:solidFill>
                  <a:schemeClr val="tx1"/>
                </a:solidFill>
              </a:rPr>
              <a:t>is 50% or 0.5. </a:t>
            </a:r>
          </a:p>
          <a:p>
            <a:pPr lvl="1" algn="l"/>
            <a:r>
              <a:rPr lang="en-US" dirty="0">
                <a:solidFill>
                  <a:schemeClr val="tx1"/>
                </a:solidFill>
              </a:rPr>
              <a:t>The standard error of the proportion is given as 0.05</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16</a:t>
            </a:fld>
            <a:endParaRPr lang="en-US" dirty="0"/>
          </a:p>
        </p:txBody>
      </p:sp>
      <p:sp>
        <p:nvSpPr>
          <p:cNvPr id="2" name="Footer Placeholder 1"/>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152687758"/>
              </p:ext>
            </p:extLst>
          </p:nvPr>
        </p:nvGraphicFramePr>
        <p:xfrm>
          <a:off x="5719446" y="2139471"/>
          <a:ext cx="215900" cy="355600"/>
        </p:xfrm>
        <a:graphic>
          <a:graphicData uri="http://schemas.openxmlformats.org/presentationml/2006/ole">
            <mc:AlternateContent xmlns:mc="http://schemas.openxmlformats.org/markup-compatibility/2006">
              <mc:Choice xmlns:v="urn:schemas-microsoft-com:vml" Requires="v">
                <p:oleObj spid="_x0000_s1104" name="Equation" r:id="rId3" imgW="215900" imgH="355600" progId="Equation.DSMT4">
                  <p:embed/>
                </p:oleObj>
              </mc:Choice>
              <mc:Fallback>
                <p:oleObj name="Equation" r:id="rId3" imgW="215900" imgH="355600" progId="Equation.DSMT4">
                  <p:embed/>
                  <p:pic>
                    <p:nvPicPr>
                      <p:cNvPr id="0" name=""/>
                      <p:cNvPicPr/>
                      <p:nvPr/>
                    </p:nvPicPr>
                    <p:blipFill>
                      <a:blip r:embed="rId4"/>
                      <a:stretch>
                        <a:fillRect/>
                      </a:stretch>
                    </p:blipFill>
                    <p:spPr>
                      <a:xfrm>
                        <a:off x="5719446" y="2139471"/>
                        <a:ext cx="215900" cy="355600"/>
                      </a:xfrm>
                      <a:prstGeom prst="rect">
                        <a:avLst/>
                      </a:prstGeom>
                    </p:spPr>
                  </p:pic>
                </p:oleObj>
              </mc:Fallback>
            </mc:AlternateContent>
          </a:graphicData>
        </a:graphic>
      </p:graphicFrame>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Determine the sample population. 	</a:t>
            </a:r>
          </a:p>
          <a:p>
            <a:pPr marL="512064">
              <a:lnSpc>
                <a:spcPct val="200000"/>
              </a:lnSpc>
              <a:spcBef>
                <a:spcPts val="0"/>
              </a:spcBef>
            </a:pPr>
            <a:r>
              <a:rPr lang="en-US" dirty="0" smtClean="0"/>
              <a:t>Use </a:t>
            </a:r>
            <a:r>
              <a:rPr lang="en-US" dirty="0"/>
              <a:t>the formula for calculating the standard error of the proportion: </a:t>
            </a:r>
            <a:r>
              <a:rPr lang="en-US" dirty="0" smtClean="0"/>
              <a:t>                          , where </a:t>
            </a:r>
            <a:r>
              <a:rPr lang="en-US" i="1" dirty="0"/>
              <a:t>n </a:t>
            </a:r>
            <a:r>
              <a:rPr lang="en-US" dirty="0"/>
              <a:t>is the number of elements in the sample population and  </a:t>
            </a:r>
            <a:r>
              <a:rPr lang="en-US" dirty="0" smtClean="0"/>
              <a:t>  is </a:t>
            </a:r>
            <a:r>
              <a:rPr lang="en-US" dirty="0"/>
              <a:t>the sample proportion</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9172583"/>
              </p:ext>
            </p:extLst>
          </p:nvPr>
        </p:nvGraphicFramePr>
        <p:xfrm>
          <a:off x="7979510" y="3441520"/>
          <a:ext cx="215900" cy="355600"/>
        </p:xfrm>
        <a:graphic>
          <a:graphicData uri="http://schemas.openxmlformats.org/presentationml/2006/ole">
            <mc:AlternateContent xmlns:mc="http://schemas.openxmlformats.org/markup-compatibility/2006">
              <mc:Choice xmlns:v="urn:schemas-microsoft-com:vml" Requires="v">
                <p:oleObj spid="_x0000_s89131" name="Equation" r:id="rId3" imgW="215900" imgH="355600" progId="Equation.DSMT4">
                  <p:embed/>
                </p:oleObj>
              </mc:Choice>
              <mc:Fallback>
                <p:oleObj name="Equation" r:id="rId3" imgW="215900" imgH="355600" progId="Equation.DSMT4">
                  <p:embed/>
                  <p:pic>
                    <p:nvPicPr>
                      <p:cNvPr id="0" name=""/>
                      <p:cNvPicPr/>
                      <p:nvPr/>
                    </p:nvPicPr>
                    <p:blipFill>
                      <a:blip r:embed="rId4"/>
                      <a:stretch>
                        <a:fillRect/>
                      </a:stretch>
                    </p:blipFill>
                    <p:spPr>
                      <a:xfrm>
                        <a:off x="7979510" y="3441520"/>
                        <a:ext cx="215900" cy="355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0610466"/>
              </p:ext>
            </p:extLst>
          </p:nvPr>
        </p:nvGraphicFramePr>
        <p:xfrm>
          <a:off x="3272606" y="2346981"/>
          <a:ext cx="2209800" cy="889000"/>
        </p:xfrm>
        <a:graphic>
          <a:graphicData uri="http://schemas.openxmlformats.org/presentationml/2006/ole">
            <mc:AlternateContent xmlns:mc="http://schemas.openxmlformats.org/markup-compatibility/2006">
              <mc:Choice xmlns:v="urn:schemas-microsoft-com:vml" Requires="v">
                <p:oleObj spid="_x0000_s89132" name="Equation" r:id="rId5" imgW="2209800" imgH="889000" progId="Equation.DSMT4">
                  <p:embed/>
                </p:oleObj>
              </mc:Choice>
              <mc:Fallback>
                <p:oleObj name="Equation" r:id="rId5" imgW="2209800" imgH="889000" progId="Equation.DSMT4">
                  <p:embed/>
                  <p:pic>
                    <p:nvPicPr>
                      <p:cNvPr id="0" name=""/>
                      <p:cNvPicPr/>
                      <p:nvPr/>
                    </p:nvPicPr>
                    <p:blipFill>
                      <a:blip r:embed="rId6"/>
                      <a:stretch>
                        <a:fillRect/>
                      </a:stretch>
                    </p:blipFill>
                    <p:spPr>
                      <a:xfrm>
                        <a:off x="3272606" y="2346981"/>
                        <a:ext cx="2209800" cy="889000"/>
                      </a:xfrm>
                      <a:prstGeom prst="rect">
                        <a:avLst/>
                      </a:prstGeom>
                    </p:spPr>
                  </p:pic>
                </p:oleObj>
              </mc:Fallback>
            </mc:AlternateContent>
          </a:graphicData>
        </a:graphic>
      </p:graphicFrame>
    </p:spTree>
    <p:extLst>
      <p:ext uri="{BB962C8B-B14F-4D97-AF65-F5344CB8AC3E}">
        <p14:creationId xmlns:p14="http://schemas.microsoft.com/office/powerpoint/2010/main" val="400942965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lstStyle/>
          <a:p>
            <a:pPr eaLnBrk="1" hangingPunct="1">
              <a:spcAft>
                <a:spcPts val="1800"/>
              </a:spcAft>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2064">
              <a:spcAft>
                <a:spcPts val="1200"/>
              </a:spcAft>
            </a:pPr>
            <a:r>
              <a:rPr lang="en-US" dirty="0"/>
              <a:t>									Formula for the standard 									error of the </a:t>
            </a:r>
            <a:r>
              <a:rPr lang="en-US" dirty="0" smtClean="0"/>
              <a:t>proportion</a:t>
            </a:r>
          </a:p>
          <a:p>
            <a:pPr>
              <a:spcAft>
                <a:spcPts val="3000"/>
              </a:spcAft>
            </a:pPr>
            <a:r>
              <a:rPr lang="en-US" dirty="0" smtClean="0"/>
              <a:t>										Substitute </a:t>
            </a:r>
            <a:r>
              <a:rPr lang="en-US" dirty="0"/>
              <a:t>0.05 for SEP </a:t>
            </a:r>
            <a:r>
              <a:rPr lang="en-US" dirty="0" smtClean="0"/>
              <a:t>										and </a:t>
            </a:r>
            <a:r>
              <a:rPr lang="en-US" dirty="0"/>
              <a:t>0.5 for  </a:t>
            </a:r>
            <a:r>
              <a:rPr lang="en-US" dirty="0" smtClean="0"/>
              <a:t> .</a:t>
            </a:r>
          </a:p>
          <a:p>
            <a:r>
              <a:rPr lang="en-US" dirty="0" smtClean="0"/>
              <a:t>										Simplify.</a:t>
            </a:r>
          </a:p>
          <a:p>
            <a:endParaRPr lang="en-US" dirty="0"/>
          </a:p>
          <a:p>
            <a:r>
              <a:rPr lang="en-US" dirty="0" smtClean="0"/>
              <a:t>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789416897"/>
              </p:ext>
            </p:extLst>
          </p:nvPr>
        </p:nvGraphicFramePr>
        <p:xfrm>
          <a:off x="1312553" y="1384932"/>
          <a:ext cx="2209800" cy="889000"/>
        </p:xfrm>
        <a:graphic>
          <a:graphicData uri="http://schemas.openxmlformats.org/presentationml/2006/ole">
            <mc:AlternateContent xmlns:mc="http://schemas.openxmlformats.org/markup-compatibility/2006">
              <mc:Choice xmlns:v="urn:schemas-microsoft-com:vml" Requires="v">
                <p:oleObj spid="_x0000_s90198" name="Equation" r:id="rId3" imgW="2209800" imgH="889000" progId="Equation.DSMT4">
                  <p:embed/>
                </p:oleObj>
              </mc:Choice>
              <mc:Fallback>
                <p:oleObj name="Equation" r:id="rId3" imgW="2209800" imgH="889000" progId="Equation.DSMT4">
                  <p:embed/>
                  <p:pic>
                    <p:nvPicPr>
                      <p:cNvPr id="0" name=""/>
                      <p:cNvPicPr/>
                      <p:nvPr/>
                    </p:nvPicPr>
                    <p:blipFill>
                      <a:blip r:embed="rId4"/>
                      <a:stretch>
                        <a:fillRect/>
                      </a:stretch>
                    </p:blipFill>
                    <p:spPr>
                      <a:xfrm>
                        <a:off x="1312553" y="1384932"/>
                        <a:ext cx="2209800" cy="8890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13213823"/>
              </p:ext>
            </p:extLst>
          </p:nvPr>
        </p:nvGraphicFramePr>
        <p:xfrm>
          <a:off x="1312553" y="2323937"/>
          <a:ext cx="3124200" cy="876300"/>
        </p:xfrm>
        <a:graphic>
          <a:graphicData uri="http://schemas.openxmlformats.org/presentationml/2006/ole">
            <mc:AlternateContent xmlns:mc="http://schemas.openxmlformats.org/markup-compatibility/2006">
              <mc:Choice xmlns:v="urn:schemas-microsoft-com:vml" Requires="v">
                <p:oleObj spid="_x0000_s90199" name="Equation" r:id="rId5" imgW="3124200" imgH="876300" progId="Equation.DSMT4">
                  <p:embed/>
                </p:oleObj>
              </mc:Choice>
              <mc:Fallback>
                <p:oleObj name="Equation" r:id="rId5" imgW="3124200" imgH="876300" progId="Equation.DSMT4">
                  <p:embed/>
                  <p:pic>
                    <p:nvPicPr>
                      <p:cNvPr id="0" name=""/>
                      <p:cNvPicPr/>
                      <p:nvPr/>
                    </p:nvPicPr>
                    <p:blipFill>
                      <a:blip r:embed="rId6"/>
                      <a:stretch>
                        <a:fillRect/>
                      </a:stretch>
                    </p:blipFill>
                    <p:spPr>
                      <a:xfrm>
                        <a:off x="1312553" y="2323937"/>
                        <a:ext cx="3124200" cy="8763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42753961"/>
              </p:ext>
            </p:extLst>
          </p:nvPr>
        </p:nvGraphicFramePr>
        <p:xfrm>
          <a:off x="6839480" y="2759509"/>
          <a:ext cx="215900" cy="355600"/>
        </p:xfrm>
        <a:graphic>
          <a:graphicData uri="http://schemas.openxmlformats.org/presentationml/2006/ole">
            <mc:AlternateContent xmlns:mc="http://schemas.openxmlformats.org/markup-compatibility/2006">
              <mc:Choice xmlns:v="urn:schemas-microsoft-com:vml" Requires="v">
                <p:oleObj spid="_x0000_s90200" name="Equation" r:id="rId7" imgW="215900" imgH="355600" progId="Equation.DSMT4">
                  <p:embed/>
                </p:oleObj>
              </mc:Choice>
              <mc:Fallback>
                <p:oleObj name="Equation" r:id="rId7" imgW="215900" imgH="355600" progId="Equation.DSMT4">
                  <p:embed/>
                  <p:pic>
                    <p:nvPicPr>
                      <p:cNvPr id="0" name=""/>
                      <p:cNvPicPr/>
                      <p:nvPr/>
                    </p:nvPicPr>
                    <p:blipFill>
                      <a:blip r:embed="rId8"/>
                      <a:stretch>
                        <a:fillRect/>
                      </a:stretch>
                    </p:blipFill>
                    <p:spPr>
                      <a:xfrm>
                        <a:off x="6839480" y="2759509"/>
                        <a:ext cx="215900" cy="3556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914662035"/>
              </p:ext>
            </p:extLst>
          </p:nvPr>
        </p:nvGraphicFramePr>
        <p:xfrm>
          <a:off x="1312553" y="3344581"/>
          <a:ext cx="2247900" cy="889000"/>
        </p:xfrm>
        <a:graphic>
          <a:graphicData uri="http://schemas.openxmlformats.org/presentationml/2006/ole">
            <mc:AlternateContent xmlns:mc="http://schemas.openxmlformats.org/markup-compatibility/2006">
              <mc:Choice xmlns:v="urn:schemas-microsoft-com:vml" Requires="v">
                <p:oleObj spid="_x0000_s90201" name="Equation" r:id="rId9" imgW="2247900" imgH="889000" progId="Equation.DSMT4">
                  <p:embed/>
                </p:oleObj>
              </mc:Choice>
              <mc:Fallback>
                <p:oleObj name="Equation" r:id="rId9" imgW="2247900" imgH="889000" progId="Equation.DSMT4">
                  <p:embed/>
                  <p:pic>
                    <p:nvPicPr>
                      <p:cNvPr id="0" name=""/>
                      <p:cNvPicPr/>
                      <p:nvPr/>
                    </p:nvPicPr>
                    <p:blipFill>
                      <a:blip r:embed="rId10"/>
                      <a:stretch>
                        <a:fillRect/>
                      </a:stretch>
                    </p:blipFill>
                    <p:spPr>
                      <a:xfrm>
                        <a:off x="1312553" y="3344581"/>
                        <a:ext cx="2247900" cy="889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6954337"/>
              </p:ext>
            </p:extLst>
          </p:nvPr>
        </p:nvGraphicFramePr>
        <p:xfrm>
          <a:off x="1312863" y="4433174"/>
          <a:ext cx="1752600" cy="876300"/>
        </p:xfrm>
        <a:graphic>
          <a:graphicData uri="http://schemas.openxmlformats.org/presentationml/2006/ole">
            <mc:AlternateContent xmlns:mc="http://schemas.openxmlformats.org/markup-compatibility/2006">
              <mc:Choice xmlns:v="urn:schemas-microsoft-com:vml" Requires="v">
                <p:oleObj spid="_x0000_s90202" name="Equation" r:id="rId11" imgW="1752600" imgH="876300" progId="Equation.DSMT4">
                  <p:embed/>
                </p:oleObj>
              </mc:Choice>
              <mc:Fallback>
                <p:oleObj name="Equation" r:id="rId11" imgW="1752600" imgH="876300" progId="Equation.DSMT4">
                  <p:embed/>
                  <p:pic>
                    <p:nvPicPr>
                      <p:cNvPr id="0" name=""/>
                      <p:cNvPicPr/>
                      <p:nvPr/>
                    </p:nvPicPr>
                    <p:blipFill>
                      <a:blip r:embed="rId12"/>
                      <a:stretch>
                        <a:fillRect/>
                      </a:stretch>
                    </p:blipFill>
                    <p:spPr>
                      <a:xfrm>
                        <a:off x="1312863" y="4433174"/>
                        <a:ext cx="1752600" cy="876300"/>
                      </a:xfrm>
                      <a:prstGeom prst="rect">
                        <a:avLst/>
                      </a:prstGeom>
                    </p:spPr>
                  </p:pic>
                </p:oleObj>
              </mc:Fallback>
            </mc:AlternateContent>
          </a:graphicData>
        </a:graphic>
      </p:graphicFrame>
    </p:spTree>
    <p:extLst>
      <p:ext uri="{BB962C8B-B14F-4D97-AF65-F5344CB8AC3E}">
        <p14:creationId xmlns:p14="http://schemas.microsoft.com/office/powerpoint/2010/main" val="185045731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normAutofit/>
          </a:bodyPr>
          <a:lstStyle/>
          <a:p>
            <a:pPr eaLnBrk="1" hangingPunct="1">
              <a:spcAft>
                <a:spcPts val="0"/>
              </a:spcAft>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2064">
              <a:spcAft>
                <a:spcPts val="1200"/>
              </a:spcAft>
            </a:pPr>
            <a:r>
              <a:rPr lang="en-US" dirty="0"/>
              <a:t>Solve the equation for </a:t>
            </a:r>
            <a:r>
              <a:rPr lang="en-US" i="1" dirty="0"/>
              <a:t>n</a:t>
            </a:r>
            <a:r>
              <a:rPr lang="en-US" dirty="0"/>
              <a:t>, the number of elements in the sample population. </a:t>
            </a:r>
            <a:endParaRPr lang="en-US" dirty="0" smtClean="0"/>
          </a:p>
          <a:p>
            <a:pPr>
              <a:spcBef>
                <a:spcPts val="1800"/>
              </a:spcBef>
              <a:spcAft>
                <a:spcPts val="3000"/>
              </a:spcAft>
            </a:pPr>
            <a:r>
              <a:rPr lang="en-US" dirty="0"/>
              <a:t>								</a:t>
            </a:r>
            <a:r>
              <a:rPr lang="en-US" dirty="0" smtClean="0"/>
              <a:t>Square </a:t>
            </a:r>
            <a:r>
              <a:rPr lang="en-US" dirty="0"/>
              <a:t>both sides of the </a:t>
            </a:r>
            <a:r>
              <a:rPr lang="en-US" dirty="0" smtClean="0"/>
              <a:t>								equation.</a:t>
            </a:r>
          </a:p>
          <a:p>
            <a:r>
              <a:rPr lang="en-US" dirty="0" smtClean="0"/>
              <a:t>								Simplify</a:t>
            </a:r>
            <a:r>
              <a:rPr lang="en-US" dirty="0"/>
              <a:t>. </a:t>
            </a:r>
          </a:p>
          <a:p>
            <a:r>
              <a:rPr lang="en-US" dirty="0"/>
              <a:t>  </a:t>
            </a:r>
            <a:endParaRPr lang="en-US" dirty="0" smtClean="0"/>
          </a:p>
          <a:p>
            <a:pPr marL="804672">
              <a:spcBef>
                <a:spcPts val="1000"/>
              </a:spcBef>
            </a:pPr>
            <a:r>
              <a:rPr lang="en-US" dirty="0" smtClean="0"/>
              <a:t>	0.0025</a:t>
            </a:r>
            <a:r>
              <a:rPr lang="en-US" i="1" dirty="0" smtClean="0"/>
              <a:t>n </a:t>
            </a:r>
            <a:r>
              <a:rPr lang="en-US" dirty="0"/>
              <a:t>= 0.25 </a:t>
            </a:r>
            <a:r>
              <a:rPr lang="en-US" dirty="0" smtClean="0"/>
              <a:t>		Multiply </a:t>
            </a:r>
            <a:r>
              <a:rPr lang="en-US" dirty="0"/>
              <a:t>both sides by </a:t>
            </a:r>
            <a:r>
              <a:rPr lang="en-US" i="1" dirty="0"/>
              <a:t>n</a:t>
            </a:r>
            <a:r>
              <a:rPr lang="en-US" dirty="0" smtClean="0"/>
              <a:t>.</a:t>
            </a:r>
          </a:p>
          <a:p>
            <a:pPr marL="804672">
              <a:spcBef>
                <a:spcPts val="1000"/>
              </a:spcBef>
            </a:pPr>
            <a:r>
              <a:rPr lang="en-US" i="1" dirty="0"/>
              <a:t>n </a:t>
            </a:r>
            <a:r>
              <a:rPr lang="en-US" dirty="0"/>
              <a:t>= 100 				Divide both sides by 0.0025.</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804757984"/>
              </p:ext>
            </p:extLst>
          </p:nvPr>
        </p:nvGraphicFramePr>
        <p:xfrm>
          <a:off x="1505647" y="2122488"/>
          <a:ext cx="2527300" cy="1155700"/>
        </p:xfrm>
        <a:graphic>
          <a:graphicData uri="http://schemas.openxmlformats.org/presentationml/2006/ole">
            <mc:AlternateContent xmlns:mc="http://schemas.openxmlformats.org/markup-compatibility/2006">
              <mc:Choice xmlns:v="urn:schemas-microsoft-com:vml" Requires="v">
                <p:oleObj spid="_x0000_s91176" name="Equation" r:id="rId3" imgW="2527300" imgH="1155700" progId="Equation.DSMT4">
                  <p:embed/>
                </p:oleObj>
              </mc:Choice>
              <mc:Fallback>
                <p:oleObj name="Equation" r:id="rId3" imgW="2527300" imgH="1155700" progId="Equation.DSMT4">
                  <p:embed/>
                  <p:pic>
                    <p:nvPicPr>
                      <p:cNvPr id="0" name=""/>
                      <p:cNvPicPr/>
                      <p:nvPr/>
                    </p:nvPicPr>
                    <p:blipFill>
                      <a:blip r:embed="rId4"/>
                      <a:stretch>
                        <a:fillRect/>
                      </a:stretch>
                    </p:blipFill>
                    <p:spPr>
                      <a:xfrm>
                        <a:off x="1505647" y="2122488"/>
                        <a:ext cx="2527300" cy="11557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90912279"/>
              </p:ext>
            </p:extLst>
          </p:nvPr>
        </p:nvGraphicFramePr>
        <p:xfrm>
          <a:off x="1505647" y="3349530"/>
          <a:ext cx="1866900" cy="800100"/>
        </p:xfrm>
        <a:graphic>
          <a:graphicData uri="http://schemas.openxmlformats.org/presentationml/2006/ole">
            <mc:AlternateContent xmlns:mc="http://schemas.openxmlformats.org/markup-compatibility/2006">
              <mc:Choice xmlns:v="urn:schemas-microsoft-com:vml" Requires="v">
                <p:oleObj spid="_x0000_s91177" name="Equation" r:id="rId5" imgW="1866900" imgH="800100" progId="Equation.DSMT4">
                  <p:embed/>
                </p:oleObj>
              </mc:Choice>
              <mc:Fallback>
                <p:oleObj name="Equation" r:id="rId5" imgW="1866900" imgH="800100" progId="Equation.DSMT4">
                  <p:embed/>
                  <p:pic>
                    <p:nvPicPr>
                      <p:cNvPr id="0" name=""/>
                      <p:cNvPicPr/>
                      <p:nvPr/>
                    </p:nvPicPr>
                    <p:blipFill>
                      <a:blip r:embed="rId6"/>
                      <a:stretch>
                        <a:fillRect/>
                      </a:stretch>
                    </p:blipFill>
                    <p:spPr>
                      <a:xfrm>
                        <a:off x="1505647" y="3349530"/>
                        <a:ext cx="1866900" cy="800100"/>
                      </a:xfrm>
                      <a:prstGeom prst="rect">
                        <a:avLst/>
                      </a:prstGeom>
                    </p:spPr>
                  </p:pic>
                </p:oleObj>
              </mc:Fallback>
            </mc:AlternateContent>
          </a:graphicData>
        </a:graphic>
      </p:graphicFrame>
    </p:spTree>
    <p:extLst>
      <p:ext uri="{BB962C8B-B14F-4D97-AF65-F5344CB8AC3E}">
        <p14:creationId xmlns:p14="http://schemas.microsoft.com/office/powerpoint/2010/main" val="12547052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59863"/>
          </a:xfrm>
        </p:spPr>
        <p:txBody>
          <a:bodyPr rtlCol="0">
            <a:noAutofit/>
          </a:bodyPr>
          <a:lstStyle/>
          <a:p>
            <a:pPr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spcAft>
                <a:spcPts val="600"/>
              </a:spcAft>
              <a:buFont typeface="Arial"/>
              <a:buChar char="•"/>
            </a:pPr>
            <a:r>
              <a:rPr lang="en-US" dirty="0" smtClean="0"/>
              <a:t>Sometimes </a:t>
            </a:r>
            <a:r>
              <a:rPr lang="en-US" dirty="0"/>
              <a:t>data sets are too large to measure. When we cannot measure the entire data set, called a population, </a:t>
            </a:r>
            <a:r>
              <a:rPr lang="en-US" dirty="0" smtClean="0"/>
              <a:t>we </a:t>
            </a:r>
            <a:r>
              <a:rPr lang="en-US" dirty="0"/>
              <a:t>take a sample or a portion of the population to measure. </a:t>
            </a:r>
          </a:p>
          <a:p>
            <a:pPr marL="342900" indent="-342900">
              <a:spcAft>
                <a:spcPts val="600"/>
              </a:spcAft>
              <a:buFont typeface="Arial"/>
              <a:buChar char="•"/>
            </a:pPr>
            <a:r>
              <a:rPr lang="en-US" dirty="0" smtClean="0"/>
              <a:t>A </a:t>
            </a:r>
            <a:r>
              <a:rPr lang="en-US" b="1" dirty="0"/>
              <a:t>sample population </a:t>
            </a:r>
            <a:r>
              <a:rPr lang="en-US" dirty="0"/>
              <a:t>is a portion of the population. The number of elements or observations in the sample population is denoted by </a:t>
            </a:r>
            <a:r>
              <a:rPr lang="en-US" i="1" dirty="0"/>
              <a:t>n</a:t>
            </a:r>
            <a:r>
              <a:rPr lang="en-US" dirty="0"/>
              <a:t>. </a:t>
            </a:r>
          </a:p>
          <a:p>
            <a:pPr marL="342900" indent="-342900">
              <a:buFont typeface="Arial"/>
              <a:buChar char="•"/>
            </a:pPr>
            <a:r>
              <a:rPr lang="en-US" dirty="0" smtClean="0"/>
              <a:t>The </a:t>
            </a:r>
            <a:r>
              <a:rPr lang="en-US" b="1" dirty="0"/>
              <a:t>sample proportion </a:t>
            </a:r>
            <a:r>
              <a:rPr lang="en-US" dirty="0"/>
              <a:t>is the name we give for the estimate of the population, based on the </a:t>
            </a:r>
            <a:r>
              <a:rPr lang="en-US" dirty="0" smtClean="0"/>
              <a:t>sample </a:t>
            </a:r>
            <a:r>
              <a:rPr lang="en-US" dirty="0"/>
              <a:t>data that we have. This is often represented </a:t>
            </a:r>
            <a:r>
              <a:rPr lang="en-US" dirty="0" smtClean="0"/>
              <a:t>by   , which is pronounced “p hat.” </a:t>
            </a:r>
          </a:p>
          <a:p>
            <a:pPr marL="342900" indent="-342900">
              <a:lnSpc>
                <a:spcPct val="110000"/>
              </a:lnSpc>
              <a:buFont typeface="Arial"/>
              <a:buChar char="•"/>
            </a:pPr>
            <a:endParaRPr lang="en-US" dirty="0"/>
          </a:p>
          <a:p>
            <a:pPr marL="342900" indent="-342900">
              <a:lnSpc>
                <a:spcPct val="110000"/>
              </a:lnSpc>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2</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1"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2"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3"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4"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5"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6"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47"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411162964"/>
              </p:ext>
            </p:extLst>
          </p:nvPr>
        </p:nvGraphicFramePr>
        <p:xfrm>
          <a:off x="6792550" y="4809662"/>
          <a:ext cx="215900" cy="355600"/>
        </p:xfrm>
        <a:graphic>
          <a:graphicData uri="http://schemas.openxmlformats.org/presentationml/2006/ole">
            <mc:AlternateContent xmlns:mc="http://schemas.openxmlformats.org/markup-compatibility/2006">
              <mc:Choice xmlns:v="urn:schemas-microsoft-com:vml" Requires="v">
                <p:oleObj spid="_x0000_s82048" name="Equation" r:id="rId11" imgW="215900" imgH="355600" progId="Equation.DSMT4">
                  <p:embed/>
                </p:oleObj>
              </mc:Choice>
              <mc:Fallback>
                <p:oleObj name="Equation" r:id="rId11" imgW="215900" imgH="355600" progId="Equation.DSMT4">
                  <p:embed/>
                  <p:pic>
                    <p:nvPicPr>
                      <p:cNvPr id="0" name=""/>
                      <p:cNvPicPr/>
                      <p:nvPr/>
                    </p:nvPicPr>
                    <p:blipFill>
                      <a:blip r:embed="rId12"/>
                      <a:stretch>
                        <a:fillRect/>
                      </a:stretch>
                    </p:blipFill>
                    <p:spPr>
                      <a:xfrm>
                        <a:off x="6792550" y="4809662"/>
                        <a:ext cx="215900" cy="3556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68888" cy="4997450"/>
          </a:xfrm>
        </p:spPr>
        <p:txBody>
          <a:bodyPr>
            <a:normAutofit/>
          </a:bodyPr>
          <a:lstStyle/>
          <a:p>
            <a:pPr eaLnBrk="1" hangingPunct="1">
              <a:spcAft>
                <a:spcPts val="1800"/>
              </a:spcAft>
              <a:defRPr/>
            </a:pPr>
            <a:r>
              <a:rPr lang="en-US" sz="2800" b="1" dirty="0" smtClean="0"/>
              <a:t>Guided Practice: </a:t>
            </a:r>
            <a:r>
              <a:rPr lang="en-US" sz="2800" b="1" dirty="0" smtClean="0">
                <a:solidFill>
                  <a:srgbClr val="000090"/>
                </a:solidFill>
              </a:rPr>
              <a:t>Example 4, </a:t>
            </a:r>
            <a:r>
              <a:rPr lang="en-US" sz="2800" b="1" i="1" dirty="0" smtClean="0">
                <a:solidFill>
                  <a:srgbClr val="000090"/>
                </a:solidFill>
              </a:rPr>
              <a:t>continued</a:t>
            </a:r>
          </a:p>
          <a:p>
            <a:pPr marL="512064" eaLnBrk="1" hangingPunct="1">
              <a:spcBef>
                <a:spcPts val="0"/>
              </a:spcBef>
              <a:spcAft>
                <a:spcPts val="1800"/>
              </a:spcAft>
              <a:defRPr/>
            </a:pPr>
            <a:r>
              <a:rPr lang="en-US" dirty="0" smtClean="0">
                <a:solidFill>
                  <a:srgbClr val="000000"/>
                </a:solidFill>
              </a:rPr>
              <a:t>The </a:t>
            </a:r>
            <a:r>
              <a:rPr lang="en-US" dirty="0">
                <a:solidFill>
                  <a:srgbClr val="000000"/>
                </a:solidFill>
              </a:rPr>
              <a:t>number of elements in the sample population, </a:t>
            </a:r>
            <a:r>
              <a:rPr lang="en-US" i="1" dirty="0">
                <a:solidFill>
                  <a:srgbClr val="000000"/>
                </a:solidFill>
              </a:rPr>
              <a:t>n</a:t>
            </a:r>
            <a:r>
              <a:rPr lang="en-US" dirty="0">
                <a:solidFill>
                  <a:srgbClr val="000000"/>
                </a:solidFill>
              </a:rPr>
              <a:t>, is 100; therefore, </a:t>
            </a:r>
            <a:r>
              <a:rPr lang="en-US" dirty="0" err="1">
                <a:solidFill>
                  <a:srgbClr val="000000"/>
                </a:solidFill>
              </a:rPr>
              <a:t>Shae</a:t>
            </a:r>
            <a:r>
              <a:rPr lang="en-US" dirty="0">
                <a:solidFill>
                  <a:srgbClr val="000000"/>
                </a:solidFill>
              </a:rPr>
              <a:t> should test the game 100 times to ensure a 50% win rate and a standard error of 0.05</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sp>
        <p:nvSpPr>
          <p:cNvPr id="9" name="TextBox 8"/>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100024871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4,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21</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lnSpc>
                <a:spcPct val="130000"/>
              </a:lnSpc>
              <a:spcAft>
                <a:spcPts val="600"/>
              </a:spcAft>
              <a:buFont typeface="Arial"/>
              <a:buChar char="•"/>
            </a:pPr>
            <a:r>
              <a:rPr lang="en-US" dirty="0" smtClean="0"/>
              <a:t>The </a:t>
            </a:r>
            <a:r>
              <a:rPr lang="en-US" dirty="0"/>
              <a:t>sample proportion is calculated using the </a:t>
            </a:r>
            <a:r>
              <a:rPr lang="en-US" dirty="0" smtClean="0"/>
              <a:t>formula</a:t>
            </a:r>
            <a:br>
              <a:rPr lang="en-US" dirty="0" smtClean="0"/>
            </a:br>
            <a:r>
              <a:rPr lang="en-US" dirty="0" smtClean="0"/>
              <a:t>         , where </a:t>
            </a:r>
            <a:r>
              <a:rPr lang="en-US" i="1" dirty="0"/>
              <a:t>p </a:t>
            </a:r>
            <a:r>
              <a:rPr lang="en-US" dirty="0"/>
              <a:t>is the number of favorable outcomes and </a:t>
            </a:r>
            <a:r>
              <a:rPr lang="en-US" i="1" dirty="0"/>
              <a:t>n </a:t>
            </a:r>
            <a:r>
              <a:rPr lang="en-US" dirty="0"/>
              <a:t>is the sample population</a:t>
            </a:r>
            <a:r>
              <a:rPr lang="en-US" dirty="0" smtClean="0"/>
              <a:t>.</a:t>
            </a:r>
            <a:endParaRPr lang="en-US" dirty="0"/>
          </a:p>
          <a:p>
            <a:pPr marL="342900" indent="-342900">
              <a:spcAft>
                <a:spcPts val="600"/>
              </a:spcAft>
              <a:buFont typeface="Arial"/>
              <a:buChar char="•"/>
            </a:pPr>
            <a:r>
              <a:rPr lang="en-US" dirty="0" smtClean="0"/>
              <a:t>When </a:t>
            </a:r>
            <a:r>
              <a:rPr lang="en-US" dirty="0"/>
              <a:t>expressing a sample proportion, we can use a fraction, a percentage, or a decimal. </a:t>
            </a:r>
          </a:p>
          <a:p>
            <a:pPr marL="342900" indent="-342900">
              <a:buFont typeface="Arial"/>
              <a:buChar char="•"/>
            </a:pPr>
            <a:r>
              <a:rPr lang="en-US" b="1" dirty="0" smtClean="0"/>
              <a:t>Favorable </a:t>
            </a:r>
            <a:r>
              <a:rPr lang="en-US" b="1" dirty="0"/>
              <a:t>outcomes</a:t>
            </a:r>
            <a:r>
              <a:rPr lang="en-US" dirty="0"/>
              <a:t>, also known as </a:t>
            </a:r>
            <a:r>
              <a:rPr lang="en-US" b="1" dirty="0" smtClean="0"/>
              <a:t>desirable </a:t>
            </a:r>
            <a:r>
              <a:rPr lang="en-US" b="1" dirty="0"/>
              <a:t>outcomes </a:t>
            </a:r>
            <a:r>
              <a:rPr lang="en-US" dirty="0"/>
              <a:t>or </a:t>
            </a:r>
            <a:r>
              <a:rPr lang="en-US" b="1" dirty="0"/>
              <a:t>successes</a:t>
            </a:r>
            <a:r>
              <a:rPr lang="en-US" dirty="0"/>
              <a:t>, are those data sought or hoped for in a survey, but are not limited to these data; favorable outcomes also include the percentage of people who respond to a survey</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78139701"/>
              </p:ext>
            </p:extLst>
          </p:nvPr>
        </p:nvGraphicFramePr>
        <p:xfrm>
          <a:off x="1085578" y="1538283"/>
          <a:ext cx="749300" cy="800100"/>
        </p:xfrm>
        <a:graphic>
          <a:graphicData uri="http://schemas.openxmlformats.org/presentationml/2006/ole">
            <mc:AlternateContent xmlns:mc="http://schemas.openxmlformats.org/markup-compatibility/2006">
              <mc:Choice xmlns:v="urn:schemas-microsoft-com:vml" Requires="v">
                <p:oleObj spid="_x0000_s78871" name="Equation" r:id="rId3" imgW="749300" imgH="800100" progId="Equation.DSMT4">
                  <p:embed/>
                </p:oleObj>
              </mc:Choice>
              <mc:Fallback>
                <p:oleObj name="Equation" r:id="rId3" imgW="749300" imgH="800100" progId="Equation.DSMT4">
                  <p:embed/>
                  <p:pic>
                    <p:nvPicPr>
                      <p:cNvPr id="0" name=""/>
                      <p:cNvPicPr/>
                      <p:nvPr/>
                    </p:nvPicPr>
                    <p:blipFill>
                      <a:blip r:embed="rId4"/>
                      <a:stretch>
                        <a:fillRect/>
                      </a:stretch>
                    </p:blipFill>
                    <p:spPr>
                      <a:xfrm>
                        <a:off x="1085578" y="1538283"/>
                        <a:ext cx="749300" cy="800100"/>
                      </a:xfrm>
                      <a:prstGeom prst="rect">
                        <a:avLst/>
                      </a:prstGeom>
                    </p:spPr>
                  </p:pic>
                </p:oleObj>
              </mc:Fallback>
            </mc:AlternateContent>
          </a:graphicData>
        </a:graphic>
      </p:graphicFrame>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69638" cy="4998233"/>
          </a:xfrm>
        </p:spPr>
        <p:txBody>
          <a:bodyPr rtlCol="0">
            <a:normAutofit fontScale="92500"/>
          </a:bodyPr>
          <a:lstStyle/>
          <a:p>
            <a:pPr eaLnBrk="1" fontAlgn="auto" hangingPunct="1">
              <a:lnSpc>
                <a:spcPct val="110000"/>
              </a:lnSpc>
              <a:spcAft>
                <a:spcPts val="0"/>
              </a:spcAft>
              <a:buFont typeface="Arial"/>
              <a:buNone/>
              <a:defRPr/>
            </a:pPr>
            <a:r>
              <a:rPr lang="en-US" sz="3000" b="1" dirty="0" smtClean="0">
                <a:ea typeface="+mn-ea"/>
              </a:rPr>
              <a:t>Key Concepts, </a:t>
            </a:r>
            <a:r>
              <a:rPr lang="en-US" sz="3000" b="1" i="1" dirty="0" smtClean="0">
                <a:ea typeface="+mn-ea"/>
              </a:rPr>
              <a:t>continued</a:t>
            </a:r>
          </a:p>
          <a:p>
            <a:pPr marL="342900" indent="-342900">
              <a:lnSpc>
                <a:spcPct val="200000"/>
              </a:lnSpc>
              <a:buFont typeface="Arial"/>
              <a:buChar char="•"/>
            </a:pPr>
            <a:r>
              <a:rPr lang="en-US" sz="2500" dirty="0" smtClean="0"/>
              <a:t>The </a:t>
            </a:r>
            <a:r>
              <a:rPr lang="en-US" sz="2500" b="1" dirty="0"/>
              <a:t>standard error of the proportion </a:t>
            </a:r>
            <a:r>
              <a:rPr lang="en-US" sz="2500" dirty="0"/>
              <a:t>(SEP) is the variability of the measure of the proportion of a sample. The formula used to calculate the standard error of the proportion </a:t>
            </a:r>
            <a:r>
              <a:rPr lang="en-US" sz="2500" dirty="0" smtClean="0"/>
              <a:t>is</a:t>
            </a:r>
            <a:r>
              <a:rPr lang="en-US" sz="2500" dirty="0"/>
              <a:t> </a:t>
            </a:r>
            <a:r>
              <a:rPr lang="en-US" sz="2500" dirty="0" smtClean="0"/>
              <a:t>                            , where</a:t>
            </a:r>
            <a:r>
              <a:rPr lang="en-US" sz="2500" i="1" dirty="0" smtClean="0"/>
              <a:t> </a:t>
            </a:r>
            <a:r>
              <a:rPr lang="en-US" sz="2500" dirty="0" smtClean="0"/>
              <a:t>   is </a:t>
            </a:r>
            <a:r>
              <a:rPr lang="en-US" sz="2500" dirty="0"/>
              <a:t>the sample proportion determined by the sample and </a:t>
            </a:r>
            <a:r>
              <a:rPr lang="en-US" sz="2500" i="1" dirty="0"/>
              <a:t>n </a:t>
            </a:r>
            <a:r>
              <a:rPr lang="en-US" sz="2500" dirty="0"/>
              <a:t>is the number of elements or observations in the sample population.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131498941"/>
              </p:ext>
            </p:extLst>
          </p:nvPr>
        </p:nvGraphicFramePr>
        <p:xfrm>
          <a:off x="2782216" y="3294309"/>
          <a:ext cx="2171700" cy="889000"/>
        </p:xfrm>
        <a:graphic>
          <a:graphicData uri="http://schemas.openxmlformats.org/presentationml/2006/ole">
            <mc:AlternateContent xmlns:mc="http://schemas.openxmlformats.org/markup-compatibility/2006">
              <mc:Choice xmlns:v="urn:schemas-microsoft-com:vml" Requires="v">
                <p:oleObj spid="_x0000_s79913" name="Equation" r:id="rId3" imgW="2171700" imgH="889000" progId="Equation.DSMT4">
                  <p:embed/>
                </p:oleObj>
              </mc:Choice>
              <mc:Fallback>
                <p:oleObj name="Equation" r:id="rId3" imgW="2171700" imgH="889000" progId="Equation.DSMT4">
                  <p:embed/>
                  <p:pic>
                    <p:nvPicPr>
                      <p:cNvPr id="0" name=""/>
                      <p:cNvPicPr/>
                      <p:nvPr/>
                    </p:nvPicPr>
                    <p:blipFill>
                      <a:blip r:embed="rId4"/>
                      <a:stretch>
                        <a:fillRect/>
                      </a:stretch>
                    </p:blipFill>
                    <p:spPr>
                      <a:xfrm>
                        <a:off x="2782216" y="3294309"/>
                        <a:ext cx="2171700" cy="889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92012089"/>
              </p:ext>
            </p:extLst>
          </p:nvPr>
        </p:nvGraphicFramePr>
        <p:xfrm>
          <a:off x="6052450" y="3658079"/>
          <a:ext cx="228600" cy="342900"/>
        </p:xfrm>
        <a:graphic>
          <a:graphicData uri="http://schemas.openxmlformats.org/presentationml/2006/ole">
            <mc:AlternateContent xmlns:mc="http://schemas.openxmlformats.org/markup-compatibility/2006">
              <mc:Choice xmlns:v="urn:schemas-microsoft-com:vml" Requires="v">
                <p:oleObj spid="_x0000_s79914" name="Equation" r:id="rId5" imgW="228600" imgH="342900" progId="Equation.DSMT4">
                  <p:embed/>
                </p:oleObj>
              </mc:Choice>
              <mc:Fallback>
                <p:oleObj name="Equation" r:id="rId5" imgW="228600" imgH="342900" progId="Equation.DSMT4">
                  <p:embed/>
                  <p:pic>
                    <p:nvPicPr>
                      <p:cNvPr id="0" name=""/>
                      <p:cNvPicPr/>
                      <p:nvPr/>
                    </p:nvPicPr>
                    <p:blipFill>
                      <a:blip r:embed="rId6"/>
                      <a:stretch>
                        <a:fillRect/>
                      </a:stretch>
                    </p:blipFill>
                    <p:spPr>
                      <a:xfrm>
                        <a:off x="6052450" y="3658079"/>
                        <a:ext cx="228600" cy="342900"/>
                      </a:xfrm>
                      <a:prstGeom prst="rect">
                        <a:avLst/>
                      </a:prstGeom>
                    </p:spPr>
                  </p:pic>
                </p:oleObj>
              </mc:Fallback>
            </mc:AlternateContent>
          </a:graphicData>
        </a:graphic>
      </p:graphicFrame>
    </p:spTree>
    <p:extLst>
      <p:ext uri="{BB962C8B-B14F-4D97-AF65-F5344CB8AC3E}">
        <p14:creationId xmlns:p14="http://schemas.microsoft.com/office/powerpoint/2010/main" val="12816872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69638" cy="4998233"/>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This </a:t>
            </a:r>
            <a:r>
              <a:rPr lang="en-US" dirty="0"/>
              <a:t>formula is valid when the population is at least 10 times as large as the sample. Such a size ensures that the population is large enough to estimate valid conclusions based on a random sample</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1.4.1: Estimating Sample Proportions</a:t>
            </a:r>
            <a:endParaRPr lang="en-US" dirty="0"/>
          </a:p>
        </p:txBody>
      </p:sp>
    </p:spTree>
    <p:extLst>
      <p:ext uri="{BB962C8B-B14F-4D97-AF65-F5344CB8AC3E}">
        <p14:creationId xmlns:p14="http://schemas.microsoft.com/office/powerpoint/2010/main" val="36837250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spcAft>
                <a:spcPts val="1200"/>
              </a:spcAft>
              <a:buFont typeface="Arial"/>
              <a:buChar char="•"/>
            </a:pPr>
            <a:r>
              <a:rPr lang="en-US" dirty="0" smtClean="0"/>
              <a:t>forgetting </a:t>
            </a:r>
            <a:r>
              <a:rPr lang="en-US" dirty="0"/>
              <a:t>to take the square root of both the numerator and denominator when calculating the standard error of a proportion </a:t>
            </a:r>
          </a:p>
          <a:p>
            <a:pPr marL="342900" indent="-342900">
              <a:buFont typeface="Arial"/>
              <a:buChar char="•"/>
            </a:pPr>
            <a:r>
              <a:rPr lang="en-US" dirty="0" smtClean="0"/>
              <a:t>interpreting </a:t>
            </a:r>
            <a:r>
              <a:rPr lang="en-US" dirty="0"/>
              <a:t>favorable outcomes as positive experiences rather than as </a:t>
            </a:r>
            <a:r>
              <a:rPr lang="en-US" dirty="0" smtClean="0"/>
              <a:t>desirable outcomes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6</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3</a:t>
            </a:r>
            <a:endParaRPr lang="en-US" sz="1100" b="1" dirty="0">
              <a:solidFill>
                <a:srgbClr val="558ED5"/>
              </a:solidFill>
            </a:endParaRPr>
          </a:p>
          <a:p>
            <a:r>
              <a:rPr lang="en-US" dirty="0"/>
              <a:t>If 540 out of 3,600 high school graduates who answer a post-graduation survey indicate that they intend to enter the military, what is the standard error of the proportion for this sample population to the nearest hundredth? </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7</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3, </a:t>
            </a:r>
            <a:r>
              <a:rPr lang="en-US" sz="2800" b="1" i="1" dirty="0">
                <a:solidFill>
                  <a:srgbClr val="000090"/>
                </a:solidFill>
              </a:rPr>
              <a:t>continued</a:t>
            </a:r>
          </a:p>
          <a:p>
            <a:pPr marL="514350" indent="-514350">
              <a:spcAft>
                <a:spcPts val="1200"/>
              </a:spcAft>
              <a:buFont typeface="+mj-lt"/>
              <a:buAutoNum type="arabicPeriod"/>
            </a:pPr>
            <a:r>
              <a:rPr lang="en-US" sz="2800" b="1" dirty="0" smtClean="0">
                <a:solidFill>
                  <a:srgbClr val="660066"/>
                </a:solidFill>
              </a:rPr>
              <a:t>Identify </a:t>
            </a:r>
            <a:r>
              <a:rPr lang="en-US" sz="2800" b="1" dirty="0">
                <a:solidFill>
                  <a:srgbClr val="660066"/>
                </a:solidFill>
              </a:rPr>
              <a:t>the given information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lvl="1" algn="l">
              <a:spcAft>
                <a:spcPts val="1200"/>
              </a:spcAft>
            </a:pPr>
            <a:r>
              <a:rPr lang="en-US" dirty="0">
                <a:solidFill>
                  <a:schemeClr val="tx1"/>
                </a:solidFill>
              </a:rPr>
              <a:t>The number of favorable outcomes, </a:t>
            </a:r>
            <a:r>
              <a:rPr lang="en-US" i="1" dirty="0">
                <a:solidFill>
                  <a:schemeClr val="tx1"/>
                </a:solidFill>
              </a:rPr>
              <a:t>p</a:t>
            </a:r>
            <a:r>
              <a:rPr lang="en-US" dirty="0">
                <a:solidFill>
                  <a:schemeClr val="tx1"/>
                </a:solidFill>
              </a:rPr>
              <a:t>, is 540. </a:t>
            </a:r>
          </a:p>
          <a:p>
            <a:pPr lvl="1" algn="l"/>
            <a:r>
              <a:rPr lang="en-US" dirty="0">
                <a:solidFill>
                  <a:schemeClr val="tx1"/>
                </a:solidFill>
              </a:rPr>
              <a:t>The number of elements in the sample population, </a:t>
            </a:r>
            <a:r>
              <a:rPr lang="en-US" i="1" dirty="0">
                <a:solidFill>
                  <a:schemeClr val="tx1"/>
                </a:solidFill>
              </a:rPr>
              <a:t>n</a:t>
            </a:r>
            <a:r>
              <a:rPr lang="en-US" dirty="0">
                <a:solidFill>
                  <a:schemeClr val="tx1"/>
                </a:solidFill>
              </a:rPr>
              <a:t>, is 3,600</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8</a:t>
            </a:fld>
            <a:endParaRPr lang="en-US" dirty="0"/>
          </a:p>
        </p:txBody>
      </p:sp>
      <p:sp>
        <p:nvSpPr>
          <p:cNvPr id="2" name="Footer Placeholder 1"/>
          <p:cNvSpPr>
            <a:spLocks noGrp="1"/>
          </p:cNvSpPr>
          <p:nvPr>
            <p:ph type="ftr" sz="quarter" idx="13"/>
          </p:nvPr>
        </p:nvSpPr>
        <p:spPr/>
        <p:txBody>
          <a:bodyPr/>
          <a:lstStyle/>
          <a:p>
            <a:pPr>
              <a:defRPr/>
            </a:pPr>
            <a:r>
              <a:rPr lang="en-US" dirty="0" smtClean="0"/>
              <a:t>1.4.1: Estimating Sample Proportions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088889"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3, </a:t>
            </a:r>
            <a:r>
              <a:rPr lang="en-US" sz="2800" b="1" i="1" dirty="0">
                <a:solidFill>
                  <a:srgbClr val="000090"/>
                </a:solidFill>
              </a:rPr>
              <a:t>continued</a:t>
            </a:r>
          </a:p>
          <a:p>
            <a:pPr marL="514350" indent="-514350">
              <a:buFont typeface="+mj-lt"/>
              <a:buAutoNum type="arabicPeriod" startAt="2"/>
            </a:pPr>
            <a:r>
              <a:rPr lang="en-US" sz="2800" b="1" dirty="0" smtClean="0">
                <a:solidFill>
                  <a:srgbClr val="660066"/>
                </a:solidFill>
              </a:rPr>
              <a:t>Calculate </a:t>
            </a:r>
            <a:r>
              <a:rPr lang="en-US" sz="2800" b="1" dirty="0">
                <a:solidFill>
                  <a:srgbClr val="660066"/>
                </a:solidFill>
              </a:rPr>
              <a:t>the sample proportion</a:t>
            </a:r>
            <a:r>
              <a:rPr lang="en-US" sz="2800" b="1" dirty="0" smtClean="0">
                <a:solidFill>
                  <a:srgbClr val="660066"/>
                </a:solidFill>
              </a:rPr>
              <a:t>. </a:t>
            </a:r>
            <a:r>
              <a:rPr lang="en-US" sz="2800" b="1" dirty="0">
                <a:solidFill>
                  <a:srgbClr val="660066"/>
                </a:solidFill>
              </a:rPr>
              <a:t>	</a:t>
            </a:r>
          </a:p>
          <a:p>
            <a:pPr marL="512064">
              <a:lnSpc>
                <a:spcPct val="140000"/>
              </a:lnSpc>
              <a:spcAft>
                <a:spcPts val="600"/>
              </a:spcAft>
            </a:pPr>
            <a:r>
              <a:rPr lang="en-US" dirty="0"/>
              <a:t>Use the formula for calculating the sample proportion</a:t>
            </a:r>
            <a:r>
              <a:rPr lang="en-US" dirty="0" smtClean="0"/>
              <a:t>:           , </a:t>
            </a:r>
            <a:r>
              <a:rPr lang="en-US" dirty="0"/>
              <a:t>where </a:t>
            </a:r>
            <a:r>
              <a:rPr lang="en-US" i="1" dirty="0"/>
              <a:t>p </a:t>
            </a:r>
            <a:r>
              <a:rPr lang="en-US" dirty="0"/>
              <a:t>is the number of favorable outcomes and </a:t>
            </a:r>
            <a:r>
              <a:rPr lang="en-US" i="1" dirty="0"/>
              <a:t>n </a:t>
            </a:r>
            <a:r>
              <a:rPr lang="en-US" dirty="0"/>
              <a:t>is the number of elements in the sample population.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9</a:t>
            </a:fld>
            <a:endParaRPr lang="en-US" dirty="0"/>
          </a:p>
        </p:txBody>
      </p:sp>
      <p:sp>
        <p:nvSpPr>
          <p:cNvPr id="3" name="Footer Placeholder 2"/>
          <p:cNvSpPr>
            <a:spLocks noGrp="1"/>
          </p:cNvSpPr>
          <p:nvPr>
            <p:ph type="ftr" sz="quarter" idx="13"/>
          </p:nvPr>
        </p:nvSpPr>
        <p:spPr/>
        <p:txBody>
          <a:bodyPr/>
          <a:lstStyle/>
          <a:p>
            <a:pPr>
              <a:defRPr/>
            </a:pPr>
            <a:r>
              <a:rPr lang="en-US" dirty="0" smtClean="0"/>
              <a:t>1.4.1: Estimating Sample Proportions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12934023"/>
              </p:ext>
            </p:extLst>
          </p:nvPr>
        </p:nvGraphicFramePr>
        <p:xfrm>
          <a:off x="2819912" y="2082848"/>
          <a:ext cx="749300" cy="800100"/>
        </p:xfrm>
        <a:graphic>
          <a:graphicData uri="http://schemas.openxmlformats.org/presentationml/2006/ole">
            <mc:AlternateContent xmlns:mc="http://schemas.openxmlformats.org/markup-compatibility/2006">
              <mc:Choice xmlns:v="urn:schemas-microsoft-com:vml" Requires="v">
                <p:oleObj spid="_x0000_s84006" name="Equation" r:id="rId3" imgW="749300" imgH="800100" progId="Equation.DSMT4">
                  <p:embed/>
                </p:oleObj>
              </mc:Choice>
              <mc:Fallback>
                <p:oleObj name="Equation" r:id="rId3" imgW="749300" imgH="800100" progId="Equation.DSMT4">
                  <p:embed/>
                  <p:pic>
                    <p:nvPicPr>
                      <p:cNvPr id="0" name=""/>
                      <p:cNvPicPr/>
                      <p:nvPr/>
                    </p:nvPicPr>
                    <p:blipFill>
                      <a:blip r:embed="rId4"/>
                      <a:stretch>
                        <a:fillRect/>
                      </a:stretch>
                    </p:blipFill>
                    <p:spPr>
                      <a:xfrm>
                        <a:off x="2819912" y="2082848"/>
                        <a:ext cx="749300" cy="8001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15510</TotalTime>
  <Words>792</Words>
  <Application>Microsoft Macintosh PowerPoint</Application>
  <PresentationFormat>On-screen Show (4:3)</PresentationFormat>
  <Paragraphs>127</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342</cp:revision>
  <dcterms:created xsi:type="dcterms:W3CDTF">2012-02-22T19:14:19Z</dcterms:created>
  <dcterms:modified xsi:type="dcterms:W3CDTF">2015-01-07T13:28:40Z</dcterms:modified>
  <cp:category/>
</cp:coreProperties>
</file>