
<file path=[Content_Types].xml><?xml version="1.0" encoding="utf-8"?>
<Types xmlns="http://schemas.openxmlformats.org/package/2006/content-types">
  <Default Extension="xml" ContentType="application/xml"/>
  <Default Extension="jp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256" r:id="rId2"/>
    <p:sldId id="258" r:id="rId3"/>
    <p:sldId id="434" r:id="rId4"/>
    <p:sldId id="482" r:id="rId5"/>
    <p:sldId id="483" r:id="rId6"/>
    <p:sldId id="484" r:id="rId7"/>
    <p:sldId id="485" r:id="rId8"/>
    <p:sldId id="499" r:id="rId9"/>
    <p:sldId id="486" r:id="rId10"/>
    <p:sldId id="487" r:id="rId11"/>
    <p:sldId id="500" r:id="rId12"/>
    <p:sldId id="488" r:id="rId13"/>
    <p:sldId id="501" r:id="rId14"/>
    <p:sldId id="489" r:id="rId15"/>
    <p:sldId id="290" r:id="rId16"/>
    <p:sldId id="475" r:id="rId17"/>
    <p:sldId id="476" r:id="rId18"/>
    <p:sldId id="502" r:id="rId19"/>
    <p:sldId id="477" r:id="rId20"/>
    <p:sldId id="503" r:id="rId21"/>
    <p:sldId id="478" r:id="rId22"/>
    <p:sldId id="481" r:id="rId23"/>
    <p:sldId id="495" r:id="rId24"/>
    <p:sldId id="496" r:id="rId25"/>
    <p:sldId id="504" r:id="rId26"/>
    <p:sldId id="497" r:id="rId27"/>
    <p:sldId id="498" r:id="rId28"/>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15" autoAdjust="0"/>
    <p:restoredTop sz="91486" autoAdjust="0"/>
  </p:normalViewPr>
  <p:slideViewPr>
    <p:cSldViewPr snapToGrid="0" snapToObjects="1" showGuides="1">
      <p:cViewPr varScale="1">
        <p:scale>
          <a:sx n="102" d="100"/>
          <a:sy n="102" d="100"/>
        </p:scale>
        <p:origin x="-120" y="-408"/>
      </p:cViewPr>
      <p:guideLst>
        <p:guide orient="horz" pos="1795"/>
        <p:guide pos="2881"/>
      </p:guideLst>
    </p:cSldViewPr>
  </p:slideViewPr>
  <p:outlineViewPr>
    <p:cViewPr>
      <p:scale>
        <a:sx n="33" d="100"/>
        <a:sy n="33" d="100"/>
      </p:scale>
      <p:origin x="0" y="1612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Myriad Pro"/>
              </a:defRPr>
            </a:lvl1pPr>
          </a:lstStyle>
          <a:p>
            <a:pPr>
              <a:defRPr/>
            </a:pPr>
            <a:endParaRPr lang="en-US" dirty="0">
              <a:latin typeface="Arial"/>
              <a:ea typeface="Arial"/>
              <a:cs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Myriad Pro"/>
              </a:defRPr>
            </a:lvl1pPr>
          </a:lstStyle>
          <a:p>
            <a:pPr>
              <a:defRPr/>
            </a:pPr>
            <a:fld id="{D5EDD0BC-854B-5546-A8FF-AF6B249B6AF5}" type="datetimeFigureOut">
              <a:rPr lang="en-US">
                <a:latin typeface="Arial"/>
                <a:ea typeface="Arial"/>
                <a:cs typeface="Arial"/>
              </a:rPr>
              <a:pPr>
                <a:defRPr/>
              </a:pPr>
              <a:t>1/8/15</a:t>
            </a:fld>
            <a:endParaRPr lang="en-US" dirty="0">
              <a:latin typeface="Arial"/>
              <a:ea typeface="Arial"/>
              <a:cs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Myriad Pro"/>
              </a:defRPr>
            </a:lvl1pPr>
          </a:lstStyle>
          <a:p>
            <a:pPr>
              <a:defRPr/>
            </a:pPr>
            <a:endParaRPr lang="en-US" dirty="0">
              <a:latin typeface="Arial"/>
              <a:ea typeface="Arial"/>
              <a:cs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Myriad Pro"/>
              </a:defRPr>
            </a:lvl1pPr>
          </a:lstStyle>
          <a:p>
            <a:pPr>
              <a:defRPr/>
            </a:pPr>
            <a:fld id="{892397C2-5B49-104A-B1D7-DDE182C52C34}" type="slidenum">
              <a:rPr lang="en-US">
                <a:latin typeface="Arial"/>
                <a:ea typeface="Arial"/>
                <a:cs typeface="Arial"/>
              </a:rPr>
              <a:pPr>
                <a:defRPr/>
              </a:pPr>
              <a:t>‹#›</a:t>
            </a:fld>
            <a:endParaRPr lang="en-US" dirty="0">
              <a:latin typeface="Arial"/>
              <a:ea typeface="Arial"/>
              <a:cs typeface="Arial"/>
            </a:endParaRPr>
          </a:p>
        </p:txBody>
      </p:sp>
    </p:spTree>
    <p:extLst>
      <p:ext uri="{BB962C8B-B14F-4D97-AF65-F5344CB8AC3E}">
        <p14:creationId xmlns:p14="http://schemas.microsoft.com/office/powerpoint/2010/main" val="38074672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ea typeface="Arial"/>
                <a:cs typeface="Arial"/>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ea typeface="Arial"/>
                <a:cs typeface="Arial"/>
              </a:defRPr>
            </a:lvl1pPr>
          </a:lstStyle>
          <a:p>
            <a:pPr>
              <a:defRPr/>
            </a:pPr>
            <a:fld id="{B485999A-F397-D44F-A9CA-C8E36A937B72}" type="datetimeFigureOut">
              <a:rPr lang="en-US" smtClean="0"/>
              <a:pPr>
                <a:defRPr/>
              </a:pPr>
              <a:t>1/8/15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ea typeface="Arial"/>
                <a:cs typeface="Arial"/>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ea typeface="Arial"/>
                <a:cs typeface="Arial"/>
              </a:defRPr>
            </a:lvl1pPr>
          </a:lstStyle>
          <a:p>
            <a:pPr>
              <a:defRPr/>
            </a:pPr>
            <a:fld id="{7E2D0005-74DA-9042-BDA8-A6CFDFF9710F}" type="slidenum">
              <a:rPr lang="en-US" smtClean="0"/>
              <a:pPr>
                <a:defRPr/>
              </a:pPr>
              <a:t>‹#›</a:t>
            </a:fld>
            <a:endParaRPr lang="en-US" dirty="0"/>
          </a:p>
        </p:txBody>
      </p:sp>
    </p:spTree>
    <p:extLst>
      <p:ext uri="{BB962C8B-B14F-4D97-AF65-F5344CB8AC3E}">
        <p14:creationId xmlns:p14="http://schemas.microsoft.com/office/powerpoint/2010/main" val="168426422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Arial"/>
        <a:cs typeface="Arial"/>
      </a:defRPr>
    </a:lvl1pPr>
    <a:lvl2pPr marL="457200" algn="l" defTabSz="457200" rtl="0" eaLnBrk="0" fontAlgn="base" hangingPunct="0">
      <a:spcBef>
        <a:spcPct val="30000"/>
      </a:spcBef>
      <a:spcAft>
        <a:spcPct val="0"/>
      </a:spcAft>
      <a:defRPr sz="1200" kern="1200">
        <a:solidFill>
          <a:schemeClr val="tx1"/>
        </a:solidFill>
        <a:latin typeface="Arial"/>
        <a:ea typeface="Arial"/>
        <a:cs typeface="+mn-cs"/>
      </a:defRPr>
    </a:lvl2pPr>
    <a:lvl3pPr marL="914400" algn="l" defTabSz="457200" rtl="0" eaLnBrk="0" fontAlgn="base" hangingPunct="0">
      <a:spcBef>
        <a:spcPct val="30000"/>
      </a:spcBef>
      <a:spcAft>
        <a:spcPct val="0"/>
      </a:spcAft>
      <a:defRPr sz="1200" kern="1200">
        <a:solidFill>
          <a:schemeClr val="tx1"/>
        </a:solidFill>
        <a:latin typeface="Arial"/>
        <a:ea typeface="Arial"/>
        <a:cs typeface="+mn-cs"/>
      </a:defRPr>
    </a:lvl3pPr>
    <a:lvl4pPr marL="1371600" algn="l" defTabSz="457200" rtl="0" eaLnBrk="0" fontAlgn="base" hangingPunct="0">
      <a:spcBef>
        <a:spcPct val="30000"/>
      </a:spcBef>
      <a:spcAft>
        <a:spcPct val="0"/>
      </a:spcAft>
      <a:defRPr sz="1200" kern="1200">
        <a:solidFill>
          <a:schemeClr val="tx1"/>
        </a:solidFill>
        <a:latin typeface="Arial"/>
        <a:ea typeface="Arial"/>
        <a:cs typeface="+mn-cs"/>
      </a:defRPr>
    </a:lvl4pPr>
    <a:lvl5pPr marL="1828800" algn="l" defTabSz="457200" rtl="0" eaLnBrk="0" fontAlgn="base" hangingPunct="0">
      <a:spcBef>
        <a:spcPct val="30000"/>
      </a:spcBef>
      <a:spcAft>
        <a:spcPct val="0"/>
      </a:spcAft>
      <a:defRPr sz="1200" kern="1200">
        <a:solidFill>
          <a:schemeClr val="tx1"/>
        </a:solidFill>
        <a:latin typeface="Arial"/>
        <a:ea typeface="Arial"/>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D2D5D9F8-D567-244F-880C-4BB4785F1C4C}" type="slidenum">
              <a:rPr lang="en-US" sz="1200">
                <a:latin typeface="Arial"/>
                <a:ea typeface="Arial"/>
                <a:cs typeface="Arial"/>
              </a:rPr>
              <a:pPr eaLnBrk="1" hangingPunct="1"/>
              <a:t>1</a:t>
            </a:fld>
            <a:endParaRPr lang="en-US" sz="1200" dirty="0">
              <a:latin typeface="Arial"/>
              <a:ea typeface="Arial"/>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a:t>
            </a:r>
            <a:r>
              <a:rPr lang="en-US" sz="1200" b="0" i="0" u="none" strike="noStrike" kern="1200" dirty="0" err="1" smtClean="0">
                <a:solidFill>
                  <a:schemeClr val="tx1"/>
                </a:solidFill>
                <a:effectLst/>
                <a:latin typeface="Arial"/>
              </a:rPr>
              <a:t>www.walch.com</a:t>
            </a:r>
            <a:r>
              <a:rPr lang="en-US" sz="1200" b="0" i="0" u="none" strike="noStrike" kern="1200" dirty="0" smtClean="0">
                <a:solidFill>
                  <a:schemeClr val="tx1"/>
                </a:solidFill>
                <a:effectLst/>
                <a:latin typeface="Arial"/>
              </a:rPr>
              <a:t>/</a:t>
            </a:r>
            <a:r>
              <a:rPr lang="en-US" sz="1200" b="0" i="0" u="none" strike="noStrike" kern="1200" dirty="0" err="1" smtClean="0">
                <a:solidFill>
                  <a:schemeClr val="tx1"/>
                </a:solidFill>
                <a:effectLst/>
                <a:latin typeface="Arial"/>
              </a:rPr>
              <a:t>ei</a:t>
            </a:r>
            <a:r>
              <a:rPr lang="en-US" sz="1200" b="0" i="0" u="none" strike="noStrike" kern="1200" dirty="0" smtClean="0">
                <a:solidFill>
                  <a:schemeClr val="tx1"/>
                </a:solidFill>
                <a:effectLst/>
                <a:latin typeface="Arial"/>
              </a:rPr>
              <a:t>/00489</a:t>
            </a:r>
            <a:endParaRPr lang="en-US" dirty="0" smtClean="0"/>
          </a:p>
        </p:txBody>
      </p:sp>
      <p:sp>
        <p:nvSpPr>
          <p:cNvPr id="4" name="Slide Number Placeholder 3"/>
          <p:cNvSpPr>
            <a:spLocks noGrp="1"/>
          </p:cNvSpPr>
          <p:nvPr>
            <p:ph type="sldNum" sz="quarter" idx="10"/>
          </p:nvPr>
        </p:nvSpPr>
        <p:spPr/>
        <p:txBody>
          <a:bodyPr/>
          <a:lstStyle/>
          <a:p>
            <a:pPr>
              <a:defRPr/>
            </a:pPr>
            <a:fld id="{7E2D0005-74DA-9042-BDA8-A6CFDFF9710F}" type="slidenum">
              <a:rPr lang="en-US" smtClean="0"/>
              <a:pPr>
                <a:defRPr/>
              </a:pPr>
              <a:t>22</a:t>
            </a:fld>
            <a:endParaRPr lang="en-US" dirty="0"/>
          </a:p>
        </p:txBody>
      </p:sp>
    </p:spTree>
    <p:extLst>
      <p:ext uri="{BB962C8B-B14F-4D97-AF65-F5344CB8AC3E}">
        <p14:creationId xmlns:p14="http://schemas.microsoft.com/office/powerpoint/2010/main" val="3838369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a:t>
            </a:r>
            <a:r>
              <a:rPr lang="en-US" sz="1200" b="0" i="0" u="none" strike="noStrike" kern="1200" dirty="0" err="1" smtClean="0">
                <a:solidFill>
                  <a:schemeClr val="tx1"/>
                </a:solidFill>
                <a:effectLst/>
                <a:latin typeface="Arial"/>
              </a:rPr>
              <a:t>www.walch.com</a:t>
            </a:r>
            <a:r>
              <a:rPr lang="en-US" sz="1200" b="0" i="0" u="none" strike="noStrike" kern="1200" dirty="0" smtClean="0">
                <a:solidFill>
                  <a:schemeClr val="tx1"/>
                </a:solidFill>
                <a:effectLst/>
                <a:latin typeface="Arial"/>
              </a:rPr>
              <a:t>/</a:t>
            </a:r>
            <a:r>
              <a:rPr lang="en-US" sz="1200" b="0" i="0" u="none" strike="noStrike" kern="1200" dirty="0" err="1" smtClean="0">
                <a:solidFill>
                  <a:schemeClr val="tx1"/>
                </a:solidFill>
                <a:effectLst/>
                <a:latin typeface="Arial"/>
              </a:rPr>
              <a:t>ei</a:t>
            </a:r>
            <a:r>
              <a:rPr lang="en-US" sz="1200" b="0" i="0" u="none" strike="noStrike" kern="1200" dirty="0" smtClean="0">
                <a:solidFill>
                  <a:schemeClr val="tx1"/>
                </a:solidFill>
                <a:effectLst/>
                <a:latin typeface="Arial"/>
              </a:rPr>
              <a:t>/00490</a:t>
            </a:r>
            <a:endParaRPr lang="en-US" dirty="0" smtClean="0"/>
          </a:p>
        </p:txBody>
      </p:sp>
      <p:sp>
        <p:nvSpPr>
          <p:cNvPr id="4" name="Slide Number Placeholder 3"/>
          <p:cNvSpPr>
            <a:spLocks noGrp="1"/>
          </p:cNvSpPr>
          <p:nvPr>
            <p:ph type="sldNum" sz="quarter" idx="10"/>
          </p:nvPr>
        </p:nvSpPr>
        <p:spPr/>
        <p:txBody>
          <a:bodyPr/>
          <a:lstStyle/>
          <a:p>
            <a:pPr>
              <a:defRPr/>
            </a:pPr>
            <a:fld id="{7E2D0005-74DA-9042-BDA8-A6CFDFF9710F}" type="slidenum">
              <a:rPr lang="en-US" smtClean="0"/>
              <a:pPr>
                <a:defRPr/>
              </a:pPr>
              <a:t>27</a:t>
            </a:fld>
            <a:endParaRPr lang="en-US" dirty="0"/>
          </a:p>
        </p:txBody>
      </p:sp>
    </p:spTree>
    <p:extLst>
      <p:ext uri="{BB962C8B-B14F-4D97-AF65-F5344CB8AC3E}">
        <p14:creationId xmlns:p14="http://schemas.microsoft.com/office/powerpoint/2010/main" val="3838369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CCSS IPM3 PPT bgd Instruction WIM 72dpi.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9144000" cy="6650182"/>
          </a:xfrm>
          <a:prstGeom prst="rect">
            <a:avLst/>
          </a:prstGeom>
        </p:spPr>
      </p:pic>
      <p:sp>
        <p:nvSpPr>
          <p:cNvPr id="3" name="Subtitle 2"/>
          <p:cNvSpPr>
            <a:spLocks noGrp="1"/>
          </p:cNvSpPr>
          <p:nvPr>
            <p:ph type="subTitle" idx="1"/>
          </p:nvPr>
        </p:nvSpPr>
        <p:spPr>
          <a:xfrm>
            <a:off x="640600" y="640567"/>
            <a:ext cx="7855776" cy="4998233"/>
          </a:xfrm>
          <a:noFill/>
          <a:ln>
            <a:noFill/>
          </a:ln>
        </p:spPr>
        <p:txBody>
          <a:bodyPr>
            <a:normAutofit/>
          </a:bodyPr>
          <a:lstStyle>
            <a:lvl1pPr marL="0" indent="0" algn="l">
              <a:buNone/>
              <a:defRPr sz="24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Slide Number Placeholder 8"/>
          <p:cNvSpPr>
            <a:spLocks noGrp="1"/>
          </p:cNvSpPr>
          <p:nvPr>
            <p:ph type="sldNum" sz="quarter" idx="11"/>
          </p:nvPr>
        </p:nvSpPr>
        <p:spPr>
          <a:xfrm>
            <a:off x="8297863" y="5497513"/>
            <a:ext cx="728662" cy="282575"/>
          </a:xfrm>
        </p:spPr>
        <p:txBody>
          <a:bodyPr/>
          <a:lstStyle>
            <a:lvl1pPr>
              <a:defRPr sz="1800" b="1" i="0">
                <a:solidFill>
                  <a:srgbClr val="000000"/>
                </a:solidFill>
                <a:latin typeface="Arial"/>
                <a:cs typeface="Arial"/>
              </a:defRPr>
            </a:lvl1pPr>
          </a:lstStyle>
          <a:p>
            <a:pPr>
              <a:defRPr/>
            </a:pPr>
            <a:fld id="{AA28DBB7-6366-7443-A6B3-31C63E357D05}" type="slidenum">
              <a:rPr lang="en-US" smtClean="0"/>
              <a:pPr>
                <a:defRPr/>
              </a:pPr>
              <a:t>‹#›</a:t>
            </a:fld>
            <a:endParaRPr lang="en-US" dirty="0"/>
          </a:p>
        </p:txBody>
      </p:sp>
      <p:sp>
        <p:nvSpPr>
          <p:cNvPr id="6" name="Footer Placeholder 5"/>
          <p:cNvSpPr>
            <a:spLocks noGrp="1"/>
          </p:cNvSpPr>
          <p:nvPr>
            <p:ph type="ftr" sz="quarter" idx="13"/>
          </p:nvPr>
        </p:nvSpPr>
        <p:spPr>
          <a:xfrm>
            <a:off x="976004" y="6246670"/>
            <a:ext cx="5879907" cy="264965"/>
          </a:xfrm>
        </p:spPr>
        <p:txBody>
          <a:bodyPr/>
          <a:lstStyle>
            <a:lvl1pPr algn="l">
              <a:defRPr sz="1500">
                <a:solidFill>
                  <a:srgbClr val="000090"/>
                </a:solidFill>
              </a:defRPr>
            </a:lvl1pPr>
          </a:lstStyle>
          <a:p>
            <a:pPr>
              <a:defRPr/>
            </a:pPr>
            <a:r>
              <a:rPr lang="en-US" dirty="0" smtClean="0"/>
              <a:t>1.3.2: Designing Surveys, Experiments, and Observational Studies</a:t>
            </a:r>
            <a:endParaRPr lang="en-US" dirty="0"/>
          </a:p>
        </p:txBody>
      </p:sp>
    </p:spTree>
    <p:extLst>
      <p:ext uri="{BB962C8B-B14F-4D97-AF65-F5344CB8AC3E}">
        <p14:creationId xmlns:p14="http://schemas.microsoft.com/office/powerpoint/2010/main" val="221986218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Arial"/>
                <a:ea typeface="+mn-ea"/>
                <a:cs typeface="+mn-cs"/>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a:ea typeface="+mn-ea"/>
                <a:cs typeface="+mn-cs"/>
              </a:defRPr>
            </a:lvl1pPr>
          </a:lstStyle>
          <a:p>
            <a:pPr>
              <a:defRPr/>
            </a:pPr>
            <a:r>
              <a:rPr lang="en-US" dirty="0" smtClean="0"/>
              <a:t>1.3.2: Designing Surveys, Experiments, and Observational Studies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Arial"/>
                <a:ea typeface="+mn-ea"/>
                <a:cs typeface="+mn-cs"/>
              </a:defRPr>
            </a:lvl1pPr>
          </a:lstStyle>
          <a:p>
            <a:pPr>
              <a:defRPr/>
            </a:pPr>
            <a:fld id="{1B293FF8-CD88-C24E-B901-491EE6C88A2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7" r:id="rId1"/>
  </p:sldLayoutIdLst>
  <p:transition xmlns:p14="http://schemas.microsoft.com/office/powerpoint/2010/main" spd="slow"/>
  <p:timing>
    <p:tnLst>
      <p:par>
        <p:cTn xmlns:p14="http://schemas.microsoft.com/office/powerpoint/2010/main" id="1" dur="indefinite" restart="never" nodeType="tmRoot"/>
      </p:par>
    </p:tnLst>
  </p:timing>
  <p:hf hdr="0" dt="0"/>
  <p:txStyles>
    <p:titleStyle>
      <a:lvl1pPr algn="ctr" defTabSz="457200" rtl="0" eaLnBrk="0" fontAlgn="base" hangingPunct="0">
        <a:spcBef>
          <a:spcPct val="0"/>
        </a:spcBef>
        <a:spcAft>
          <a:spcPct val="0"/>
        </a:spcAft>
        <a:defRPr sz="4400" kern="1200">
          <a:solidFill>
            <a:schemeClr val="tx1"/>
          </a:solidFill>
          <a:latin typeface="Arial"/>
          <a:ea typeface="Arial"/>
          <a:cs typeface="Arial"/>
        </a:defRPr>
      </a:lvl1pPr>
      <a:lvl2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1pPr>
      <a:lvl2pPr marL="742950" indent="-28575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3pPr>
      <a:lvl4pPr marL="16002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4pPr>
      <a:lvl5pPr marL="20574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5" Type="http://schemas.openxmlformats.org/officeDocument/2006/relationships/oleObject" Target="../embeddings/oleObject2.bin"/><Relationship Id="rId6" Type="http://schemas.openxmlformats.org/officeDocument/2006/relationships/oleObject" Target="../embeddings/oleObject3.bin"/><Relationship Id="rId7" Type="http://schemas.openxmlformats.org/officeDocument/2006/relationships/oleObject" Target="../embeddings/oleObject4.bin"/><Relationship Id="rId8" Type="http://schemas.openxmlformats.org/officeDocument/2006/relationships/oleObject" Target="../embeddings/oleObject5.bin"/><Relationship Id="rId9" Type="http://schemas.openxmlformats.org/officeDocument/2006/relationships/oleObject" Target="../embeddings/oleObject6.bin"/><Relationship Id="rId10" Type="http://schemas.openxmlformats.org/officeDocument/2006/relationships/oleObject" Target="../embeddings/oleObject7.bin"/><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www.walch.com/ei/00489" TargetMode="External"/><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www.walch.com/ei/00490" TargetMode="External"/><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0600" y="565855"/>
            <a:ext cx="7855776" cy="5477807"/>
          </a:xfrm>
        </p:spPr>
        <p:txBody>
          <a:bodyPr rtlCol="0">
            <a:normAutofit/>
          </a:bodyPr>
          <a:lstStyle/>
          <a:p>
            <a:pPr eaLnBrk="1" fontAlgn="auto" hangingPunct="1">
              <a:spcAft>
                <a:spcPts val="0"/>
              </a:spcAft>
              <a:buFont typeface="Arial"/>
              <a:buNone/>
              <a:defRPr/>
            </a:pPr>
            <a:r>
              <a:rPr lang="en-US" sz="2800" b="1" dirty="0" smtClean="0">
                <a:ea typeface="+mn-ea"/>
              </a:rPr>
              <a:t>Introduction</a:t>
            </a:r>
            <a:endParaRPr lang="en-US" sz="2800" b="1" dirty="0">
              <a:ea typeface="+mn-ea"/>
            </a:endParaRPr>
          </a:p>
          <a:p>
            <a:r>
              <a:rPr lang="en-US" dirty="0"/>
              <a:t>Studies are important for gathering information. In this lesson, you will learn how to effectively design a study so that it yields reliable results. A well-designed study, whether it is a survey, experiment, or observational study, has a number of qualities, including</a:t>
            </a:r>
            <a:r>
              <a:rPr lang="en-US" dirty="0" smtClean="0"/>
              <a:t>:</a:t>
            </a:r>
            <a:endParaRPr lang="en-US" dirty="0"/>
          </a:p>
          <a:p>
            <a:pPr marL="731520" indent="-342900">
              <a:lnSpc>
                <a:spcPct val="90000"/>
              </a:lnSpc>
              <a:buFont typeface="Arial"/>
              <a:buChar char="•"/>
            </a:pPr>
            <a:r>
              <a:rPr lang="en-US" sz="2200" dirty="0" smtClean="0"/>
              <a:t>a </a:t>
            </a:r>
            <a:r>
              <a:rPr lang="en-US" sz="2200" dirty="0"/>
              <a:t>statement describing the study’s purpose </a:t>
            </a:r>
          </a:p>
          <a:p>
            <a:pPr marL="731520" indent="-342900">
              <a:lnSpc>
                <a:spcPct val="90000"/>
              </a:lnSpc>
              <a:buFont typeface="Arial"/>
              <a:buChar char="•"/>
            </a:pPr>
            <a:r>
              <a:rPr lang="en-US" sz="2200" dirty="0" smtClean="0"/>
              <a:t>neutral </a:t>
            </a:r>
            <a:r>
              <a:rPr lang="en-US" sz="2200" dirty="0"/>
              <a:t>questions </a:t>
            </a:r>
          </a:p>
          <a:p>
            <a:pPr marL="731520" indent="-342900">
              <a:lnSpc>
                <a:spcPct val="90000"/>
              </a:lnSpc>
              <a:buFont typeface="Arial"/>
              <a:buChar char="•"/>
            </a:pPr>
            <a:r>
              <a:rPr lang="en-US" sz="2200" dirty="0" smtClean="0"/>
              <a:t>procedures </a:t>
            </a:r>
            <a:r>
              <a:rPr lang="en-US" sz="2200" dirty="0"/>
              <a:t>designed to control for as many confounding variables as possible </a:t>
            </a:r>
          </a:p>
          <a:p>
            <a:pPr marL="731520" indent="-342900">
              <a:lnSpc>
                <a:spcPct val="90000"/>
              </a:lnSpc>
              <a:buFont typeface="Arial"/>
              <a:buChar char="•"/>
            </a:pPr>
            <a:r>
              <a:rPr lang="en-US" sz="2200" dirty="0" smtClean="0"/>
              <a:t>random </a:t>
            </a:r>
            <a:r>
              <a:rPr lang="en-US" sz="2200" dirty="0"/>
              <a:t>assignment of subjects </a:t>
            </a:r>
          </a:p>
          <a:p>
            <a:pPr marL="731520" indent="-342900">
              <a:lnSpc>
                <a:spcPct val="90000"/>
              </a:lnSpc>
              <a:buFont typeface="Arial"/>
              <a:buChar char="•"/>
            </a:pPr>
            <a:r>
              <a:rPr lang="en-US" sz="2200" dirty="0" smtClean="0"/>
              <a:t>implementation </a:t>
            </a:r>
            <a:r>
              <a:rPr lang="en-US" sz="2200" dirty="0"/>
              <a:t>of a sufficient number of trials in order for the results to be considered representative of the population being studied or surveyed </a:t>
            </a:r>
          </a:p>
        </p:txBody>
      </p:sp>
      <p:sp>
        <p:nvSpPr>
          <p:cNvPr id="2" name="Slide Number Placeholder 1"/>
          <p:cNvSpPr>
            <a:spLocks noGrp="1"/>
          </p:cNvSpPr>
          <p:nvPr>
            <p:ph type="sldNum" sz="quarter" idx="11"/>
          </p:nvPr>
        </p:nvSpPr>
        <p:spPr/>
        <p:txBody>
          <a:bodyPr/>
          <a:lstStyle/>
          <a:p>
            <a:pPr>
              <a:defRPr/>
            </a:pPr>
            <a:fld id="{8E0A64BF-F1FF-FE46-8566-4B9C9A787A73}" type="slidenum">
              <a:rPr lang="en-US" smtClean="0"/>
              <a:pPr>
                <a:defRPr/>
              </a:pPr>
              <a:t>1</a:t>
            </a:fld>
            <a:endParaRPr lang="en-US" dirty="0"/>
          </a:p>
        </p:txBody>
      </p:sp>
      <p:sp>
        <p:nvSpPr>
          <p:cNvPr id="4" name="Footer Placeholder 3"/>
          <p:cNvSpPr>
            <a:spLocks noGrp="1"/>
          </p:cNvSpPr>
          <p:nvPr>
            <p:ph type="ftr" sz="quarter" idx="13"/>
          </p:nvPr>
        </p:nvSpPr>
        <p:spPr>
          <a:xfrm>
            <a:off x="976003" y="6246670"/>
            <a:ext cx="5996807" cy="264965"/>
          </a:xfrm>
        </p:spPr>
        <p:txBody>
          <a:bodyPr/>
          <a:lstStyle/>
          <a:p>
            <a:pPr>
              <a:defRPr/>
            </a:pPr>
            <a:r>
              <a:rPr lang="en-US" dirty="0" smtClean="0"/>
              <a:t>1.3.2: Designing Surveys, Experiments, and Observational Studies</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7970376" cy="5316627"/>
          </a:xfrm>
        </p:spPr>
        <p:txBody>
          <a:bodyPr rtlCol="0">
            <a:normAutofit lnSpcReduction="10000"/>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457200" indent="-457200">
              <a:lnSpc>
                <a:spcPct val="110000"/>
              </a:lnSpc>
              <a:spcAft>
                <a:spcPts val="1200"/>
              </a:spcAft>
              <a:buFont typeface="Arial"/>
              <a:buChar char="•"/>
            </a:pPr>
            <a:r>
              <a:rPr lang="en-US" dirty="0"/>
              <a:t>A group or sample that has been formed without following any kind of pattern and without bias is a </a:t>
            </a:r>
            <a:r>
              <a:rPr lang="en-US" b="1" dirty="0"/>
              <a:t>random </a:t>
            </a:r>
            <a:r>
              <a:rPr lang="en-US" dirty="0"/>
              <a:t>group. Each group member has been selected with the same chance of selection as any other group member; no member is more or less likely than another to be chosen. </a:t>
            </a:r>
          </a:p>
          <a:p>
            <a:pPr marL="457200" indent="-457200">
              <a:lnSpc>
                <a:spcPct val="110000"/>
              </a:lnSpc>
              <a:buFont typeface="Arial"/>
              <a:buChar char="•"/>
            </a:pPr>
            <a:r>
              <a:rPr lang="en-US" b="1" dirty="0" smtClean="0"/>
              <a:t>Randomization </a:t>
            </a:r>
            <a:r>
              <a:rPr lang="en-US" dirty="0"/>
              <a:t>is the selection of a group, subgroup, or sample without following a pattern. The probability of any item in the set being generated is equal. This process ensures that a sample best represents </a:t>
            </a:r>
            <a:r>
              <a:rPr lang="en-US" dirty="0" smtClean="0"/>
              <a:t>the population.</a:t>
            </a: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10</a:t>
            </a:fld>
            <a:endParaRPr lang="en-US" dirty="0"/>
          </a:p>
        </p:txBody>
      </p:sp>
      <p:sp>
        <p:nvSpPr>
          <p:cNvPr id="4" name="Footer Placeholder 3"/>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spTree>
    <p:extLst>
      <p:ext uri="{BB962C8B-B14F-4D97-AF65-F5344CB8AC3E}">
        <p14:creationId xmlns:p14="http://schemas.microsoft.com/office/powerpoint/2010/main" val="294530516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7970376" cy="5316627"/>
          </a:xfrm>
        </p:spPr>
        <p:txBody>
          <a:bodyPr rtlCol="0">
            <a:normAutofit lnSpcReduction="10000"/>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457200" indent="-457200">
              <a:lnSpc>
                <a:spcPct val="110000"/>
              </a:lnSpc>
              <a:spcAft>
                <a:spcPts val="1200"/>
              </a:spcAft>
              <a:buFont typeface="Arial"/>
              <a:buChar char="•"/>
            </a:pPr>
            <a:r>
              <a:rPr lang="en-US" dirty="0" smtClean="0"/>
              <a:t>A </a:t>
            </a:r>
            <a:r>
              <a:rPr lang="en-US" dirty="0"/>
              <a:t>sample is either random or not. Samples cannot be “somewhat random,” “almost random,” or “partially random.</a:t>
            </a:r>
            <a:r>
              <a:rPr lang="en-US" dirty="0" smtClean="0"/>
              <a:t>”</a:t>
            </a:r>
          </a:p>
          <a:p>
            <a:pPr marL="457200" indent="-457200">
              <a:lnSpc>
                <a:spcPct val="110000"/>
              </a:lnSpc>
              <a:buFont typeface="Arial"/>
              <a:buChar char="•"/>
            </a:pPr>
            <a:r>
              <a:rPr lang="en-US" dirty="0"/>
              <a:t>Applying the treatment, process, or action being studied to every other item or member on a list of subjects is not ever considered random. Choosing members at set intervals, such as every other person, every third person, or every fourth person, is a pattern, and randomization cannot follow a pattern</a:t>
            </a:r>
            <a:r>
              <a:rPr lang="en-US" dirty="0" smtClean="0"/>
              <a:t>.</a:t>
            </a: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11</a:t>
            </a:fld>
            <a:endParaRPr lang="en-US" dirty="0"/>
          </a:p>
        </p:txBody>
      </p:sp>
      <p:sp>
        <p:nvSpPr>
          <p:cNvPr id="4" name="Footer Placeholder 3"/>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spTree>
    <p:extLst>
      <p:ext uri="{BB962C8B-B14F-4D97-AF65-F5344CB8AC3E}">
        <p14:creationId xmlns:p14="http://schemas.microsoft.com/office/powerpoint/2010/main" val="309830832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7970376" cy="5316627"/>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457200" indent="-457200">
              <a:buFont typeface="Arial"/>
              <a:buChar char="•"/>
            </a:pPr>
            <a:r>
              <a:rPr lang="en-US" dirty="0"/>
              <a:t>One of the most popular methods of ensuring randomization is to conduct a </a:t>
            </a:r>
            <a:r>
              <a:rPr lang="en-US" b="1" dirty="0"/>
              <a:t>double-blind study</a:t>
            </a:r>
            <a:r>
              <a:rPr lang="en-US" dirty="0"/>
              <a:t>, in which neither the researchers nor the participants know who has been subjected to the treatment, action, or process being studied in the experiment, as opposed to who is in a control group (participants who are not subjected to what is being studied).The subjects of an observational study can be randomly selected from a population of interested volunteers. </a:t>
            </a:r>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12</a:t>
            </a:fld>
            <a:endParaRPr lang="en-US" dirty="0"/>
          </a:p>
        </p:txBody>
      </p:sp>
      <p:sp>
        <p:nvSpPr>
          <p:cNvPr id="4" name="Footer Placeholder 3"/>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spTree>
    <p:extLst>
      <p:ext uri="{BB962C8B-B14F-4D97-AF65-F5344CB8AC3E}">
        <p14:creationId xmlns:p14="http://schemas.microsoft.com/office/powerpoint/2010/main" val="216289042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7970376" cy="5316627"/>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457200" indent="-457200">
              <a:buFont typeface="Arial"/>
              <a:buChar char="•"/>
            </a:pPr>
            <a:r>
              <a:rPr lang="en-US" dirty="0"/>
              <a:t>The subjects of an observational </a:t>
            </a:r>
            <a:r>
              <a:rPr lang="en-US" dirty="0" smtClean="0"/>
              <a:t>study are </a:t>
            </a:r>
            <a:r>
              <a:rPr lang="en-US" dirty="0"/>
              <a:t>often asked to complete surveys during the course of the study. However, participants are not randomly assigned to various treatments. That is why the results of observational studies can only be used to indicate </a:t>
            </a:r>
            <a:r>
              <a:rPr lang="en-US" i="1" dirty="0"/>
              <a:t>possible </a:t>
            </a:r>
            <a:r>
              <a:rPr lang="en-US" dirty="0"/>
              <a:t>links between variables, as opposed to </a:t>
            </a:r>
            <a:r>
              <a:rPr lang="en-US" i="1" dirty="0"/>
              <a:t>definite </a:t>
            </a:r>
            <a:r>
              <a:rPr lang="en-US" dirty="0"/>
              <a:t>links</a:t>
            </a:r>
            <a:r>
              <a:rPr lang="en-US" dirty="0" smtClean="0"/>
              <a:t>.</a:t>
            </a: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13</a:t>
            </a:fld>
            <a:endParaRPr lang="en-US" dirty="0"/>
          </a:p>
        </p:txBody>
      </p:sp>
      <p:sp>
        <p:nvSpPr>
          <p:cNvPr id="4" name="Footer Placeholder 3"/>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spTree>
    <p:extLst>
      <p:ext uri="{BB962C8B-B14F-4D97-AF65-F5344CB8AC3E}">
        <p14:creationId xmlns:p14="http://schemas.microsoft.com/office/powerpoint/2010/main" val="336345511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7970376" cy="5316627"/>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a:spcAft>
                <a:spcPts val="600"/>
              </a:spcAft>
            </a:pPr>
            <a:r>
              <a:rPr lang="en-US" b="1" dirty="0"/>
              <a:t>Step 5: Choose a large enough number of subjects depending on the purpose and the situation</a:t>
            </a:r>
            <a:r>
              <a:rPr lang="en-US" b="1" dirty="0" smtClean="0"/>
              <a:t>.</a:t>
            </a:r>
          </a:p>
          <a:p>
            <a:pPr marL="342900" indent="-342900">
              <a:spcAft>
                <a:spcPts val="600"/>
              </a:spcAft>
              <a:buFont typeface="Arial"/>
              <a:buChar char="•"/>
            </a:pPr>
            <a:r>
              <a:rPr lang="en-US" dirty="0"/>
              <a:t>The sample size must be large enough to make </a:t>
            </a:r>
            <a:r>
              <a:rPr lang="en-US" dirty="0" smtClean="0"/>
              <a:t/>
            </a:r>
            <a:br>
              <a:rPr lang="en-US" dirty="0" smtClean="0"/>
            </a:br>
            <a:r>
              <a:rPr lang="en-US" dirty="0" smtClean="0"/>
              <a:t>sure </a:t>
            </a:r>
            <a:r>
              <a:rPr lang="en-US" dirty="0"/>
              <a:t>the results of the study apply to the population </a:t>
            </a:r>
            <a:r>
              <a:rPr lang="en-US" dirty="0" smtClean="0"/>
              <a:t/>
            </a:r>
            <a:br>
              <a:rPr lang="en-US" dirty="0" smtClean="0"/>
            </a:br>
            <a:r>
              <a:rPr lang="en-US" dirty="0" smtClean="0"/>
              <a:t>as </a:t>
            </a:r>
            <a:r>
              <a:rPr lang="en-US" dirty="0"/>
              <a:t>a whole. </a:t>
            </a:r>
          </a:p>
          <a:p>
            <a:pPr marL="342900" indent="-342900">
              <a:buFont typeface="Arial"/>
              <a:buChar char="•"/>
            </a:pPr>
            <a:r>
              <a:rPr lang="en-US" dirty="0" smtClean="0"/>
              <a:t>A </a:t>
            </a:r>
            <a:r>
              <a:rPr lang="en-US" dirty="0"/>
              <a:t>study with too few participants may give results that conflict with results gathered from a larger sample.</a:t>
            </a:r>
            <a:endParaRPr lang="en-US" b="1" dirty="0" smtClean="0"/>
          </a:p>
          <a:p>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14</a:t>
            </a:fld>
            <a:endParaRPr lang="en-US" dirty="0"/>
          </a:p>
        </p:txBody>
      </p:sp>
      <p:sp>
        <p:nvSpPr>
          <p:cNvPr id="4" name="Footer Placeholder 3"/>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spTree>
    <p:extLst>
      <p:ext uri="{BB962C8B-B14F-4D97-AF65-F5344CB8AC3E}">
        <p14:creationId xmlns:p14="http://schemas.microsoft.com/office/powerpoint/2010/main" val="335035835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599" y="640567"/>
            <a:ext cx="8063785" cy="4998233"/>
          </a:xfrm>
        </p:spPr>
        <p:txBody>
          <a:bodyPr rtlCol="0"/>
          <a:lstStyle/>
          <a:p>
            <a:pPr eaLnBrk="1" fontAlgn="auto" hangingPunct="1">
              <a:spcAft>
                <a:spcPts val="0"/>
              </a:spcAft>
              <a:buFont typeface="Arial"/>
              <a:buNone/>
              <a:defRPr/>
            </a:pPr>
            <a:r>
              <a:rPr lang="en-US" sz="2800" b="1" dirty="0" smtClean="0">
                <a:ea typeface="+mn-ea"/>
              </a:rPr>
              <a:t>Common Errors/Misconceptions</a:t>
            </a:r>
            <a:endParaRPr lang="en-US" sz="2000" dirty="0" smtClean="0">
              <a:ea typeface="+mn-ea"/>
            </a:endParaRPr>
          </a:p>
          <a:p>
            <a:pPr marL="342900" indent="-342900">
              <a:buFont typeface="Arial"/>
              <a:buChar char="•"/>
            </a:pPr>
            <a:r>
              <a:rPr lang="en-US" dirty="0"/>
              <a:t>not understanding that a sample is either random or </a:t>
            </a:r>
            <a:r>
              <a:rPr lang="en-US" dirty="0" smtClean="0"/>
              <a:t/>
            </a:r>
            <a:br>
              <a:rPr lang="en-US" dirty="0" smtClean="0"/>
            </a:br>
            <a:r>
              <a:rPr lang="en-US" dirty="0" smtClean="0"/>
              <a:t>not </a:t>
            </a:r>
            <a:r>
              <a:rPr lang="en-US" dirty="0"/>
              <a:t>random </a:t>
            </a:r>
          </a:p>
          <a:p>
            <a:pPr marL="342900" indent="-342900">
              <a:buFont typeface="Arial"/>
              <a:buChar char="•"/>
            </a:pPr>
            <a:r>
              <a:rPr lang="en-US" dirty="0" smtClean="0"/>
              <a:t>mistakenly </a:t>
            </a:r>
            <a:r>
              <a:rPr lang="en-US" dirty="0"/>
              <a:t>believing that samples can be “somewhat random,” “almost random,” or “partially random” </a:t>
            </a:r>
          </a:p>
          <a:p>
            <a:pPr marL="342900" indent="-342900">
              <a:buFont typeface="Arial"/>
              <a:buChar char="•"/>
            </a:pPr>
            <a:r>
              <a:rPr lang="en-US" dirty="0" smtClean="0"/>
              <a:t>not </a:t>
            </a:r>
            <a:r>
              <a:rPr lang="en-US" dirty="0"/>
              <a:t>realizing that the wording of interview questions </a:t>
            </a:r>
            <a:r>
              <a:rPr lang="en-US" dirty="0" smtClean="0"/>
              <a:t/>
            </a:r>
            <a:br>
              <a:rPr lang="en-US" dirty="0" smtClean="0"/>
            </a:br>
            <a:r>
              <a:rPr lang="en-US" dirty="0" smtClean="0"/>
              <a:t>or </a:t>
            </a:r>
            <a:r>
              <a:rPr lang="en-US" dirty="0"/>
              <a:t>survey questions has an impact on the results of </a:t>
            </a:r>
            <a:r>
              <a:rPr lang="en-US" dirty="0" smtClean="0"/>
              <a:t/>
            </a:r>
            <a:br>
              <a:rPr lang="en-US" dirty="0" smtClean="0"/>
            </a:br>
            <a:r>
              <a:rPr lang="en-US" dirty="0" smtClean="0"/>
              <a:t>the </a:t>
            </a:r>
            <a:r>
              <a:rPr lang="en-US" dirty="0"/>
              <a:t>survey </a:t>
            </a:r>
          </a:p>
          <a:p>
            <a:pPr marL="342900" indent="-342900">
              <a:buFont typeface="Arial"/>
              <a:buChar char="•"/>
            </a:pPr>
            <a:r>
              <a:rPr lang="en-US" dirty="0" smtClean="0"/>
              <a:t>not </a:t>
            </a:r>
            <a:r>
              <a:rPr lang="en-US" dirty="0"/>
              <a:t>understanding that applying the studied treatment or process to every other member of a sample (or any other set interval) is not considered random </a:t>
            </a:r>
          </a:p>
          <a:p>
            <a:pPr marL="342900" indent="-342900">
              <a:buFont typeface="Arial"/>
              <a:buChar char="•"/>
            </a:pPr>
            <a:r>
              <a:rPr lang="en-US" dirty="0" smtClean="0"/>
              <a:t>not </a:t>
            </a:r>
            <a:r>
              <a:rPr lang="en-US" dirty="0"/>
              <a:t>considering confounding </a:t>
            </a:r>
            <a:r>
              <a:rPr lang="en-US" dirty="0" smtClean="0"/>
              <a:t>variables</a:t>
            </a:r>
            <a:endParaRPr lang="en-US" dirty="0"/>
          </a:p>
          <a:p>
            <a:pPr marL="342900" indent="-342900">
              <a:lnSpc>
                <a:spcPct val="110000"/>
              </a:lnSpc>
              <a:buFont typeface="Arial"/>
              <a:buChar char="•"/>
            </a:pPr>
            <a:endParaRPr lang="en-US" dirty="0"/>
          </a:p>
        </p:txBody>
      </p:sp>
      <p:sp>
        <p:nvSpPr>
          <p:cNvPr id="2150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261CA2CB-5E55-4944-A924-36ED15748A88}" type="slidenum">
              <a:rPr lang="en-US" sz="1800">
                <a:solidFill>
                  <a:srgbClr val="000000"/>
                </a:solidFill>
                <a:latin typeface="Arial"/>
                <a:ea typeface="Arial"/>
                <a:cs typeface="Arial"/>
              </a:rPr>
              <a:pPr eaLnBrk="1" fontAlgn="base" hangingPunct="1">
                <a:spcBef>
                  <a:spcPct val="0"/>
                </a:spcBef>
                <a:spcAft>
                  <a:spcPct val="0"/>
                </a:spcAft>
              </a:pPr>
              <a:t>15</a:t>
            </a:fld>
            <a:endParaRPr lang="en-US" sz="1800" dirty="0">
              <a:solidFill>
                <a:srgbClr val="000000"/>
              </a:solidFill>
              <a:latin typeface="Arial"/>
              <a:ea typeface="Arial"/>
              <a:cs typeface="Arial"/>
            </a:endParaRPr>
          </a:p>
        </p:txBody>
      </p:sp>
      <p:sp>
        <p:nvSpPr>
          <p:cNvPr id="3" name="Footer Placeholder 2"/>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title 1"/>
          <p:cNvSpPr>
            <a:spLocks noGrp="1"/>
          </p:cNvSpPr>
          <p:nvPr>
            <p:ph type="subTitle" idx="1"/>
          </p:nvPr>
        </p:nvSpPr>
        <p:spPr>
          <a:xfrm>
            <a:off x="641350" y="641350"/>
            <a:ext cx="7829984" cy="4997450"/>
          </a:xfrm>
        </p:spPr>
        <p:txBody>
          <a:bodyPr/>
          <a:lstStyle/>
          <a:p>
            <a:pPr eaLnBrk="1" hangingPunct="1"/>
            <a:r>
              <a:rPr lang="en-US" sz="2800" b="1" dirty="0"/>
              <a:t>Guided </a:t>
            </a:r>
            <a:r>
              <a:rPr lang="en-US" sz="2800" b="1" dirty="0" smtClean="0"/>
              <a:t>Practice</a:t>
            </a:r>
            <a:endParaRPr lang="en-US" sz="2000" b="1" dirty="0"/>
          </a:p>
          <a:p>
            <a:pPr eaLnBrk="1" hangingPunct="1"/>
            <a:r>
              <a:rPr lang="en-US" sz="2800" b="1" dirty="0" smtClean="0">
                <a:solidFill>
                  <a:srgbClr val="000090"/>
                </a:solidFill>
              </a:rPr>
              <a:t>Example 2</a:t>
            </a:r>
            <a:endParaRPr lang="en-US" sz="1100" b="1" dirty="0">
              <a:solidFill>
                <a:srgbClr val="558ED5"/>
              </a:solidFill>
            </a:endParaRPr>
          </a:p>
          <a:p>
            <a:r>
              <a:rPr lang="en-US" dirty="0"/>
              <a:t>A chain of department stores has updated its return policy in one store on a trial basis. The chain is gathering customer feedback by hiring researchers to interview customers on the last Sunday of June about their feelings regarding the new policy. Identify any flaws that exist in this sample survey, and suggest a way to eliminate these flaws</a:t>
            </a:r>
            <a:r>
              <a:rPr lang="en-US" dirty="0" smtClean="0"/>
              <a:t>.</a:t>
            </a:r>
            <a:endParaRPr lang="en-US" spc="-20" dirty="0"/>
          </a:p>
        </p:txBody>
      </p:sp>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16</a:t>
            </a:fld>
            <a:endParaRPr lang="en-US" dirty="0"/>
          </a:p>
        </p:txBody>
      </p:sp>
      <p:sp>
        <p:nvSpPr>
          <p:cNvPr id="3" name="Footer Placeholder 2"/>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spTree>
    <p:extLst>
      <p:ext uri="{BB962C8B-B14F-4D97-AF65-F5344CB8AC3E}">
        <p14:creationId xmlns:p14="http://schemas.microsoft.com/office/powerpoint/2010/main" val="402188883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679849"/>
            <a:ext cx="7855776" cy="5246372"/>
          </a:xfrm>
        </p:spPr>
        <p:txBody>
          <a:bodyPr>
            <a:normAutofit fontScale="92500" lnSpcReduction="10000"/>
          </a:bodyPr>
          <a:lstStyle/>
          <a:p>
            <a:pPr eaLnBrk="1" hangingPunct="1">
              <a:defRPr/>
            </a:pPr>
            <a:r>
              <a:rPr lang="en-US" sz="3000" b="1" dirty="0"/>
              <a:t>Guided </a:t>
            </a:r>
            <a:r>
              <a:rPr lang="en-US" sz="3000" b="1" dirty="0" smtClean="0"/>
              <a:t>Practice: </a:t>
            </a:r>
            <a:r>
              <a:rPr lang="en-US" sz="3000" b="1" dirty="0" smtClean="0">
                <a:solidFill>
                  <a:srgbClr val="000090"/>
                </a:solidFill>
              </a:rPr>
              <a:t>Example 2, </a:t>
            </a:r>
            <a:r>
              <a:rPr lang="en-US" sz="3000" b="1" i="1" dirty="0">
                <a:solidFill>
                  <a:srgbClr val="000090"/>
                </a:solidFill>
              </a:rPr>
              <a:t>continued</a:t>
            </a:r>
          </a:p>
          <a:p>
            <a:pPr marL="514350" indent="-557784">
              <a:lnSpc>
                <a:spcPct val="110000"/>
              </a:lnSpc>
              <a:buFont typeface="+mj-lt"/>
              <a:buAutoNum type="arabicPeriod"/>
            </a:pPr>
            <a:r>
              <a:rPr lang="en-US" sz="3000" b="1" dirty="0">
                <a:solidFill>
                  <a:srgbClr val="660066"/>
                </a:solidFill>
              </a:rPr>
              <a:t>Determine how the timing of the study could impact the results</a:t>
            </a:r>
            <a:r>
              <a:rPr lang="en-US" sz="3000" b="1" dirty="0" smtClean="0">
                <a:solidFill>
                  <a:srgbClr val="660066"/>
                </a:solidFill>
              </a:rPr>
              <a:t>. </a:t>
            </a:r>
            <a:r>
              <a:rPr lang="en-US" sz="3000" b="1" dirty="0">
                <a:solidFill>
                  <a:srgbClr val="660066"/>
                </a:solidFill>
              </a:rPr>
              <a:t>	</a:t>
            </a:r>
            <a:endParaRPr lang="en-US" sz="3000" b="1" dirty="0" smtClean="0">
              <a:solidFill>
                <a:srgbClr val="660066"/>
              </a:solidFill>
            </a:endParaRPr>
          </a:p>
          <a:p>
            <a:pPr marL="512064">
              <a:lnSpc>
                <a:spcPct val="110000"/>
              </a:lnSpc>
            </a:pPr>
            <a:r>
              <a:rPr lang="en-US" sz="2600" dirty="0"/>
              <a:t>A portion of the store’s customer base might be missing if the interviews are conducted on a particular day of the week. For example, it is possible that members of clergy and the parishioners of particular denominations that have their services on Sunday would not be present. </a:t>
            </a:r>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17</a:t>
            </a:fld>
            <a:endParaRPr lang="en-US" dirty="0"/>
          </a:p>
        </p:txBody>
      </p:sp>
      <p:sp>
        <p:nvSpPr>
          <p:cNvPr id="2" name="Footer Placeholder 1"/>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spTree>
    <p:extLst>
      <p:ext uri="{BB962C8B-B14F-4D97-AF65-F5344CB8AC3E}">
        <p14:creationId xmlns:p14="http://schemas.microsoft.com/office/powerpoint/2010/main" val="200530620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679849"/>
            <a:ext cx="7855776" cy="5246372"/>
          </a:xfrm>
        </p:spPr>
        <p:txBody>
          <a:bodyPr>
            <a:normAutofit fontScale="92500" lnSpcReduction="10000"/>
          </a:bodyPr>
          <a:lstStyle/>
          <a:p>
            <a:pPr eaLnBrk="1" hangingPunct="1">
              <a:defRPr/>
            </a:pPr>
            <a:r>
              <a:rPr lang="en-US" sz="3000" b="1" dirty="0"/>
              <a:t>Guided </a:t>
            </a:r>
            <a:r>
              <a:rPr lang="en-US" sz="3000" b="1" dirty="0" smtClean="0"/>
              <a:t>Practice: </a:t>
            </a:r>
            <a:r>
              <a:rPr lang="en-US" sz="3000" b="1" dirty="0" smtClean="0">
                <a:solidFill>
                  <a:srgbClr val="000090"/>
                </a:solidFill>
              </a:rPr>
              <a:t>Example 2, </a:t>
            </a:r>
            <a:r>
              <a:rPr lang="en-US" sz="3000" b="1" i="1" dirty="0">
                <a:solidFill>
                  <a:srgbClr val="000090"/>
                </a:solidFill>
              </a:rPr>
              <a:t>continued</a:t>
            </a:r>
          </a:p>
          <a:p>
            <a:pPr marL="512064">
              <a:lnSpc>
                <a:spcPct val="110000"/>
              </a:lnSpc>
            </a:pPr>
            <a:r>
              <a:rPr lang="en-US" sz="2600" dirty="0" smtClean="0"/>
              <a:t>Other </a:t>
            </a:r>
            <a:r>
              <a:rPr lang="en-US" sz="2600" dirty="0"/>
              <a:t>events that draw large numbers of residents who fit a certain demographic may be scheduled on the day of the survey, resulting in that particular group not being represented well or at all in the survey population; for example, a circus parade could draw children and their guardians, skewing the survey population toward people without children</a:t>
            </a:r>
            <a:r>
              <a:rPr lang="en-US" sz="2600" dirty="0" smtClean="0"/>
              <a:t>.</a:t>
            </a:r>
            <a:endParaRPr lang="en-US" sz="2600" dirty="0"/>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18</a:t>
            </a:fld>
            <a:endParaRPr lang="en-US" dirty="0"/>
          </a:p>
        </p:txBody>
      </p:sp>
      <p:sp>
        <p:nvSpPr>
          <p:cNvPr id="2" name="Footer Placeholder 1"/>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spTree>
    <p:extLst>
      <p:ext uri="{BB962C8B-B14F-4D97-AF65-F5344CB8AC3E}">
        <p14:creationId xmlns:p14="http://schemas.microsoft.com/office/powerpoint/2010/main" val="76077691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5264222"/>
          </a:xfrm>
        </p:spPr>
        <p:txBody>
          <a:bodyPr>
            <a:normAutofit fontScale="92500" lnSpcReduction="10000"/>
          </a:bodyPr>
          <a:lstStyle/>
          <a:p>
            <a:pPr eaLnBrk="1" hangingPunct="1">
              <a:lnSpc>
                <a:spcPct val="110000"/>
              </a:lnSpc>
              <a:defRPr/>
            </a:pPr>
            <a:r>
              <a:rPr lang="en-US" sz="3000" b="1" dirty="0" smtClean="0"/>
              <a:t>Guided Practice: </a:t>
            </a:r>
            <a:r>
              <a:rPr lang="en-US" sz="3000" b="1" dirty="0" smtClean="0">
                <a:solidFill>
                  <a:srgbClr val="000090"/>
                </a:solidFill>
              </a:rPr>
              <a:t>Example 2, </a:t>
            </a:r>
            <a:r>
              <a:rPr lang="en-US" sz="3000" b="1" i="1" dirty="0">
                <a:solidFill>
                  <a:srgbClr val="000090"/>
                </a:solidFill>
              </a:rPr>
              <a:t>continued</a:t>
            </a:r>
          </a:p>
          <a:p>
            <a:pPr marL="514350" indent="-557784">
              <a:lnSpc>
                <a:spcPct val="110000"/>
              </a:lnSpc>
              <a:buFont typeface="+mj-lt"/>
              <a:buAutoNum type="arabicPeriod" startAt="2"/>
            </a:pPr>
            <a:r>
              <a:rPr lang="en-US" sz="3000" b="1" dirty="0">
                <a:solidFill>
                  <a:srgbClr val="660066"/>
                </a:solidFill>
              </a:rPr>
              <a:t>Determine any limitations of interviewing customers</a:t>
            </a:r>
            <a:r>
              <a:rPr lang="en-US" sz="3000" b="1" dirty="0" smtClean="0">
                <a:solidFill>
                  <a:srgbClr val="660066"/>
                </a:solidFill>
              </a:rPr>
              <a:t>. </a:t>
            </a:r>
            <a:r>
              <a:rPr lang="en-US" sz="3000" b="1" dirty="0">
                <a:solidFill>
                  <a:srgbClr val="660066"/>
                </a:solidFill>
              </a:rPr>
              <a:t>	</a:t>
            </a:r>
          </a:p>
          <a:p>
            <a:pPr marL="512064">
              <a:lnSpc>
                <a:spcPct val="110000"/>
              </a:lnSpc>
            </a:pPr>
            <a:r>
              <a:rPr lang="en-US" sz="2600" dirty="0"/>
              <a:t>There are many possible limitations to interviewing customers in this way. For example, customers willing to be interviewed could be those who are more likely to have had a poor experience and are seeking a way to voice their discontent. Customers who have returned items in the past could be more likely to participate due to their familiarity with the return policy. </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19</a:t>
            </a:fld>
            <a:endParaRPr lang="en-US" dirty="0"/>
          </a:p>
        </p:txBody>
      </p:sp>
      <p:sp>
        <p:nvSpPr>
          <p:cNvPr id="3" name="Footer Placeholder 2"/>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spTree>
    <p:extLst>
      <p:ext uri="{BB962C8B-B14F-4D97-AF65-F5344CB8AC3E}">
        <p14:creationId xmlns:p14="http://schemas.microsoft.com/office/powerpoint/2010/main" val="341216492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Autofit/>
          </a:bodyPr>
          <a:lstStyle/>
          <a:p>
            <a:pPr eaLnBrk="1" fontAlgn="auto" hangingPunct="1">
              <a:spcAft>
                <a:spcPts val="0"/>
              </a:spcAft>
              <a:buFont typeface="Arial"/>
              <a:buNone/>
              <a:defRPr/>
            </a:pPr>
            <a:r>
              <a:rPr lang="en-US" sz="2800" b="1" dirty="0" smtClean="0">
                <a:ea typeface="+mn-ea"/>
              </a:rPr>
              <a:t>Key Concepts</a:t>
            </a:r>
            <a:endParaRPr lang="en-US" sz="2000" b="1" dirty="0" smtClean="0">
              <a:ea typeface="+mn-ea"/>
            </a:endParaRPr>
          </a:p>
          <a:p>
            <a:pPr marL="342900" indent="-342900">
              <a:spcAft>
                <a:spcPts val="1200"/>
              </a:spcAft>
              <a:buFont typeface="Arial"/>
              <a:buChar char="•"/>
            </a:pPr>
            <a:r>
              <a:rPr lang="en-US" dirty="0"/>
              <a:t>Studies are designed through a careful process meant to ensure that the study outcomes are reliable and relevant to the topic being studied. </a:t>
            </a:r>
          </a:p>
          <a:p>
            <a:pPr marL="342900" indent="-342900">
              <a:spcAft>
                <a:spcPts val="1200"/>
              </a:spcAft>
              <a:buFont typeface="Arial"/>
              <a:buChar char="•"/>
            </a:pPr>
            <a:r>
              <a:rPr lang="en-US" dirty="0" smtClean="0"/>
              <a:t>When </a:t>
            </a:r>
            <a:r>
              <a:rPr lang="en-US" dirty="0"/>
              <a:t>designing a study, steps must be taken to avoid or eliminate bias. Studies can show bias, leaning toward one result over another, when preferred study subjects are selected from a population, or when survey questions are not neutral. </a:t>
            </a:r>
          </a:p>
          <a:p>
            <a:pPr marL="342900" indent="-342900">
              <a:buFont typeface="Arial"/>
              <a:buChar char="•"/>
            </a:pPr>
            <a:r>
              <a:rPr lang="en-US" dirty="0" smtClean="0"/>
              <a:t>A </a:t>
            </a:r>
            <a:r>
              <a:rPr lang="en-US" dirty="0"/>
              <a:t>biased study lacks neutrality, and can generate results that are </a:t>
            </a:r>
            <a:r>
              <a:rPr lang="en-US" dirty="0" smtClean="0"/>
              <a:t>misleading</a:t>
            </a:r>
            <a:r>
              <a:rPr lang="en-US" dirty="0"/>
              <a:t>.</a:t>
            </a:r>
          </a:p>
          <a:p>
            <a:pPr marL="342900" indent="-342900">
              <a:lnSpc>
                <a:spcPct val="110000"/>
              </a:lnSpc>
              <a:buFont typeface="Arial"/>
              <a:buChar char="•"/>
            </a:pPr>
            <a:endParaRPr lang="en-US" dirty="0"/>
          </a:p>
        </p:txBody>
      </p:sp>
      <p:sp>
        <p:nvSpPr>
          <p:cNvPr id="3" name="Slide Number Placeholder 2"/>
          <p:cNvSpPr>
            <a:spLocks noGrp="1"/>
          </p:cNvSpPr>
          <p:nvPr>
            <p:ph type="sldNum" sz="quarter" idx="11"/>
          </p:nvPr>
        </p:nvSpPr>
        <p:spPr/>
        <p:txBody>
          <a:bodyPr/>
          <a:lstStyle/>
          <a:p>
            <a:pPr>
              <a:defRPr/>
            </a:pPr>
            <a:fld id="{F6270E78-E23D-7748-ACDE-2A48DE59FD1C}" type="slidenum">
              <a:rPr lang="en-US" smtClean="0"/>
              <a:pPr>
                <a:defRPr/>
              </a:pPr>
              <a:t>2</a:t>
            </a:fld>
            <a:endParaRPr lang="en-US" dirty="0"/>
          </a:p>
        </p:txBody>
      </p:sp>
      <p:sp>
        <p:nvSpPr>
          <p:cNvPr id="4" name="Footer Placeholder 3"/>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55523680"/>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0991" name="Equation" r:id="rId3" imgW="190500" imgH="330200" progId="Equation.DSMT4">
                  <p:embed/>
                </p:oleObj>
              </mc:Choice>
              <mc:Fallback>
                <p:oleObj name="Equation" r:id="rId3"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111547187"/>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0992" name="Equation" r:id="rId5" imgW="190500" imgH="330200" progId="Equation.DSMT4">
                  <p:embed/>
                </p:oleObj>
              </mc:Choice>
              <mc:Fallback>
                <p:oleObj name="Equation" r:id="rId5"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01499537"/>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0993" name="Equation" r:id="rId6" imgW="190500" imgH="330200" progId="Equation.DSMT4">
                  <p:embed/>
                </p:oleObj>
              </mc:Choice>
              <mc:Fallback>
                <p:oleObj name="Equation" r:id="rId6"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03286437"/>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0994" name="Equation" r:id="rId7" imgW="190500" imgH="330200" progId="Equation.DSMT4">
                  <p:embed/>
                </p:oleObj>
              </mc:Choice>
              <mc:Fallback>
                <p:oleObj name="Equation" r:id="rId7"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69321012"/>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0995" name="Equation" r:id="rId8" imgW="190500" imgH="330200" progId="Equation.DSMT4">
                  <p:embed/>
                </p:oleObj>
              </mc:Choice>
              <mc:Fallback>
                <p:oleObj name="Equation" r:id="rId8"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075729612"/>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0996" name="Equation" r:id="rId9" imgW="190500" imgH="330200" progId="Equation.DSMT4">
                  <p:embed/>
                </p:oleObj>
              </mc:Choice>
              <mc:Fallback>
                <p:oleObj name="Equation" r:id="rId9"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86346817"/>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0997" name="Equation" r:id="rId10" imgW="190500" imgH="330200" progId="Equation.DSMT4">
                  <p:embed/>
                </p:oleObj>
              </mc:Choice>
              <mc:Fallback>
                <p:oleObj name="Equation" r:id="rId10"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5264222"/>
          </a:xfrm>
        </p:spPr>
        <p:txBody>
          <a:bodyPr>
            <a:normAutofit fontScale="92500" lnSpcReduction="10000"/>
          </a:bodyPr>
          <a:lstStyle/>
          <a:p>
            <a:pPr eaLnBrk="1" hangingPunct="1">
              <a:lnSpc>
                <a:spcPct val="110000"/>
              </a:lnSpc>
              <a:defRPr/>
            </a:pPr>
            <a:r>
              <a:rPr lang="en-US" sz="3000" b="1" dirty="0" smtClean="0"/>
              <a:t>Guided Practice: </a:t>
            </a:r>
            <a:r>
              <a:rPr lang="en-US" sz="3000" b="1" dirty="0" smtClean="0">
                <a:solidFill>
                  <a:srgbClr val="000090"/>
                </a:solidFill>
              </a:rPr>
              <a:t>Example 2, </a:t>
            </a:r>
            <a:r>
              <a:rPr lang="en-US" sz="3000" b="1" i="1" dirty="0">
                <a:solidFill>
                  <a:srgbClr val="000090"/>
                </a:solidFill>
              </a:rPr>
              <a:t>continued</a:t>
            </a:r>
          </a:p>
          <a:p>
            <a:pPr marL="512064">
              <a:lnSpc>
                <a:spcPct val="110000"/>
              </a:lnSpc>
            </a:pPr>
            <a:r>
              <a:rPr lang="en-US" sz="2600" dirty="0" smtClean="0"/>
              <a:t>Customers </a:t>
            </a:r>
            <a:r>
              <a:rPr lang="en-US" sz="2600" dirty="0"/>
              <a:t>who have time to stop and answer interview questions may be those with more lenient schedules; for example, people without young children. These people may have more disposable income, with which they might have made a greater number of purchases in the store, increasing the likelihood that they have made returns</a:t>
            </a:r>
            <a:r>
              <a:rPr lang="en-US" sz="2600" dirty="0" smtClean="0"/>
              <a:t>.</a:t>
            </a:r>
            <a:endParaRPr lang="en-US" sz="2600" dirty="0"/>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20</a:t>
            </a:fld>
            <a:endParaRPr lang="en-US" dirty="0"/>
          </a:p>
        </p:txBody>
      </p:sp>
      <p:sp>
        <p:nvSpPr>
          <p:cNvPr id="3" name="Footer Placeholder 2"/>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spTree>
    <p:extLst>
      <p:ext uri="{BB962C8B-B14F-4D97-AF65-F5344CB8AC3E}">
        <p14:creationId xmlns:p14="http://schemas.microsoft.com/office/powerpoint/2010/main" val="413201236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2, </a:t>
            </a:r>
            <a:r>
              <a:rPr lang="en-US" sz="2800" b="1" i="1" dirty="0">
                <a:solidFill>
                  <a:srgbClr val="000090"/>
                </a:solidFill>
              </a:rPr>
              <a:t>continued</a:t>
            </a:r>
          </a:p>
          <a:p>
            <a:pPr marL="514350" indent="-557784">
              <a:spcAft>
                <a:spcPts val="1200"/>
              </a:spcAft>
              <a:buFont typeface="+mj-lt"/>
              <a:buAutoNum type="arabicPeriod" startAt="3"/>
            </a:pPr>
            <a:r>
              <a:rPr lang="en-US" sz="2800" b="1" dirty="0">
                <a:solidFill>
                  <a:srgbClr val="660066"/>
                </a:solidFill>
              </a:rPr>
              <a:t>Suggest a way to limit the identified flaws</a:t>
            </a:r>
            <a:r>
              <a:rPr lang="en-US" sz="2800" b="1" dirty="0" smtClean="0">
                <a:solidFill>
                  <a:srgbClr val="660066"/>
                </a:solidFill>
              </a:rPr>
              <a:t>. </a:t>
            </a:r>
            <a:r>
              <a:rPr lang="en-US" sz="2800" b="1" dirty="0">
                <a:solidFill>
                  <a:srgbClr val="660066"/>
                </a:solidFill>
              </a:rPr>
              <a:t>	</a:t>
            </a:r>
          </a:p>
          <a:p>
            <a:pPr marL="512064" lvl="1" algn="l">
              <a:spcAft>
                <a:spcPts val="1200"/>
              </a:spcAft>
            </a:pPr>
            <a:r>
              <a:rPr lang="en-US" dirty="0">
                <a:solidFill>
                  <a:schemeClr val="tx1"/>
                </a:solidFill>
              </a:rPr>
              <a:t>Rather than conducting the survey on one particular day of the week, the store should conduct several surveys at various times of the day on various days of the week throughout the month. </a:t>
            </a:r>
          </a:p>
          <a:p>
            <a:pPr marL="512064" lvl="1" algn="l"/>
            <a:r>
              <a:rPr lang="en-US" dirty="0">
                <a:solidFill>
                  <a:schemeClr val="tx1"/>
                </a:solidFill>
              </a:rPr>
              <a:t>Surveys could also be mailed or e-mailed to customers to complete at their leisure</a:t>
            </a:r>
            <a:r>
              <a:rPr lang="en-US" dirty="0" smtClean="0">
                <a:solidFill>
                  <a:schemeClr val="tx1"/>
                </a:solidFill>
              </a:rPr>
              <a:t>.</a:t>
            </a:r>
            <a:endParaRPr lang="en-US" dirty="0">
              <a:solidFill>
                <a:schemeClr val="tx1"/>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21</a:t>
            </a:fld>
            <a:endParaRPr lang="en-US" dirty="0"/>
          </a:p>
        </p:txBody>
      </p:sp>
      <p:sp>
        <p:nvSpPr>
          <p:cNvPr id="3" name="Footer Placeholder 2"/>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sp>
        <p:nvSpPr>
          <p:cNvPr id="6" name="TextBox 5"/>
          <p:cNvSpPr txBox="1">
            <a:spLocks noChangeArrowheads="1"/>
          </p:cNvSpPr>
          <p:nvPr/>
        </p:nvSpPr>
        <p:spPr bwMode="auto">
          <a:xfrm>
            <a:off x="6881813" y="3973513"/>
            <a:ext cx="161448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9600" dirty="0">
                <a:solidFill>
                  <a:srgbClr val="000090"/>
                </a:solidFill>
                <a:latin typeface="Zapf Dingbats" charset="0"/>
                <a:ea typeface="Arial"/>
                <a:cs typeface="Arial"/>
                <a:sym typeface="Zapf Dingbats" charset="0"/>
              </a:rPr>
              <a:t>✔</a:t>
            </a:r>
            <a:endParaRPr lang="en-US" sz="9600" dirty="0">
              <a:solidFill>
                <a:srgbClr val="000090"/>
              </a:solidFill>
              <a:latin typeface="Arial"/>
              <a:ea typeface="Arial"/>
              <a:cs typeface="Arial"/>
            </a:endParaRPr>
          </a:p>
        </p:txBody>
      </p:sp>
    </p:spTree>
    <p:extLst>
      <p:ext uri="{BB962C8B-B14F-4D97-AF65-F5344CB8AC3E}">
        <p14:creationId xmlns:p14="http://schemas.microsoft.com/office/powerpoint/2010/main" val="198198022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800" b="1" dirty="0"/>
              <a:t>Guided Practice: </a:t>
            </a:r>
            <a:r>
              <a:rPr lang="en-US" sz="2800" b="1" dirty="0" smtClean="0">
                <a:solidFill>
                  <a:srgbClr val="000090"/>
                </a:solidFill>
              </a:rPr>
              <a:t>Example 2, </a:t>
            </a:r>
            <a:r>
              <a:rPr lang="en-US" sz="2800" b="1" i="1" dirty="0" smtClean="0">
                <a:solidFill>
                  <a:srgbClr val="000090"/>
                </a:solidFill>
              </a:rPr>
              <a:t>continued</a:t>
            </a:r>
          </a:p>
        </p:txBody>
      </p:sp>
      <p:sp>
        <p:nvSpPr>
          <p:cNvPr id="3" name="Slide Number Placeholder 2"/>
          <p:cNvSpPr>
            <a:spLocks noGrp="1"/>
          </p:cNvSpPr>
          <p:nvPr>
            <p:ph type="sldNum" sz="quarter" idx="11"/>
          </p:nvPr>
        </p:nvSpPr>
        <p:spPr/>
        <p:txBody>
          <a:bodyPr/>
          <a:lstStyle/>
          <a:p>
            <a:pPr>
              <a:defRPr/>
            </a:pPr>
            <a:fld id="{AA28DBB7-6366-7443-A6B3-31C63E357D05}" type="slidenum">
              <a:rPr lang="en-US" smtClean="0"/>
              <a:pPr>
                <a:defRPr/>
              </a:pPr>
              <a:t>22</a:t>
            </a:fld>
            <a:endParaRPr lang="en-US" dirty="0"/>
          </a:p>
        </p:txBody>
      </p:sp>
      <p:sp>
        <p:nvSpPr>
          <p:cNvPr id="4" name="Footer Placeholder 3"/>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pic>
        <p:nvPicPr>
          <p:cNvPr id="7"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302781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title 1"/>
          <p:cNvSpPr>
            <a:spLocks noGrp="1"/>
          </p:cNvSpPr>
          <p:nvPr>
            <p:ph type="subTitle" idx="1"/>
          </p:nvPr>
        </p:nvSpPr>
        <p:spPr>
          <a:xfrm>
            <a:off x="641350" y="641350"/>
            <a:ext cx="7829984" cy="4997450"/>
          </a:xfrm>
        </p:spPr>
        <p:txBody>
          <a:bodyPr/>
          <a:lstStyle/>
          <a:p>
            <a:pPr eaLnBrk="1" hangingPunct="1"/>
            <a:r>
              <a:rPr lang="en-US" sz="2800" b="1" dirty="0"/>
              <a:t>Guided </a:t>
            </a:r>
            <a:r>
              <a:rPr lang="en-US" sz="2800" b="1" dirty="0" smtClean="0"/>
              <a:t>Practice</a:t>
            </a:r>
            <a:endParaRPr lang="en-US" sz="2000" b="1" dirty="0"/>
          </a:p>
          <a:p>
            <a:pPr eaLnBrk="1" hangingPunct="1"/>
            <a:r>
              <a:rPr lang="en-US" sz="2800" b="1" dirty="0" smtClean="0">
                <a:solidFill>
                  <a:srgbClr val="000090"/>
                </a:solidFill>
              </a:rPr>
              <a:t>Example 3</a:t>
            </a:r>
            <a:endParaRPr lang="en-US" sz="1100" b="1" dirty="0">
              <a:solidFill>
                <a:srgbClr val="558ED5"/>
              </a:solidFill>
            </a:endParaRPr>
          </a:p>
          <a:p>
            <a:r>
              <a:rPr lang="en-US" dirty="0"/>
              <a:t>A potentially fatal virus is spreading among birds. The director of a bird sanctuary found an herbal supplement that claims to reduce susceptibility to the virus. The director decided to test the supplement by having his staff put it in the water of every other birdbath in the sanctuary. Can this be considered a randomized experiment</a:t>
            </a:r>
            <a:r>
              <a:rPr lang="en-US" dirty="0" smtClean="0"/>
              <a:t>?</a:t>
            </a:r>
            <a:endParaRPr lang="en-US" spc="-20" dirty="0"/>
          </a:p>
        </p:txBody>
      </p:sp>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23</a:t>
            </a:fld>
            <a:endParaRPr lang="en-US" dirty="0"/>
          </a:p>
        </p:txBody>
      </p:sp>
      <p:sp>
        <p:nvSpPr>
          <p:cNvPr id="3" name="Footer Placeholder 2"/>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spTree>
    <p:extLst>
      <p:ext uri="{BB962C8B-B14F-4D97-AF65-F5344CB8AC3E}">
        <p14:creationId xmlns:p14="http://schemas.microsoft.com/office/powerpoint/2010/main" val="48180476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679849"/>
            <a:ext cx="7855776" cy="5246372"/>
          </a:xfrm>
        </p:spPr>
        <p:txBody>
          <a:bodyPr>
            <a:normAutofit/>
          </a:bodyPr>
          <a:lstStyle/>
          <a:p>
            <a:pPr eaLnBrk="1" hangingPunct="1">
              <a:defRPr/>
            </a:pPr>
            <a:r>
              <a:rPr lang="en-US" sz="2800" b="1" dirty="0"/>
              <a:t>Guided </a:t>
            </a:r>
            <a:r>
              <a:rPr lang="en-US" sz="2800" b="1" dirty="0" smtClean="0"/>
              <a:t>Practice: </a:t>
            </a:r>
            <a:r>
              <a:rPr lang="en-US" sz="2800" b="1" dirty="0" smtClean="0">
                <a:solidFill>
                  <a:srgbClr val="000090"/>
                </a:solidFill>
              </a:rPr>
              <a:t>Example 3, </a:t>
            </a:r>
            <a:r>
              <a:rPr lang="en-US" sz="2800" b="1" i="1" dirty="0">
                <a:solidFill>
                  <a:srgbClr val="000090"/>
                </a:solidFill>
              </a:rPr>
              <a:t>continued</a:t>
            </a:r>
          </a:p>
          <a:p>
            <a:pPr marL="514350" indent="-557784">
              <a:lnSpc>
                <a:spcPct val="110000"/>
              </a:lnSpc>
              <a:buFont typeface="+mj-lt"/>
              <a:buAutoNum type="arabicPeriod"/>
            </a:pPr>
            <a:r>
              <a:rPr lang="en-US" sz="2800" b="1" dirty="0">
                <a:solidFill>
                  <a:srgbClr val="660066"/>
                </a:solidFill>
              </a:rPr>
              <a:t>Identify any flaws in this experiment</a:t>
            </a:r>
            <a:r>
              <a:rPr lang="en-US" sz="2800" b="1" dirty="0" smtClean="0">
                <a:solidFill>
                  <a:srgbClr val="660066"/>
                </a:solidFill>
              </a:rPr>
              <a:t>. </a:t>
            </a:r>
            <a:r>
              <a:rPr lang="en-US" sz="2800" b="1" dirty="0">
                <a:solidFill>
                  <a:srgbClr val="660066"/>
                </a:solidFill>
              </a:rPr>
              <a:t>	</a:t>
            </a:r>
            <a:endParaRPr lang="en-US" sz="2800" b="1" dirty="0" smtClean="0">
              <a:solidFill>
                <a:srgbClr val="660066"/>
              </a:solidFill>
            </a:endParaRPr>
          </a:p>
          <a:p>
            <a:pPr marL="512064" lvl="1" algn="l"/>
            <a:r>
              <a:rPr lang="en-US" dirty="0">
                <a:solidFill>
                  <a:schemeClr val="tx1"/>
                </a:solidFill>
              </a:rPr>
              <a:t>Since the supplement was systematically put in every other birdbath, this selection process follows a pattern. In addition, we do not know if the birds use different baths in this sanctuary. If birdbaths treated with the supplement are in the same enclosure as baths without the supplement, we may not know which birds have used each bath. </a:t>
            </a:r>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24</a:t>
            </a:fld>
            <a:endParaRPr lang="en-US" dirty="0"/>
          </a:p>
        </p:txBody>
      </p:sp>
      <p:sp>
        <p:nvSpPr>
          <p:cNvPr id="2" name="Footer Placeholder 1"/>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spTree>
    <p:extLst>
      <p:ext uri="{BB962C8B-B14F-4D97-AF65-F5344CB8AC3E}">
        <p14:creationId xmlns:p14="http://schemas.microsoft.com/office/powerpoint/2010/main" val="428485692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679849"/>
            <a:ext cx="7855776" cy="5246372"/>
          </a:xfrm>
        </p:spPr>
        <p:txBody>
          <a:bodyPr>
            <a:normAutofit/>
          </a:bodyPr>
          <a:lstStyle/>
          <a:p>
            <a:pPr eaLnBrk="1" hangingPunct="1">
              <a:defRPr/>
            </a:pPr>
            <a:r>
              <a:rPr lang="en-US" sz="2800" b="1" dirty="0"/>
              <a:t>Guided </a:t>
            </a:r>
            <a:r>
              <a:rPr lang="en-US" sz="2800" b="1" dirty="0" smtClean="0"/>
              <a:t>Practice: </a:t>
            </a:r>
            <a:r>
              <a:rPr lang="en-US" sz="2800" b="1" dirty="0" smtClean="0">
                <a:solidFill>
                  <a:srgbClr val="000090"/>
                </a:solidFill>
              </a:rPr>
              <a:t>Example 3, </a:t>
            </a:r>
            <a:r>
              <a:rPr lang="en-US" sz="2800" b="1" i="1" dirty="0">
                <a:solidFill>
                  <a:srgbClr val="000090"/>
                </a:solidFill>
              </a:rPr>
              <a:t>continued</a:t>
            </a:r>
          </a:p>
          <a:p>
            <a:pPr marL="512064" lvl="1" algn="l"/>
            <a:r>
              <a:rPr lang="en-US" dirty="0" smtClean="0">
                <a:solidFill>
                  <a:schemeClr val="tx1"/>
                </a:solidFill>
              </a:rPr>
              <a:t>Also</a:t>
            </a:r>
            <a:r>
              <a:rPr lang="en-US" dirty="0">
                <a:solidFill>
                  <a:schemeClr val="tx1"/>
                </a:solidFill>
              </a:rPr>
              <a:t>, there is no indication that the herbal supplement will be effective when diluted in a birdbath. Birds will drink at different rates and will therefore ingest differing amounts of the supplement</a:t>
            </a:r>
            <a:r>
              <a:rPr lang="en-US" dirty="0" smtClean="0">
                <a:solidFill>
                  <a:schemeClr val="tx1"/>
                </a:solidFill>
              </a:rPr>
              <a:t>.</a:t>
            </a:r>
            <a:endParaRPr lang="en-US" dirty="0">
              <a:solidFill>
                <a:schemeClr val="tx1"/>
              </a:solidFill>
            </a:endParaRPr>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25</a:t>
            </a:fld>
            <a:endParaRPr lang="en-US" dirty="0"/>
          </a:p>
        </p:txBody>
      </p:sp>
      <p:sp>
        <p:nvSpPr>
          <p:cNvPr id="2" name="Footer Placeholder 1"/>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spTree>
    <p:extLst>
      <p:ext uri="{BB962C8B-B14F-4D97-AF65-F5344CB8AC3E}">
        <p14:creationId xmlns:p14="http://schemas.microsoft.com/office/powerpoint/2010/main" val="70833367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679849"/>
            <a:ext cx="7855776" cy="5246372"/>
          </a:xfrm>
        </p:spPr>
        <p:txBody>
          <a:bodyPr>
            <a:normAutofit/>
          </a:bodyPr>
          <a:lstStyle/>
          <a:p>
            <a:pPr eaLnBrk="1" hangingPunct="1">
              <a:defRPr/>
            </a:pPr>
            <a:r>
              <a:rPr lang="en-US" sz="2800" b="1" dirty="0"/>
              <a:t>Guided </a:t>
            </a:r>
            <a:r>
              <a:rPr lang="en-US" sz="2800" b="1" dirty="0" smtClean="0"/>
              <a:t>Practice: </a:t>
            </a:r>
            <a:r>
              <a:rPr lang="en-US" sz="2800" b="1" dirty="0" smtClean="0">
                <a:solidFill>
                  <a:srgbClr val="000090"/>
                </a:solidFill>
              </a:rPr>
              <a:t>Example 3, </a:t>
            </a:r>
            <a:r>
              <a:rPr lang="en-US" sz="2800" b="1" i="1" dirty="0">
                <a:solidFill>
                  <a:srgbClr val="000090"/>
                </a:solidFill>
              </a:rPr>
              <a:t>continued</a:t>
            </a:r>
          </a:p>
          <a:p>
            <a:pPr marL="512064" indent="-514350">
              <a:buFont typeface="+mj-lt"/>
              <a:buAutoNum type="arabicPeriod" startAt="2"/>
            </a:pPr>
            <a:r>
              <a:rPr lang="en-US" sz="2800" b="1" dirty="0">
                <a:solidFill>
                  <a:srgbClr val="660066"/>
                </a:solidFill>
              </a:rPr>
              <a:t>Determine if this experiment is considered a randomized experiment.</a:t>
            </a:r>
            <a:r>
              <a:rPr lang="en-US" sz="2800" dirty="0"/>
              <a:t> 	</a:t>
            </a:r>
          </a:p>
          <a:p>
            <a:pPr marL="512064" lvl="1" algn="l"/>
            <a:r>
              <a:rPr lang="en-US" dirty="0">
                <a:solidFill>
                  <a:schemeClr val="tx1"/>
                </a:solidFill>
              </a:rPr>
              <a:t>Providing treatment to every other birdbath is not considered random. In any trial, giving treatment to every other participant, or to participants at any other set interval, is never considered random because such intervals follow a pattern. In order for the experiment to be random, the birdbaths that get the supplement need to be selected at random</a:t>
            </a:r>
            <a:r>
              <a:rPr lang="en-US" dirty="0" smtClean="0">
                <a:solidFill>
                  <a:schemeClr val="tx1"/>
                </a:solidFill>
              </a:rPr>
              <a:t>.</a:t>
            </a:r>
            <a:endParaRPr lang="en-US" dirty="0">
              <a:solidFill>
                <a:schemeClr val="tx1"/>
              </a:solidFill>
            </a:endParaRPr>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26</a:t>
            </a:fld>
            <a:endParaRPr lang="en-US" dirty="0"/>
          </a:p>
        </p:txBody>
      </p:sp>
      <p:sp>
        <p:nvSpPr>
          <p:cNvPr id="2" name="Footer Placeholder 1"/>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sp>
        <p:nvSpPr>
          <p:cNvPr id="5" name="TextBox 4"/>
          <p:cNvSpPr txBox="1">
            <a:spLocks noChangeArrowheads="1"/>
          </p:cNvSpPr>
          <p:nvPr/>
        </p:nvSpPr>
        <p:spPr bwMode="auto">
          <a:xfrm>
            <a:off x="6881813" y="3973513"/>
            <a:ext cx="161448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9600" dirty="0">
                <a:solidFill>
                  <a:srgbClr val="000090"/>
                </a:solidFill>
                <a:latin typeface="Zapf Dingbats" charset="0"/>
                <a:ea typeface="Arial"/>
                <a:cs typeface="Arial"/>
                <a:sym typeface="Zapf Dingbats" charset="0"/>
              </a:rPr>
              <a:t>✔</a:t>
            </a:r>
            <a:endParaRPr lang="en-US" sz="9600" dirty="0">
              <a:solidFill>
                <a:srgbClr val="000090"/>
              </a:solidFill>
              <a:latin typeface="Arial"/>
              <a:ea typeface="Arial"/>
              <a:cs typeface="Arial"/>
            </a:endParaRPr>
          </a:p>
        </p:txBody>
      </p:sp>
    </p:spTree>
    <p:extLst>
      <p:ext uri="{BB962C8B-B14F-4D97-AF65-F5344CB8AC3E}">
        <p14:creationId xmlns:p14="http://schemas.microsoft.com/office/powerpoint/2010/main" val="304794892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800" b="1" dirty="0"/>
              <a:t>Guided Practice: </a:t>
            </a:r>
            <a:r>
              <a:rPr lang="en-US" sz="2800" b="1" dirty="0" smtClean="0">
                <a:solidFill>
                  <a:srgbClr val="000090"/>
                </a:solidFill>
              </a:rPr>
              <a:t>Example 3, </a:t>
            </a:r>
            <a:r>
              <a:rPr lang="en-US" sz="2800" b="1" i="1" dirty="0" smtClean="0">
                <a:solidFill>
                  <a:srgbClr val="000090"/>
                </a:solidFill>
              </a:rPr>
              <a:t>continued</a:t>
            </a:r>
          </a:p>
        </p:txBody>
      </p:sp>
      <p:sp>
        <p:nvSpPr>
          <p:cNvPr id="3" name="Slide Number Placeholder 2"/>
          <p:cNvSpPr>
            <a:spLocks noGrp="1"/>
          </p:cNvSpPr>
          <p:nvPr>
            <p:ph type="sldNum" sz="quarter" idx="11"/>
          </p:nvPr>
        </p:nvSpPr>
        <p:spPr/>
        <p:txBody>
          <a:bodyPr/>
          <a:lstStyle/>
          <a:p>
            <a:pPr>
              <a:defRPr/>
            </a:pPr>
            <a:fld id="{AA28DBB7-6366-7443-A6B3-31C63E357D05}" type="slidenum">
              <a:rPr lang="en-US" smtClean="0"/>
              <a:pPr>
                <a:defRPr/>
              </a:pPr>
              <a:t>27</a:t>
            </a:fld>
            <a:endParaRPr lang="en-US" dirty="0"/>
          </a:p>
        </p:txBody>
      </p:sp>
      <p:sp>
        <p:nvSpPr>
          <p:cNvPr id="4" name="Footer Placeholder 3"/>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pic>
        <p:nvPicPr>
          <p:cNvPr id="7"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558106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spcAft>
                <a:spcPts val="1200"/>
              </a:spcAft>
              <a:buFont typeface="Arial"/>
              <a:buChar char="•"/>
            </a:pPr>
            <a:r>
              <a:rPr lang="en-US" dirty="0"/>
              <a:t>Data or results that have been influenced by bias are referred to as </a:t>
            </a:r>
            <a:r>
              <a:rPr lang="en-US" b="1" dirty="0"/>
              <a:t>skewed</a:t>
            </a:r>
            <a:r>
              <a:rPr lang="en-US" dirty="0"/>
              <a:t>. </a:t>
            </a:r>
          </a:p>
          <a:p>
            <a:pPr marL="342900" indent="-342900">
              <a:buFont typeface="Arial"/>
              <a:buChar char="•"/>
            </a:pPr>
            <a:r>
              <a:rPr lang="en-US" dirty="0" smtClean="0"/>
              <a:t>When </a:t>
            </a:r>
            <a:r>
              <a:rPr lang="en-US" dirty="0"/>
              <a:t>designing an experiment, it is also important to limit confounding variables. </a:t>
            </a:r>
            <a:r>
              <a:rPr lang="en-US" b="1" dirty="0"/>
              <a:t>Confounding variables </a:t>
            </a:r>
            <a:r>
              <a:rPr lang="en-US" dirty="0"/>
              <a:t>are ignored or unknown variables that influence the results of an experiment, survey, or study</a:t>
            </a:r>
            <a:r>
              <a:rPr lang="en-US" dirty="0" smtClean="0"/>
              <a:t>.</a:t>
            </a:r>
            <a:endParaRPr lang="en-US" dirty="0"/>
          </a:p>
          <a:p>
            <a:pPr>
              <a:lnSpc>
                <a:spcPct val="110000"/>
              </a:lnSpc>
            </a:pP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3</a:t>
            </a:fld>
            <a:endParaRPr lang="en-US" dirty="0"/>
          </a:p>
        </p:txBody>
      </p:sp>
      <p:sp>
        <p:nvSpPr>
          <p:cNvPr id="4" name="Footer Placeholder 3"/>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spTree>
    <p:extLst>
      <p:ext uri="{BB962C8B-B14F-4D97-AF65-F5344CB8AC3E}">
        <p14:creationId xmlns:p14="http://schemas.microsoft.com/office/powerpoint/2010/main" val="228144592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spcAft>
                <a:spcPts val="1200"/>
              </a:spcAft>
              <a:buFont typeface="Arial"/>
              <a:buChar char="•"/>
            </a:pPr>
            <a:r>
              <a:rPr lang="en-US" sz="2300" dirty="0"/>
              <a:t>For instance, researchers conducting human trials for medications often limit confounding variables by giving some volunteers placebos instead of the real medication. If, during the experiment, the volunteers taking the medication report dizzy spells, but the placebo group does not, then the researchers can have a better idea that dizziness is a side effect of the new medication. Without a placebo group, it can’t be known for certain whether the dizziness could be attributed to the new medicine or to some other unknown variable(s</a:t>
            </a:r>
            <a:r>
              <a:rPr lang="en-US" sz="2300" dirty="0" smtClean="0"/>
              <a:t>).</a:t>
            </a:r>
          </a:p>
          <a:p>
            <a:pPr marL="342900" indent="-342900">
              <a:spcAft>
                <a:spcPts val="1200"/>
              </a:spcAft>
              <a:buFont typeface="Arial"/>
              <a:buChar char="•"/>
            </a:pPr>
            <a:r>
              <a:rPr lang="en-US" sz="2300" dirty="0" smtClean="0"/>
              <a:t>Careful </a:t>
            </a:r>
            <a:r>
              <a:rPr lang="en-US" sz="2300" dirty="0"/>
              <a:t>design of a study helps to avoid bias and skewed results. </a:t>
            </a:r>
          </a:p>
          <a:p>
            <a:pPr marL="342900" indent="-342900">
              <a:spcAft>
                <a:spcPts val="1200"/>
              </a:spcAft>
              <a:buFont typeface="Arial"/>
              <a:buChar char="•"/>
            </a:pP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4</a:t>
            </a:fld>
            <a:endParaRPr lang="en-US" dirty="0"/>
          </a:p>
        </p:txBody>
      </p:sp>
      <p:sp>
        <p:nvSpPr>
          <p:cNvPr id="4" name="Footer Placeholder 3"/>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spTree>
    <p:extLst>
      <p:ext uri="{BB962C8B-B14F-4D97-AF65-F5344CB8AC3E}">
        <p14:creationId xmlns:p14="http://schemas.microsoft.com/office/powerpoint/2010/main" val="165659516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8125250" cy="5139521"/>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buFont typeface="Arial"/>
              <a:buChar char="•"/>
            </a:pPr>
            <a:r>
              <a:rPr lang="en-US" dirty="0" smtClean="0"/>
              <a:t>The </a:t>
            </a:r>
            <a:r>
              <a:rPr lang="en-US" dirty="0"/>
              <a:t>steps to design an effective study are listed and described </a:t>
            </a:r>
            <a:r>
              <a:rPr lang="en-US" dirty="0" smtClean="0"/>
              <a:t>below. </a:t>
            </a: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5</a:t>
            </a:fld>
            <a:endParaRPr lang="en-US" dirty="0"/>
          </a:p>
        </p:txBody>
      </p:sp>
      <p:sp>
        <p:nvSpPr>
          <p:cNvPr id="4" name="Footer Placeholder 3"/>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64039647"/>
              </p:ext>
            </p:extLst>
          </p:nvPr>
        </p:nvGraphicFramePr>
        <p:xfrm>
          <a:off x="1082920" y="2120657"/>
          <a:ext cx="7590005" cy="3491407"/>
        </p:xfrm>
        <a:graphic>
          <a:graphicData uri="http://schemas.openxmlformats.org/drawingml/2006/table">
            <a:tbl>
              <a:tblPr firstRow="1" bandRow="1">
                <a:tableStyleId>{2D5ABB26-0587-4C30-8999-92F81FD0307C}</a:tableStyleId>
              </a:tblPr>
              <a:tblGrid>
                <a:gridCol w="7590005"/>
              </a:tblGrid>
              <a:tr h="532174">
                <a:tc>
                  <a:txBody>
                    <a:bodyPr/>
                    <a:lstStyle/>
                    <a:p>
                      <a:pPr>
                        <a:lnSpc>
                          <a:spcPct val="100000"/>
                        </a:lnSpc>
                      </a:pPr>
                      <a:r>
                        <a:rPr lang="en-US" sz="2400" b="1" i="0" u="none" strike="noStrike" kern="1200" baseline="0" dirty="0" smtClean="0">
                          <a:solidFill>
                            <a:schemeClr val="tx1"/>
                          </a:solidFill>
                          <a:latin typeface="+mn-lt"/>
                          <a:ea typeface="+mn-ea"/>
                          <a:cs typeface="+mn-cs"/>
                        </a:rPr>
                        <a:t>Steps to Design an Effective Study</a:t>
                      </a:r>
                      <a:endParaRPr lang="en-US" sz="2400" b="0" i="0" u="none" strike="noStrike" kern="1200" baseline="0" dirty="0" smtClean="0">
                        <a:solidFill>
                          <a:schemeClr val="tx1"/>
                        </a:solidFill>
                        <a:latin typeface="+mn-lt"/>
                        <a:ea typeface="+mn-ea"/>
                        <a:cs typeface="+mn-cs"/>
                      </a:endParaRPr>
                    </a:p>
                  </a:txBody>
                  <a:tcPr anchor="ctr">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solidFill>
                      <a:schemeClr val="bg1">
                        <a:lumMod val="85000"/>
                      </a:schemeClr>
                    </a:solidFill>
                  </a:tcPr>
                </a:tc>
              </a:tr>
              <a:tr h="2959233">
                <a:tc>
                  <a:txBody>
                    <a:bodyPr/>
                    <a:lstStyle/>
                    <a:p>
                      <a:pPr marL="457200" indent="-457200">
                        <a:lnSpc>
                          <a:spcPct val="100000"/>
                        </a:lnSpc>
                        <a:spcAft>
                          <a:spcPts val="400"/>
                        </a:spcAft>
                        <a:buFont typeface="+mj-lt"/>
                        <a:buAutoNum type="arabicPeriod"/>
                      </a:pPr>
                      <a:r>
                        <a:rPr lang="en-US" sz="2400" b="0" i="0" u="none" strike="noStrike" kern="1200" baseline="0" dirty="0" smtClean="0">
                          <a:solidFill>
                            <a:schemeClr val="tx1"/>
                          </a:solidFill>
                          <a:latin typeface="+mn-lt"/>
                          <a:ea typeface="+mn-ea"/>
                          <a:cs typeface="+mn-cs"/>
                        </a:rPr>
                        <a:t>Create a purpose statement. </a:t>
                      </a:r>
                    </a:p>
                    <a:p>
                      <a:pPr marL="457200" indent="-457200">
                        <a:lnSpc>
                          <a:spcPct val="100000"/>
                        </a:lnSpc>
                        <a:spcAft>
                          <a:spcPts val="400"/>
                        </a:spcAft>
                        <a:buFont typeface="+mj-lt"/>
                        <a:buAutoNum type="arabicPeriod"/>
                      </a:pPr>
                      <a:r>
                        <a:rPr lang="en-US" sz="2400" b="0" i="0" u="none" strike="noStrike" kern="1200" baseline="0" dirty="0" smtClean="0">
                          <a:solidFill>
                            <a:schemeClr val="tx1"/>
                          </a:solidFill>
                          <a:latin typeface="+mn-lt"/>
                          <a:ea typeface="+mn-ea"/>
                          <a:cs typeface="+mn-cs"/>
                        </a:rPr>
                        <a:t>Determine the population to be studied. </a:t>
                      </a:r>
                    </a:p>
                    <a:p>
                      <a:pPr marL="457200" indent="-457200">
                        <a:lnSpc>
                          <a:spcPct val="100000"/>
                        </a:lnSpc>
                        <a:spcAft>
                          <a:spcPts val="400"/>
                        </a:spcAft>
                        <a:buFont typeface="+mj-lt"/>
                        <a:buAutoNum type="arabicPeriod"/>
                      </a:pPr>
                      <a:r>
                        <a:rPr lang="en-US" sz="2400" b="0" i="0" u="none" strike="noStrike" kern="1200" baseline="0" dirty="0" smtClean="0">
                          <a:solidFill>
                            <a:schemeClr val="tx1"/>
                          </a:solidFill>
                          <a:latin typeface="+mn-lt"/>
                          <a:ea typeface="+mn-ea"/>
                          <a:cs typeface="+mn-cs"/>
                        </a:rPr>
                        <a:t>Generate neutral questions. </a:t>
                      </a:r>
                    </a:p>
                    <a:p>
                      <a:pPr marL="457200" indent="-457200">
                        <a:lnSpc>
                          <a:spcPct val="100000"/>
                        </a:lnSpc>
                        <a:spcAft>
                          <a:spcPts val="400"/>
                        </a:spcAft>
                        <a:buFont typeface="+mj-lt"/>
                        <a:buAutoNum type="arabicPeriod"/>
                      </a:pPr>
                      <a:r>
                        <a:rPr lang="en-US" sz="2400" b="0" i="0" u="none" strike="noStrike" kern="1200" baseline="0" dirty="0" smtClean="0">
                          <a:solidFill>
                            <a:schemeClr val="tx1"/>
                          </a:solidFill>
                          <a:latin typeface="+mn-lt"/>
                          <a:ea typeface="+mn-ea"/>
                          <a:cs typeface="+mn-cs"/>
                        </a:rPr>
                        <a:t>Assign subjects or participants randomly in order to avoid bias and to control for confounding variables. </a:t>
                      </a:r>
                    </a:p>
                    <a:p>
                      <a:pPr marL="457200" indent="-457200">
                        <a:lnSpc>
                          <a:spcPct val="100000"/>
                        </a:lnSpc>
                        <a:spcAft>
                          <a:spcPts val="400"/>
                        </a:spcAft>
                        <a:buFont typeface="+mj-lt"/>
                        <a:buAutoNum type="arabicPeriod"/>
                      </a:pPr>
                      <a:r>
                        <a:rPr lang="en-US" sz="2400" b="0" i="0" u="none" strike="noStrike" kern="1200" baseline="0" dirty="0" smtClean="0">
                          <a:solidFill>
                            <a:schemeClr val="tx1"/>
                          </a:solidFill>
                          <a:latin typeface="+mn-lt"/>
                          <a:ea typeface="+mn-ea"/>
                          <a:cs typeface="+mn-cs"/>
                        </a:rPr>
                        <a:t>Choose a large enough number of subjects depending on the purpose and the situation. 	</a:t>
                      </a:r>
                    </a:p>
                  </a:txBody>
                  <a:tcPr>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89574491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8125250" cy="4998233"/>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r>
              <a:rPr lang="en-US" b="1" dirty="0"/>
              <a:t>Step 1: Create a purpose statement</a:t>
            </a:r>
            <a:r>
              <a:rPr lang="en-US" b="1" dirty="0" smtClean="0"/>
              <a:t>.</a:t>
            </a:r>
            <a:r>
              <a:rPr lang="en-US" dirty="0" smtClean="0"/>
              <a:t> </a:t>
            </a:r>
          </a:p>
          <a:p>
            <a:pPr marL="342900" indent="-342900">
              <a:buFont typeface="Arial"/>
              <a:buChar char="•"/>
            </a:pPr>
            <a:r>
              <a:rPr lang="en-US" dirty="0"/>
              <a:t>One of the very first steps in creating a study is to explicitly state the study’s purpose. This is very important for both participants and researchers so that both parties have a clear idea of what the study is about. Additionally, a purpose statement keeps the design of the study focused, without additional topics, ideas, or extraneous information. </a:t>
            </a:r>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6</a:t>
            </a:fld>
            <a:endParaRPr lang="en-US" dirty="0"/>
          </a:p>
        </p:txBody>
      </p:sp>
      <p:sp>
        <p:nvSpPr>
          <p:cNvPr id="4" name="Footer Placeholder 3"/>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spTree>
    <p:extLst>
      <p:ext uri="{BB962C8B-B14F-4D97-AF65-F5344CB8AC3E}">
        <p14:creationId xmlns:p14="http://schemas.microsoft.com/office/powerpoint/2010/main" val="128031820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7877452" cy="5223707"/>
          </a:xfrm>
        </p:spPr>
        <p:txBody>
          <a:bodyPr rtlCol="0">
            <a:normAutofit lnSpcReduction="10000"/>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a:lnSpc>
                <a:spcPct val="110000"/>
              </a:lnSpc>
            </a:pPr>
            <a:r>
              <a:rPr lang="en-US" b="1" dirty="0"/>
              <a:t>Step 2: Determine the population to be studied</a:t>
            </a:r>
            <a:r>
              <a:rPr lang="en-US" b="1" dirty="0" smtClean="0"/>
              <a:t>.</a:t>
            </a:r>
            <a:r>
              <a:rPr lang="en-US" dirty="0" smtClean="0"/>
              <a:t> </a:t>
            </a:r>
          </a:p>
          <a:p>
            <a:pPr marL="342900" indent="-342900">
              <a:lnSpc>
                <a:spcPct val="110000"/>
              </a:lnSpc>
              <a:spcAft>
                <a:spcPts val="1200"/>
              </a:spcAft>
              <a:buFont typeface="Arial"/>
              <a:buChar char="•"/>
            </a:pPr>
            <a:r>
              <a:rPr lang="en-US" dirty="0"/>
              <a:t>The purpose statement will help determine the characteristics of the population to be studied. For example, a study of the effectiveness of a dandruff shampoo requires a population of participants who have dandruff</a:t>
            </a:r>
            <a:r>
              <a:rPr lang="en-US" dirty="0" smtClean="0"/>
              <a:t>.</a:t>
            </a:r>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7</a:t>
            </a:fld>
            <a:endParaRPr lang="en-US" dirty="0"/>
          </a:p>
        </p:txBody>
      </p:sp>
      <p:sp>
        <p:nvSpPr>
          <p:cNvPr id="4" name="Footer Placeholder 3"/>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spTree>
    <p:extLst>
      <p:ext uri="{BB962C8B-B14F-4D97-AF65-F5344CB8AC3E}">
        <p14:creationId xmlns:p14="http://schemas.microsoft.com/office/powerpoint/2010/main" val="89841988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7877452" cy="5223707"/>
          </a:xfrm>
        </p:spPr>
        <p:txBody>
          <a:bodyPr rtlCol="0">
            <a:normAutofit lnSpcReduction="10000"/>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a:lnSpc>
                <a:spcPct val="110000"/>
              </a:lnSpc>
            </a:pPr>
            <a:r>
              <a:rPr lang="en-US" b="1" dirty="0" smtClean="0"/>
              <a:t>Step </a:t>
            </a:r>
            <a:r>
              <a:rPr lang="en-US" b="1" dirty="0"/>
              <a:t>3: Generate neutral questions</a:t>
            </a:r>
            <a:r>
              <a:rPr lang="en-US" b="1" dirty="0" smtClean="0"/>
              <a:t>.</a:t>
            </a:r>
          </a:p>
          <a:p>
            <a:pPr marL="342900" indent="-342900">
              <a:lnSpc>
                <a:spcPct val="110000"/>
              </a:lnSpc>
              <a:buFont typeface="Arial"/>
              <a:buChar char="•"/>
            </a:pPr>
            <a:r>
              <a:rPr lang="en-US" dirty="0"/>
              <a:t>The wording of interview questions or survey questions has an effect on the results of the survey. Questions need to be phrased so that they are neutral—that is, so the questions don’t lead the respondent to answer in one way or another.</a:t>
            </a:r>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8</a:t>
            </a:fld>
            <a:endParaRPr lang="en-US" dirty="0"/>
          </a:p>
        </p:txBody>
      </p:sp>
      <p:sp>
        <p:nvSpPr>
          <p:cNvPr id="4" name="Footer Placeholder 3"/>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spTree>
    <p:extLst>
      <p:ext uri="{BB962C8B-B14F-4D97-AF65-F5344CB8AC3E}">
        <p14:creationId xmlns:p14="http://schemas.microsoft.com/office/powerpoint/2010/main" val="71618192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7970376" cy="5316627"/>
          </a:xfrm>
        </p:spPr>
        <p:txBody>
          <a:bodyPr rtlCol="0">
            <a:normAutofit fontScale="92500" lnSpcReduction="10000"/>
          </a:bodyPr>
          <a:lstStyle/>
          <a:p>
            <a:pPr eaLnBrk="1" fontAlgn="auto" hangingPunct="1">
              <a:lnSpc>
                <a:spcPct val="110000"/>
              </a:lnSpc>
              <a:spcAft>
                <a:spcPts val="0"/>
              </a:spcAft>
              <a:buFont typeface="Arial"/>
              <a:buNone/>
              <a:defRPr/>
            </a:pPr>
            <a:r>
              <a:rPr lang="en-US" sz="3000" b="1" dirty="0" smtClean="0">
                <a:ea typeface="+mn-ea"/>
              </a:rPr>
              <a:t>Key Concepts, </a:t>
            </a:r>
            <a:r>
              <a:rPr lang="en-US" sz="3000" b="1" i="1" dirty="0" smtClean="0">
                <a:ea typeface="+mn-ea"/>
              </a:rPr>
              <a:t>continued</a:t>
            </a:r>
          </a:p>
          <a:p>
            <a:pPr>
              <a:lnSpc>
                <a:spcPct val="110000"/>
              </a:lnSpc>
            </a:pPr>
            <a:r>
              <a:rPr lang="en-US" sz="2600" b="1" dirty="0"/>
              <a:t>Step 4: Assign subjects or participants randomly in order to avoid bias and to control for confounding variables</a:t>
            </a:r>
            <a:r>
              <a:rPr lang="en-US" sz="2600" b="1" dirty="0" smtClean="0"/>
              <a:t>.</a:t>
            </a:r>
          </a:p>
          <a:p>
            <a:pPr marL="342900" indent="-342900">
              <a:lnSpc>
                <a:spcPct val="110000"/>
              </a:lnSpc>
              <a:spcAft>
                <a:spcPts val="600"/>
              </a:spcAft>
              <a:buFont typeface="Arial"/>
              <a:buChar char="•"/>
            </a:pPr>
            <a:r>
              <a:rPr lang="en-US" sz="2600" dirty="0"/>
              <a:t>Once the population to be studied has been determined, a sample of that population must be selected to take part in the study. Selecting members at random helps ensure that the results of the study will be free from bias. </a:t>
            </a:r>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9</a:t>
            </a:fld>
            <a:endParaRPr lang="en-US" dirty="0"/>
          </a:p>
        </p:txBody>
      </p:sp>
      <p:sp>
        <p:nvSpPr>
          <p:cNvPr id="4" name="Footer Placeholder 3"/>
          <p:cNvSpPr>
            <a:spLocks noGrp="1"/>
          </p:cNvSpPr>
          <p:nvPr>
            <p:ph type="ftr" sz="quarter" idx="13"/>
          </p:nvPr>
        </p:nvSpPr>
        <p:spPr/>
        <p:txBody>
          <a:bodyPr/>
          <a:lstStyle/>
          <a:p>
            <a:pPr>
              <a:defRPr/>
            </a:pPr>
            <a:r>
              <a:rPr lang="en-US" dirty="0" smtClean="0"/>
              <a:t>1.3.2: Designing Surveys, Experiments, and Observational Studies</a:t>
            </a:r>
            <a:endParaRPr lang="en-US" dirty="0"/>
          </a:p>
        </p:txBody>
      </p:sp>
    </p:spTree>
    <p:extLst>
      <p:ext uri="{BB962C8B-B14F-4D97-AF65-F5344CB8AC3E}">
        <p14:creationId xmlns:p14="http://schemas.microsoft.com/office/powerpoint/2010/main" val="259882652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Enhanced Instruc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15411</TotalTime>
  <Words>1774</Words>
  <Application>Microsoft Macintosh PowerPoint</Application>
  <PresentationFormat>On-screen Show (4:3)</PresentationFormat>
  <Paragraphs>148</Paragraphs>
  <Slides>27</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Enhanced Instruction template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Walch Education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Walch Education</dc:creator>
  <cp:keywords/>
  <dc:description/>
  <cp:lastModifiedBy>Martie Harmon</cp:lastModifiedBy>
  <cp:revision>343</cp:revision>
  <dcterms:created xsi:type="dcterms:W3CDTF">2012-02-22T19:14:19Z</dcterms:created>
  <dcterms:modified xsi:type="dcterms:W3CDTF">2015-01-08T16:00:19Z</dcterms:modified>
  <cp:category/>
</cp:coreProperties>
</file>