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8" r:id="rId3"/>
    <p:sldId id="434" r:id="rId4"/>
    <p:sldId id="482" r:id="rId5"/>
    <p:sldId id="483" r:id="rId6"/>
    <p:sldId id="501" r:id="rId7"/>
    <p:sldId id="484" r:id="rId8"/>
    <p:sldId id="485" r:id="rId9"/>
    <p:sldId id="486" r:id="rId10"/>
    <p:sldId id="487" r:id="rId11"/>
    <p:sldId id="488" r:id="rId12"/>
    <p:sldId id="489" r:id="rId13"/>
    <p:sldId id="290" r:id="rId14"/>
    <p:sldId id="294" r:id="rId15"/>
    <p:sldId id="295" r:id="rId16"/>
    <p:sldId id="296" r:id="rId17"/>
    <p:sldId id="490" r:id="rId18"/>
    <p:sldId id="467" r:id="rId19"/>
    <p:sldId id="491" r:id="rId20"/>
    <p:sldId id="473" r:id="rId21"/>
    <p:sldId id="492" r:id="rId22"/>
    <p:sldId id="493" r:id="rId23"/>
    <p:sldId id="462" r:id="rId24"/>
    <p:sldId id="496" r:id="rId25"/>
    <p:sldId id="497" r:id="rId26"/>
    <p:sldId id="498" r:id="rId27"/>
    <p:sldId id="499" r:id="rId28"/>
    <p:sldId id="500" r:id="rId2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21" d="100"/>
          <a:sy n="121" d="100"/>
        </p:scale>
        <p:origin x="-1912" y="-120"/>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dirty="0" err="1" smtClean="0">
                <a:solidFill>
                  <a:schemeClr val="tx1"/>
                </a:solidFill>
                <a:effectLst/>
                <a:latin typeface="Arial"/>
              </a:rPr>
              <a:t>www.walch.com</a:t>
            </a:r>
            <a:r>
              <a:rPr lang="en-US" sz="1200" b="0" i="0" u="none" strike="noStrike" kern="1200" dirty="0" smtClean="0">
                <a:solidFill>
                  <a:schemeClr val="tx1"/>
                </a:solidFill>
                <a:effectLst/>
                <a:latin typeface="Arial"/>
              </a:rPr>
              <a:t>/</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/00487</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23</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dirty="0" err="1" smtClean="0">
                <a:solidFill>
                  <a:schemeClr val="tx1"/>
                </a:solidFill>
                <a:effectLst/>
                <a:latin typeface="Arial"/>
              </a:rPr>
              <a:t>www.walch.com</a:t>
            </a:r>
            <a:r>
              <a:rPr lang="en-US" sz="1200" b="0" i="0" u="none" strike="noStrike" kern="1200" dirty="0" smtClean="0">
                <a:solidFill>
                  <a:schemeClr val="tx1"/>
                </a:solidFill>
                <a:effectLst/>
                <a:latin typeface="Arial"/>
              </a:rPr>
              <a:t>/</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/00488</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28</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spc="-30">
                <a:solidFill>
                  <a:srgbClr val="000090"/>
                </a:solidFill>
              </a:defRPr>
            </a:lvl1p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1.3.1: Identifying Surveys, Experiments, and Observational Studies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walch.com/ei/00487"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walch.com/ei/00488"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pPr>
              <a:spcAft>
                <a:spcPts val="600"/>
              </a:spcAft>
            </a:pPr>
            <a:r>
              <a:rPr lang="en-US" dirty="0"/>
              <a:t>Data is vital to every aspect of how we live today. From commerce to industry, the Internet to agriculture, politics to publicity, data is constantly being gathered, analyzed, applied, and reported. </a:t>
            </a:r>
            <a:r>
              <a:rPr lang="en-US" b="1" dirty="0"/>
              <a:t>Statistics </a:t>
            </a:r>
            <a:r>
              <a:rPr lang="en-US" dirty="0"/>
              <a:t>is a branch of mathematics that is focused on how to collect, organize, analyze, and interpret information from data gathered. There are many ways to gather </a:t>
            </a:r>
            <a:r>
              <a:rPr lang="en-US" b="1" dirty="0"/>
              <a:t>data</a:t>
            </a:r>
            <a:r>
              <a:rPr lang="en-US" dirty="0"/>
              <a:t>, or numbers in context. The most appropriate method for gathering data can vary based on the data that is desired, the situation, or the purpose of the study. In this lesson, we will discuss methods of collecting data and when each method is appropriate</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1.3.1: Identifying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Deliberately offering participants an incentive, such </a:t>
            </a:r>
            <a:r>
              <a:rPr lang="en-US" dirty="0" smtClean="0"/>
              <a:t/>
            </a:r>
            <a:br>
              <a:rPr lang="en-US" dirty="0" smtClean="0"/>
            </a:br>
            <a:r>
              <a:rPr lang="en-US" dirty="0" smtClean="0"/>
              <a:t>as </a:t>
            </a:r>
            <a:r>
              <a:rPr lang="en-US" dirty="0"/>
              <a:t>money or free products, often brings about a desired outcome. </a:t>
            </a:r>
          </a:p>
          <a:p>
            <a:pPr marL="342900" indent="-342900">
              <a:buFont typeface="Arial"/>
              <a:buChar char="•"/>
            </a:pPr>
            <a:r>
              <a:rPr lang="en-US" dirty="0" smtClean="0"/>
              <a:t>Frequently</a:t>
            </a:r>
            <a:r>
              <a:rPr lang="en-US" dirty="0"/>
              <a:t>, researchers conduct experiments to test the effectiveness of new medications. When the new medicine is ready for trials on human subjects, the experiments are carried out on groups of volunteers. </a:t>
            </a:r>
            <a:r>
              <a:rPr lang="en-US" dirty="0" smtClean="0"/>
              <a:t>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10</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3047260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A </a:t>
            </a:r>
            <a:r>
              <a:rPr lang="en-US" b="1" dirty="0"/>
              <a:t>placebo</a:t>
            </a:r>
            <a:r>
              <a:rPr lang="en-US" dirty="0"/>
              <a:t>, or substance used as a control in testing new medications, is given to one group. The placebo has no medicinal effect on the participants, who may not be told that they are taking a placebo. If, during the experiment, the volunteers taking the medication report dizzy spells, but the placebo group does not, then the researchers can have a better idea that dizziness is a side effect of the new medication</a:t>
            </a:r>
            <a:r>
              <a:rPr lang="en-US" dirty="0" smtClean="0"/>
              <a:t>.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11</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08589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The study participants who are taking the placebo make up the control group. A </a:t>
            </a:r>
            <a:r>
              <a:rPr lang="en-US" b="1" dirty="0"/>
              <a:t>control group </a:t>
            </a:r>
            <a:r>
              <a:rPr lang="en-US" dirty="0"/>
              <a:t>is a group of study participants who are not subjected to the treatment, action, or process being studied in the experiment. By using a control group, researchers can compare the outcomes of the experiment between this group and the group actually receiving the treatment, and better understand the effects of what is being studied</a:t>
            </a:r>
            <a:r>
              <a:rPr lang="en-US" dirty="0" smtClean="0"/>
              <a:t>.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12</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86388317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spcAft>
                <a:spcPts val="1200"/>
              </a:spcAft>
              <a:buFont typeface="Arial"/>
              <a:buChar char="•"/>
            </a:pPr>
            <a:r>
              <a:rPr lang="en-US" dirty="0"/>
              <a:t>being unable to differentiate between an experiment and an observational study </a:t>
            </a:r>
          </a:p>
          <a:p>
            <a:pPr marL="342900" indent="-342900">
              <a:spcAft>
                <a:spcPts val="1200"/>
              </a:spcAft>
              <a:buFont typeface="Arial"/>
              <a:buChar char="•"/>
            </a:pPr>
            <a:r>
              <a:rPr lang="en-US" dirty="0" smtClean="0"/>
              <a:t>thinking </a:t>
            </a:r>
            <a:r>
              <a:rPr lang="en-US" dirty="0"/>
              <a:t>that surveys are generally given to all subjects in a population </a:t>
            </a:r>
          </a:p>
          <a:p>
            <a:pPr marL="342900" indent="-342900">
              <a:spcAft>
                <a:spcPts val="1200"/>
              </a:spcAft>
              <a:buFont typeface="Arial"/>
              <a:buChar char="•"/>
            </a:pPr>
            <a:r>
              <a:rPr lang="en-US" dirty="0" smtClean="0"/>
              <a:t>thinking </a:t>
            </a:r>
            <a:r>
              <a:rPr lang="en-US" dirty="0"/>
              <a:t>that surveys can only involve human subjects </a:t>
            </a:r>
          </a:p>
          <a:p>
            <a:pPr marL="342900" indent="-342900">
              <a:buFont typeface="Arial"/>
              <a:buChar char="•"/>
            </a:pPr>
            <a:r>
              <a:rPr lang="en-US" dirty="0" smtClean="0"/>
              <a:t>not </a:t>
            </a:r>
            <a:r>
              <a:rPr lang="en-US" dirty="0"/>
              <a:t>understanding that in order to conduct a experiment, at least a portion of the population studied must be subjected to the process, action, or substance being evaluated	</a:t>
            </a:r>
            <a:r>
              <a:rPr lang="en-US" dirty="0" smtClean="0"/>
              <a:t>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13</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1</a:t>
            </a:r>
            <a:endParaRPr lang="en-US" sz="1100" b="1" dirty="0">
              <a:solidFill>
                <a:srgbClr val="558ED5"/>
              </a:solidFill>
            </a:endParaRPr>
          </a:p>
          <a:p>
            <a:r>
              <a:rPr lang="en-US" dirty="0"/>
              <a:t>Spirit Week is approaching, and the student council wants more students to participate in the festivities by dressing up. Student council members plan to collect data on the most popular dress-up themes for the days of Spirit Week by asking other students what their favorite themes are. Since the student council doesn’t have much time or funding, members will not be able to talk to every student. What method of data gathering will most closely match what the student council is trying to accomplish?</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1, </a:t>
            </a:r>
            <a:r>
              <a:rPr lang="en-US" sz="2800" b="1" i="1" dirty="0">
                <a:solidFill>
                  <a:srgbClr val="000090"/>
                </a:solidFill>
              </a:rPr>
              <a:t>continued</a:t>
            </a:r>
          </a:p>
          <a:p>
            <a:pPr marL="514350" indent="-557784">
              <a:lnSpc>
                <a:spcPct val="110000"/>
              </a:lnSpc>
              <a:buFont typeface="+mj-lt"/>
              <a:buAutoNum type="arabicPeriod"/>
            </a:pPr>
            <a:r>
              <a:rPr lang="en-US" sz="2800" b="1" dirty="0">
                <a:solidFill>
                  <a:srgbClr val="660066"/>
                </a:solidFill>
              </a:rPr>
              <a:t>Consider the methods of data collection described in this lesson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a:r>
              <a:rPr lang="en-US" dirty="0"/>
              <a:t>The lesson described observational studies, experiments, and surveys/sample surveys</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15</a:t>
            </a:fld>
            <a:endParaRPr lang="en-US" dirty="0"/>
          </a:p>
        </p:txBody>
      </p:sp>
      <p:sp>
        <p:nvSpPr>
          <p:cNvPr id="2" name="Footer Placeholder 1"/>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825605"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spcAft>
                <a:spcPts val="0"/>
              </a:spcAft>
              <a:buFont typeface="+mj-lt"/>
              <a:buAutoNum type="arabicPeriod" startAt="2"/>
            </a:pPr>
            <a:r>
              <a:rPr lang="en-US" sz="2800" b="1" dirty="0">
                <a:solidFill>
                  <a:srgbClr val="660066"/>
                </a:solidFill>
              </a:rPr>
              <a:t>Recall the distinguishing characteristics of each method</a:t>
            </a:r>
            <a:r>
              <a:rPr lang="en-US" sz="2800" b="1" dirty="0" smtClean="0">
                <a:solidFill>
                  <a:srgbClr val="660066"/>
                </a:solidFill>
              </a:rPr>
              <a:t>. </a:t>
            </a:r>
            <a:r>
              <a:rPr lang="en-US" sz="2800" b="1" dirty="0">
                <a:solidFill>
                  <a:srgbClr val="660066"/>
                </a:solidFill>
              </a:rPr>
              <a:t>	</a:t>
            </a:r>
          </a:p>
          <a:p>
            <a:pPr lvl="1" algn="l">
              <a:spcAft>
                <a:spcPts val="1200"/>
              </a:spcAft>
            </a:pPr>
            <a:r>
              <a:rPr lang="en-US" dirty="0">
                <a:solidFill>
                  <a:schemeClr val="tx1"/>
                </a:solidFill>
              </a:rPr>
              <a:t>An observational study requires that the researcher observe the subject without interacting with or disturbing the subject. </a:t>
            </a:r>
          </a:p>
          <a:p>
            <a:pPr lvl="1" algn="l"/>
            <a:r>
              <a:rPr lang="en-US" dirty="0">
                <a:solidFill>
                  <a:schemeClr val="tx1"/>
                </a:solidFill>
              </a:rPr>
              <a:t>In an experiment, participants are intentionally subjected to some process, action, or substance so that the results can be observed and recorded</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r>
              <a:rPr lang="en-US" dirty="0">
                <a:solidFill>
                  <a:srgbClr val="000000"/>
                </a:solidFill>
              </a:rPr>
              <a:t>A survey is a study of particular qualities or attributes of items or people of interest to a researcher. A survey involves directly interacting with the subject population, such as by asking questions. A sample survey is conducted using only a portion of the population, rather than the entire population</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2870658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spcAft>
                <a:spcPts val="1200"/>
              </a:spcAft>
              <a:buFont typeface="+mj-lt"/>
              <a:buAutoNum type="arabicPeriod" startAt="3"/>
            </a:pPr>
            <a:r>
              <a:rPr lang="en-US" sz="2800" b="1" dirty="0">
                <a:solidFill>
                  <a:srgbClr val="660066"/>
                </a:solidFill>
              </a:rPr>
              <a:t>Evaluate the situation described in the problem scenario to determine the purpose and characteristics of the required data</a:t>
            </a:r>
            <a:r>
              <a:rPr lang="en-US" sz="2800" b="1" dirty="0" smtClean="0">
                <a:solidFill>
                  <a:srgbClr val="660066"/>
                </a:solidFill>
              </a:rPr>
              <a:t>. </a:t>
            </a:r>
            <a:r>
              <a:rPr lang="en-US" sz="2800" b="1" dirty="0">
                <a:solidFill>
                  <a:srgbClr val="660066"/>
                </a:solidFill>
              </a:rPr>
              <a:t>	</a:t>
            </a:r>
          </a:p>
          <a:p>
            <a:pPr lvl="1" algn="l">
              <a:spcAft>
                <a:spcPts val="1200"/>
              </a:spcAft>
            </a:pPr>
            <a:r>
              <a:rPr lang="en-US" dirty="0">
                <a:solidFill>
                  <a:schemeClr val="tx1"/>
                </a:solidFill>
              </a:rPr>
              <a:t>The student council wants to determine the most popular dress-up themes for days during Spirit Week. </a:t>
            </a:r>
          </a:p>
          <a:p>
            <a:pPr lvl="1" algn="l"/>
            <a:r>
              <a:rPr lang="en-US" dirty="0">
                <a:solidFill>
                  <a:schemeClr val="tx1"/>
                </a:solidFill>
              </a:rPr>
              <a:t>The council wants to use this data to increase the number of students who participate</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spcAft>
                <a:spcPts val="1200"/>
              </a:spcAft>
            </a:pPr>
            <a:r>
              <a:rPr lang="en-US" dirty="0">
                <a:solidFill>
                  <a:srgbClr val="000000"/>
                </a:solidFill>
              </a:rPr>
              <a:t>Council members plan to gather data by asking students about their favorite dress-up themes. </a:t>
            </a:r>
          </a:p>
          <a:p>
            <a:pPr lvl="1" algn="l"/>
            <a:r>
              <a:rPr lang="en-US" dirty="0">
                <a:solidFill>
                  <a:srgbClr val="000000"/>
                </a:solidFill>
              </a:rPr>
              <a:t>The council knows it doesn’t have the time or money to ask every student at the school</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356383264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buFont typeface="Arial"/>
              <a:buNone/>
              <a:defRPr/>
            </a:pPr>
            <a:r>
              <a:rPr lang="en-US" sz="2800" b="1" dirty="0" smtClean="0">
                <a:ea typeface="+mn-ea"/>
              </a:rPr>
              <a:t>Key Concepts</a:t>
            </a:r>
          </a:p>
          <a:p>
            <a:pPr eaLnBrk="1" fontAlgn="auto" hangingPunct="1">
              <a:spcAft>
                <a:spcPts val="0"/>
              </a:spcAft>
              <a:defRPr/>
            </a:pPr>
            <a:r>
              <a:rPr lang="en-US" b="1" dirty="0"/>
              <a:t>Gathering Data Without Influencing </a:t>
            </a:r>
            <a:r>
              <a:rPr lang="en-US" b="1" dirty="0" smtClean="0"/>
              <a:t>It</a:t>
            </a:r>
            <a:endParaRPr lang="en-US" b="1" dirty="0" smtClean="0">
              <a:ea typeface="+mn-ea"/>
            </a:endParaRPr>
          </a:p>
          <a:p>
            <a:pPr marL="342900" indent="-342900">
              <a:spcAft>
                <a:spcPts val="1200"/>
              </a:spcAft>
              <a:buFont typeface="Arial"/>
              <a:buChar char="•"/>
            </a:pPr>
            <a:r>
              <a:rPr lang="en-US" dirty="0"/>
              <a:t>Sometimes, we need data about how things in the world exist without outside interference. </a:t>
            </a:r>
          </a:p>
          <a:p>
            <a:pPr marL="342900" indent="-342900">
              <a:buFont typeface="Arial"/>
              <a:buChar char="•"/>
            </a:pPr>
            <a:r>
              <a:rPr lang="en-US" dirty="0" smtClean="0"/>
              <a:t>For </a:t>
            </a:r>
            <a:r>
              <a:rPr lang="en-US" dirty="0"/>
              <a:t>example, a team of zoologists might want to study the habits of an endangered bird species, but to disturb or interact with the birds may cause the animals to behave differently than they normally would. Therefore, the team may choose to observe the birds from a safe distance using binoculars. </a:t>
            </a:r>
            <a:endParaRPr lang="en-US" dirty="0" smtClean="0"/>
          </a:p>
          <a:p>
            <a:pPr marL="342900" indent="-342900">
              <a:lnSpc>
                <a:spcPct val="110000"/>
              </a:lnSpc>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2</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4"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5"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6"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7"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8"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39"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8140"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spcAft>
                <a:spcPts val="1200"/>
              </a:spcAft>
              <a:buFont typeface="+mj-lt"/>
              <a:buAutoNum type="arabicPeriod" startAt="4"/>
            </a:pPr>
            <a:r>
              <a:rPr lang="en-US" sz="2800" b="1" dirty="0">
                <a:solidFill>
                  <a:srgbClr val="660066"/>
                </a:solidFill>
              </a:rPr>
              <a:t>Determine which method of data collection best matches the situation</a:t>
            </a:r>
            <a:r>
              <a:rPr lang="en-US" sz="2800" b="1" dirty="0" smtClean="0">
                <a:solidFill>
                  <a:srgbClr val="660066"/>
                </a:solidFill>
              </a:rPr>
              <a:t>. </a:t>
            </a:r>
            <a:r>
              <a:rPr lang="en-US" sz="2800" b="1" dirty="0">
                <a:solidFill>
                  <a:srgbClr val="660066"/>
                </a:solidFill>
              </a:rPr>
              <a:t>	</a:t>
            </a:r>
          </a:p>
          <a:p>
            <a:pPr lvl="1" algn="l">
              <a:spcAft>
                <a:spcPts val="1200"/>
              </a:spcAft>
            </a:pPr>
            <a:r>
              <a:rPr lang="en-US" dirty="0">
                <a:solidFill>
                  <a:schemeClr val="tx1"/>
                </a:solidFill>
              </a:rPr>
              <a:t>Compare each method of data collection with the particulars of the situation to rule out methods that aren’t suited to the situation. </a:t>
            </a:r>
          </a:p>
          <a:p>
            <a:pPr lvl="1" algn="l"/>
            <a:r>
              <a:rPr lang="en-US" dirty="0">
                <a:solidFill>
                  <a:schemeClr val="tx1"/>
                </a:solidFill>
              </a:rPr>
              <a:t>Student council members cannot avoid interacting with the study population (their fellow students); therefore, an observational study isn’t appropriate for the situation</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02186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spcAft>
                <a:spcPts val="1200"/>
              </a:spcAft>
            </a:pPr>
            <a:r>
              <a:rPr lang="en-US" dirty="0">
                <a:solidFill>
                  <a:srgbClr val="000000"/>
                </a:solidFill>
              </a:rPr>
              <a:t>Council members do not need to subject the student body to any particular treatment, process, or action, so an experiment is not an appropriate method for this situation either. </a:t>
            </a:r>
          </a:p>
          <a:p>
            <a:pPr lvl="1" algn="l">
              <a:spcAft>
                <a:spcPts val="1200"/>
              </a:spcAft>
            </a:pPr>
            <a:r>
              <a:rPr lang="en-US" dirty="0">
                <a:solidFill>
                  <a:srgbClr val="000000"/>
                </a:solidFill>
              </a:rPr>
              <a:t>The remaining method to collect the needed data is </a:t>
            </a:r>
            <a:r>
              <a:rPr lang="en-US" dirty="0" smtClean="0">
                <a:solidFill>
                  <a:srgbClr val="000000"/>
                </a:solidFill>
              </a:rPr>
              <a:t/>
            </a:r>
            <a:br>
              <a:rPr lang="en-US" dirty="0" smtClean="0">
                <a:solidFill>
                  <a:srgbClr val="000000"/>
                </a:solidFill>
              </a:rPr>
            </a:br>
            <a:r>
              <a:rPr lang="en-US" dirty="0" smtClean="0">
                <a:solidFill>
                  <a:srgbClr val="000000"/>
                </a:solidFill>
              </a:rPr>
              <a:t>a </a:t>
            </a:r>
            <a:r>
              <a:rPr lang="en-US" dirty="0">
                <a:solidFill>
                  <a:srgbClr val="000000"/>
                </a:solidFill>
              </a:rPr>
              <a:t>survey.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02815068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spcAft>
                <a:spcPts val="1200"/>
              </a:spcAft>
            </a:pPr>
            <a:r>
              <a:rPr lang="en-US" dirty="0">
                <a:solidFill>
                  <a:srgbClr val="000000"/>
                </a:solidFill>
              </a:rPr>
              <a:t>The problem scenario states that council members have the resources to ask some students their preferences for Spirit Week dress-up themes, but not all students.</a:t>
            </a:r>
          </a:p>
          <a:p>
            <a:pPr lvl="1" algn="l"/>
            <a:r>
              <a:rPr lang="en-US" dirty="0" smtClean="0">
                <a:solidFill>
                  <a:srgbClr val="000000"/>
                </a:solidFill>
              </a:rPr>
              <a:t>Therefore</a:t>
            </a:r>
            <a:r>
              <a:rPr lang="en-US" dirty="0">
                <a:solidFill>
                  <a:srgbClr val="000000"/>
                </a:solidFill>
              </a:rPr>
              <a:t>, the method that best matches this situation is a sample survey, in which the council members will survey a portion (sample) of the student population rather than the entire population</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2039810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1,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23</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579090"/>
            <a:ext cx="7829984" cy="5274546"/>
          </a:xfrm>
        </p:spPr>
        <p:txBody>
          <a:bodyPr>
            <a:normAutofit/>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3</a:t>
            </a:r>
            <a:endParaRPr lang="en-US" sz="1100" b="1" dirty="0">
              <a:solidFill>
                <a:srgbClr val="558ED5"/>
              </a:solidFill>
            </a:endParaRPr>
          </a:p>
          <a:p>
            <a:r>
              <a:rPr lang="en-US" dirty="0"/>
              <a:t>To encourage as many students as possible to dress up for the final day of Spirit Week, the student council is giving away raffle prizes donated by local businesses. Every student who dresses up will get a free raffle ticket. Council members will gather data on how many students participate on the last day of Spirit Week, and compare that information with the data they have gathered from their observational study on dress-up participation for the other days of Spirit Week. What method of data gathering will most closely match what the student council is trying to accomplish with the raffle prizes</a:t>
            </a:r>
            <a:r>
              <a:rPr lang="en-US" dirty="0" smtClean="0"/>
              <a:t>?</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24</a:t>
            </a:fld>
            <a:endParaRPr lang="en-US" dirty="0"/>
          </a:p>
        </p:txBody>
      </p:sp>
      <p:sp>
        <p:nvSpPr>
          <p:cNvPr id="3" name="Footer Placeholder 2"/>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386314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580233"/>
            <a:ext cx="7855776" cy="5215398"/>
          </a:xfrm>
        </p:spPr>
        <p:txBody>
          <a:bodyPr>
            <a:normAutofit fontScale="92500"/>
          </a:bodyPr>
          <a:lstStyle/>
          <a:p>
            <a:pPr eaLnBrk="1" hangingPunct="1">
              <a:defRPr/>
            </a:pPr>
            <a:r>
              <a:rPr lang="en-US" sz="3000" b="1" dirty="0"/>
              <a:t>Guided </a:t>
            </a:r>
            <a:r>
              <a:rPr lang="en-US" sz="3000" b="1" dirty="0" smtClean="0"/>
              <a:t>Practice: </a:t>
            </a:r>
            <a:r>
              <a:rPr lang="en-US" sz="3000" b="1" dirty="0" smtClean="0">
                <a:solidFill>
                  <a:srgbClr val="000090"/>
                </a:solidFill>
              </a:rPr>
              <a:t>Example 3, </a:t>
            </a:r>
            <a:r>
              <a:rPr lang="en-US" sz="3000" b="1" i="1" dirty="0">
                <a:solidFill>
                  <a:srgbClr val="000090"/>
                </a:solidFill>
              </a:rPr>
              <a:t>continued</a:t>
            </a:r>
          </a:p>
          <a:p>
            <a:pPr marL="512064" indent="-557784">
              <a:lnSpc>
                <a:spcPct val="110000"/>
              </a:lnSpc>
              <a:spcAft>
                <a:spcPts val="0"/>
              </a:spcAft>
              <a:buFont typeface="+mj-lt"/>
              <a:buAutoNum type="arabicPeriod"/>
            </a:pPr>
            <a:r>
              <a:rPr lang="en-US" sz="3000" b="1" spc="-40" dirty="0">
                <a:solidFill>
                  <a:srgbClr val="660066"/>
                </a:solidFill>
              </a:rPr>
              <a:t>Evaluate the situation described in the problem scenario to determine the purpose and characteristics of the required data</a:t>
            </a:r>
            <a:r>
              <a:rPr lang="en-US" sz="3000" b="1" spc="-40" dirty="0" smtClean="0">
                <a:solidFill>
                  <a:srgbClr val="660066"/>
                </a:solidFill>
              </a:rPr>
              <a:t>.</a:t>
            </a:r>
          </a:p>
          <a:p>
            <a:pPr marL="512064" lvl="1" algn="l"/>
            <a:r>
              <a:rPr lang="en-US" sz="2600" dirty="0">
                <a:solidFill>
                  <a:schemeClr val="tx1"/>
                </a:solidFill>
              </a:rPr>
              <a:t>The student council wants as many people as possible to dress up on the last day of Spirit Week. </a:t>
            </a:r>
          </a:p>
          <a:p>
            <a:pPr marL="512064" lvl="1" algn="l"/>
            <a:r>
              <a:rPr lang="en-US" sz="2600" dirty="0">
                <a:solidFill>
                  <a:schemeClr val="tx1"/>
                </a:solidFill>
              </a:rPr>
              <a:t>The council plans to give away raffle tickets for prizes to students who dress up. </a:t>
            </a:r>
          </a:p>
          <a:p>
            <a:pPr marL="512064" lvl="1" algn="l"/>
            <a:r>
              <a:rPr lang="en-US" sz="2600" dirty="0">
                <a:solidFill>
                  <a:schemeClr val="tx1"/>
                </a:solidFill>
              </a:rPr>
              <a:t>The council will compare the number of students who dress up on the last day of Spirit Week with data </a:t>
            </a:r>
            <a:r>
              <a:rPr lang="en-US" sz="2600" dirty="0" smtClean="0">
                <a:solidFill>
                  <a:schemeClr val="tx1"/>
                </a:solidFill>
              </a:rPr>
              <a:t>on how </a:t>
            </a:r>
            <a:r>
              <a:rPr lang="en-US" sz="2600" dirty="0">
                <a:solidFill>
                  <a:schemeClr val="tx1"/>
                </a:solidFill>
              </a:rPr>
              <a:t>many students dressed up on the other days of </a:t>
            </a:r>
            <a:r>
              <a:rPr lang="en-US" sz="2600" dirty="0" smtClean="0">
                <a:solidFill>
                  <a:schemeClr val="tx1"/>
                </a:solidFill>
              </a:rPr>
              <a:t>Spirit </a:t>
            </a:r>
            <a:r>
              <a:rPr lang="en-US" sz="2600" dirty="0">
                <a:solidFill>
                  <a:schemeClr val="tx1"/>
                </a:solidFill>
              </a:rPr>
              <a:t>Week</a:t>
            </a:r>
            <a:r>
              <a:rPr lang="en-US" sz="2600" dirty="0" smtClean="0">
                <a:solidFill>
                  <a:schemeClr val="tx1"/>
                </a:solidFill>
              </a:rPr>
              <a:t>.</a:t>
            </a:r>
            <a:endParaRPr lang="en-US" sz="2600"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25</a:t>
            </a:fld>
            <a:endParaRPr lang="en-US" dirty="0"/>
          </a:p>
        </p:txBody>
      </p:sp>
      <p:sp>
        <p:nvSpPr>
          <p:cNvPr id="2" name="Footer Placeholder 1"/>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153769259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592685"/>
            <a:ext cx="7855776" cy="5215398"/>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4350" indent="-557784">
              <a:lnSpc>
                <a:spcPct val="110000"/>
              </a:lnSpc>
              <a:spcAft>
                <a:spcPts val="600"/>
              </a:spcAft>
              <a:buFont typeface="+mj-lt"/>
              <a:buAutoNum type="arabicPeriod" startAt="2"/>
            </a:pPr>
            <a:r>
              <a:rPr lang="en-US" sz="2800" b="1" dirty="0">
                <a:solidFill>
                  <a:srgbClr val="660066"/>
                </a:solidFill>
              </a:rPr>
              <a:t>Determine which method of </a:t>
            </a:r>
            <a:r>
              <a:rPr lang="en-US" sz="2800" b="1" dirty="0" smtClean="0">
                <a:solidFill>
                  <a:srgbClr val="660066"/>
                </a:solidFill>
              </a:rPr>
              <a:t>data collection </a:t>
            </a:r>
            <a:r>
              <a:rPr lang="en-US" sz="2800" b="1" dirty="0">
                <a:solidFill>
                  <a:srgbClr val="660066"/>
                </a:solidFill>
              </a:rPr>
              <a:t>best matches the </a:t>
            </a:r>
            <a:r>
              <a:rPr lang="en-US" sz="2800" b="1" dirty="0" smtClean="0">
                <a:solidFill>
                  <a:srgbClr val="660066"/>
                </a:solidFill>
              </a:rPr>
              <a:t>situation.</a:t>
            </a:r>
            <a:endParaRPr lang="en-US" sz="2800" b="1" spc="-40" dirty="0" smtClean="0">
              <a:solidFill>
                <a:srgbClr val="660066"/>
              </a:solidFill>
            </a:endParaRPr>
          </a:p>
          <a:p>
            <a:pPr lvl="1" algn="l">
              <a:spcAft>
                <a:spcPts val="600"/>
              </a:spcAft>
            </a:pPr>
            <a:r>
              <a:rPr lang="en-US" dirty="0" smtClean="0">
                <a:solidFill>
                  <a:schemeClr val="tx1"/>
                </a:solidFill>
              </a:rPr>
              <a:t>The student council members have to interact </a:t>
            </a:r>
            <a:br>
              <a:rPr lang="en-US" dirty="0" smtClean="0">
                <a:solidFill>
                  <a:schemeClr val="tx1"/>
                </a:solidFill>
              </a:rPr>
            </a:br>
            <a:r>
              <a:rPr lang="en-US" dirty="0" smtClean="0">
                <a:solidFill>
                  <a:schemeClr val="tx1"/>
                </a:solidFill>
              </a:rPr>
              <a:t>with participating students in order to give them </a:t>
            </a:r>
            <a:br>
              <a:rPr lang="en-US" dirty="0" smtClean="0">
                <a:solidFill>
                  <a:schemeClr val="tx1"/>
                </a:solidFill>
              </a:rPr>
            </a:br>
            <a:r>
              <a:rPr lang="en-US" dirty="0" smtClean="0">
                <a:solidFill>
                  <a:schemeClr val="tx1"/>
                </a:solidFill>
              </a:rPr>
              <a:t>raffle tickets. Therefore, this will not be an observational study. </a:t>
            </a:r>
          </a:p>
          <a:p>
            <a:pPr lvl="1" algn="l"/>
            <a:r>
              <a:rPr lang="en-US" dirty="0" smtClean="0">
                <a:solidFill>
                  <a:schemeClr val="tx1"/>
                </a:solidFill>
              </a:rPr>
              <a:t>Additionally</a:t>
            </a:r>
            <a:r>
              <a:rPr lang="en-US" dirty="0">
                <a:solidFill>
                  <a:schemeClr val="tx1"/>
                </a:solidFill>
              </a:rPr>
              <a:t>, council members are not going to conduct a survey to gather their data; therefore, this is not a survey or sample survey</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26</a:t>
            </a:fld>
            <a:endParaRPr lang="en-US" dirty="0"/>
          </a:p>
        </p:txBody>
      </p:sp>
      <p:sp>
        <p:nvSpPr>
          <p:cNvPr id="2" name="Footer Placeholder 1"/>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344046404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592685"/>
            <a:ext cx="7855776" cy="5215398"/>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lvl="1" algn="l"/>
            <a:r>
              <a:rPr lang="en-US" dirty="0">
                <a:solidFill>
                  <a:srgbClr val="000000"/>
                </a:solidFill>
              </a:rPr>
              <a:t>The council members are giving away raffle tickets for prizes as an incentive to dress up. An incentive will directly affect how many students participate, and the desired outcome is increased participation. Since the student council is deliberately subjecting students to an incentive to bring about a desired outcome, the student council is conducting an experiment</a:t>
            </a:r>
            <a:r>
              <a:rPr lang="en-US" dirty="0" smtClean="0">
                <a:solidFill>
                  <a:srgbClr val="000000"/>
                </a:solidFill>
              </a:rPr>
              <a:t>.</a:t>
            </a:r>
            <a:endParaRPr lang="en-US" dirty="0">
              <a:solidFill>
                <a:srgbClr val="000000"/>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27</a:t>
            </a:fld>
            <a:endParaRPr lang="en-US" dirty="0"/>
          </a:p>
        </p:txBody>
      </p:sp>
      <p:sp>
        <p:nvSpPr>
          <p:cNvPr id="2" name="Footer Placeholder 1"/>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64906707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3,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28</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25967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This sort of study is an </a:t>
            </a:r>
            <a:r>
              <a:rPr lang="en-US" b="1" dirty="0"/>
              <a:t>observational study</a:t>
            </a:r>
            <a:r>
              <a:rPr lang="en-US" dirty="0"/>
              <a:t>; that is, a study in which all data, including observations and measurements, are recorded in a way that does not change the subject that is being measured or studied. </a:t>
            </a:r>
          </a:p>
          <a:p>
            <a:pPr marL="342900" indent="-342900">
              <a:spcAft>
                <a:spcPts val="1200"/>
              </a:spcAft>
              <a:buFont typeface="Arial"/>
              <a:buChar char="•"/>
            </a:pPr>
            <a:r>
              <a:rPr lang="en-US" dirty="0" smtClean="0"/>
              <a:t>An </a:t>
            </a:r>
            <a:r>
              <a:rPr lang="en-US" dirty="0"/>
              <a:t>observational study allows information to be gathered without disturbing or impacting the subject(s) at all. </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Most of the time, observational studies are used when it would be impractical or unethical to perform an experiment. </a:t>
            </a:r>
          </a:p>
          <a:p>
            <a:pPr marL="342900" indent="-342900">
              <a:spcAft>
                <a:spcPts val="1200"/>
              </a:spcAft>
              <a:buFont typeface="Arial"/>
              <a:buChar char="•"/>
            </a:pPr>
            <a:r>
              <a:rPr lang="en-US" dirty="0" smtClean="0"/>
              <a:t>For </a:t>
            </a:r>
            <a:r>
              <a:rPr lang="en-US" dirty="0"/>
              <a:t>example, researchers trying to establish a link between smoking and lung cancer could pay the study participants to smoke, and then see if the participants develop lung cancer; however, to do so would be highly unethical. An observational study will provide useful data without interfering in people’s lives and </a:t>
            </a:r>
            <a:r>
              <a:rPr lang="en-US" dirty="0" smtClean="0"/>
              <a:t>health.</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50448374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r>
              <a:rPr lang="en-US" sz="2600" b="1" dirty="0"/>
              <a:t>Gathering Data on Large Populations </a:t>
            </a:r>
            <a:endParaRPr lang="en-US" sz="2600" dirty="0"/>
          </a:p>
          <a:p>
            <a:pPr marL="342900" indent="-342900">
              <a:spcAft>
                <a:spcPts val="1200"/>
              </a:spcAft>
              <a:buFont typeface="Arial"/>
              <a:buChar char="•"/>
            </a:pPr>
            <a:r>
              <a:rPr lang="en-US" sz="2600" dirty="0"/>
              <a:t>A </a:t>
            </a:r>
            <a:r>
              <a:rPr lang="en-US" sz="2600" b="1" dirty="0"/>
              <a:t>survey </a:t>
            </a:r>
            <a:r>
              <a:rPr lang="en-US" sz="2600" dirty="0"/>
              <a:t>is a study of particular qualities or attributes of items or people of interest to a researcher. </a:t>
            </a:r>
          </a:p>
          <a:p>
            <a:pPr marL="342900" indent="-342900">
              <a:spcAft>
                <a:spcPts val="1200"/>
              </a:spcAft>
              <a:buFont typeface="Arial"/>
              <a:buChar char="•"/>
            </a:pPr>
            <a:r>
              <a:rPr lang="en-US" sz="2600" dirty="0" smtClean="0"/>
              <a:t>Many </a:t>
            </a:r>
            <a:r>
              <a:rPr lang="en-US" sz="2600" dirty="0"/>
              <a:t>reality shows are competitions, in which winners are determined by gathering votes from every audience member who wishes to enter a vote. Each episode of the show is actually a survey of the audience, using technology to quickly gather and count the votes</a:t>
            </a:r>
            <a:r>
              <a:rPr lang="en-US" sz="2600" dirty="0" smtClean="0"/>
              <a:t>.</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15727037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marL="342900" indent="-342900">
              <a:spcBef>
                <a:spcPts val="576"/>
              </a:spcBef>
              <a:buFont typeface="Arial"/>
              <a:buChar char="•"/>
            </a:pPr>
            <a:r>
              <a:rPr lang="en-US" sz="2600" dirty="0" smtClean="0"/>
              <a:t>However, there are instances when surveying an entire audience or population would take too long or cost too much money—for example, conducting a survey of everyone living in New York City to see how many New Yorkers like chocolate ice cream. Since there are millions of people living in New York City, it would be too difficult and too expensive to survey everyone who lives there, let alone record and analyze all that data. </a:t>
            </a:r>
            <a:endParaRPr lang="en-US" sz="2600"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6658208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When data on a large population is needed, it is often gathered through a sample survey. A </a:t>
            </a:r>
            <a:r>
              <a:rPr lang="en-US" b="1" dirty="0"/>
              <a:t>sample survey </a:t>
            </a:r>
            <a:r>
              <a:rPr lang="en-US" dirty="0"/>
              <a:t>is carried out using a sampling method so that only a portion of the population is surveyed rather than the whole population. </a:t>
            </a:r>
          </a:p>
          <a:p>
            <a:pPr marL="342900" indent="-342900">
              <a:buFont typeface="Arial"/>
              <a:buChar char="•"/>
            </a:pPr>
            <a:r>
              <a:rPr lang="en-US" dirty="0" smtClean="0"/>
              <a:t>In </a:t>
            </a:r>
            <a:r>
              <a:rPr lang="en-US" dirty="0"/>
              <a:t>the ice cream example, it would be a better use of time and money to survey only a certain number of New York residents, and then base conclusions on that sample. </a:t>
            </a:r>
            <a:r>
              <a:rPr lang="en-US" dirty="0" smtClean="0"/>
              <a:t>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9857874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Sample surveys must be carefully designed to produce reliable conclusions: </a:t>
            </a:r>
          </a:p>
          <a:p>
            <a:pPr marL="800100" lvl="1" indent="-342900" algn="l">
              <a:spcAft>
                <a:spcPts val="1200"/>
              </a:spcAft>
              <a:buFont typeface="Arial"/>
              <a:buChar char="•"/>
            </a:pPr>
            <a:r>
              <a:rPr lang="en-US" dirty="0" smtClean="0">
                <a:solidFill>
                  <a:schemeClr val="tx1"/>
                </a:solidFill>
              </a:rPr>
              <a:t>The </a:t>
            </a:r>
            <a:r>
              <a:rPr lang="en-US" dirty="0">
                <a:solidFill>
                  <a:schemeClr val="tx1"/>
                </a:solidFill>
              </a:rPr>
              <a:t>sample must be representative of the population as a whole, so that the data will lead to conclusions that apply to the entire population. </a:t>
            </a:r>
          </a:p>
          <a:p>
            <a:pPr marL="800100" lvl="1" indent="-342900" algn="l">
              <a:buFont typeface="Arial"/>
              <a:buChar char="•"/>
            </a:pPr>
            <a:r>
              <a:rPr lang="en-US" dirty="0" smtClean="0">
                <a:solidFill>
                  <a:schemeClr val="tx1"/>
                </a:solidFill>
              </a:rPr>
              <a:t>Questions </a:t>
            </a:r>
            <a:r>
              <a:rPr lang="en-US" dirty="0">
                <a:solidFill>
                  <a:schemeClr val="tx1"/>
                </a:solidFill>
              </a:rPr>
              <a:t>must be </a:t>
            </a:r>
            <a:r>
              <a:rPr lang="en-US" b="1" dirty="0">
                <a:solidFill>
                  <a:schemeClr val="tx1"/>
                </a:solidFill>
              </a:rPr>
              <a:t>neutral</a:t>
            </a:r>
            <a:r>
              <a:rPr lang="en-US" dirty="0">
                <a:solidFill>
                  <a:schemeClr val="tx1"/>
                </a:solidFill>
              </a:rPr>
              <a:t>—that is, asked in a way that does not lead the response toward one particular answer or side of an issue</a:t>
            </a:r>
            <a:r>
              <a:rPr lang="en-US" dirty="0" smtClean="0">
                <a:solidFill>
                  <a:schemeClr val="tx1"/>
                </a:solidFill>
              </a:rPr>
              <a:t>.</a:t>
            </a:r>
            <a:r>
              <a:rPr lang="en-US" dirty="0" smtClean="0"/>
              <a:t>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5372541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4031"/>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r>
              <a:rPr lang="en-US" b="1" dirty="0"/>
              <a:t>Gathering Data to Determine Causes and Effects </a:t>
            </a:r>
            <a:endParaRPr lang="en-US" dirty="0"/>
          </a:p>
          <a:p>
            <a:pPr marL="342900" indent="-342900">
              <a:spcAft>
                <a:spcPts val="600"/>
              </a:spcAft>
              <a:buFont typeface="Arial"/>
              <a:buChar char="•"/>
            </a:pPr>
            <a:r>
              <a:rPr lang="en-US" dirty="0" smtClean="0"/>
              <a:t>When </a:t>
            </a:r>
            <a:r>
              <a:rPr lang="en-US" dirty="0"/>
              <a:t>the purpose of collecting data is to find out how something such as a medical treatment or other outside influence affects a population or subject, often the best method of study involves conducting an experiment. </a:t>
            </a:r>
          </a:p>
          <a:p>
            <a:pPr marL="342900" indent="-342900">
              <a:spcAft>
                <a:spcPts val="600"/>
              </a:spcAft>
              <a:buFont typeface="Arial"/>
              <a:buChar char="•"/>
            </a:pPr>
            <a:r>
              <a:rPr lang="en-US" dirty="0" smtClean="0"/>
              <a:t>An </a:t>
            </a:r>
            <a:r>
              <a:rPr lang="en-US" b="1" dirty="0"/>
              <a:t>experiment </a:t>
            </a:r>
            <a:r>
              <a:rPr lang="en-US" dirty="0"/>
              <a:t>is a process or action that has observable results called </a:t>
            </a:r>
            <a:r>
              <a:rPr lang="en-US" b="1" dirty="0"/>
              <a:t>outcomes</a:t>
            </a:r>
            <a:r>
              <a:rPr lang="en-US" dirty="0"/>
              <a:t>. </a:t>
            </a:r>
          </a:p>
          <a:p>
            <a:pPr marL="342900" indent="-342900">
              <a:buFont typeface="Arial"/>
              <a:buChar char="•"/>
            </a:pPr>
            <a:r>
              <a:rPr lang="en-US" dirty="0" smtClean="0"/>
              <a:t>In </a:t>
            </a:r>
            <a:r>
              <a:rPr lang="en-US" dirty="0"/>
              <a:t>an experiment, participants are intentionally subjected to some process, action, or substance. The results of the experiment are observed and recorded.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1.3.1: Identifying Surveys, Experiments, and Observational Studies</a:t>
            </a:r>
            <a:endParaRPr lang="en-US" dirty="0"/>
          </a:p>
        </p:txBody>
      </p:sp>
    </p:spTree>
    <p:extLst>
      <p:ext uri="{BB962C8B-B14F-4D97-AF65-F5344CB8AC3E}">
        <p14:creationId xmlns:p14="http://schemas.microsoft.com/office/powerpoint/2010/main" val="21613735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15234</TotalTime>
  <Words>2047</Words>
  <Application>Microsoft Macintosh PowerPoint</Application>
  <PresentationFormat>On-screen Show (4:3)</PresentationFormat>
  <Paragraphs>150</Paragraphs>
  <Slides>28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333</cp:revision>
  <dcterms:created xsi:type="dcterms:W3CDTF">2012-02-22T19:14:19Z</dcterms:created>
  <dcterms:modified xsi:type="dcterms:W3CDTF">2015-01-07T13:28:46Z</dcterms:modified>
  <cp:category/>
</cp:coreProperties>
</file>