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handoutMasterIdLst>
    <p:handoutMasterId r:id="rId51"/>
  </p:handoutMasterIdLst>
  <p:sldIdLst>
    <p:sldId id="256" r:id="rId2"/>
    <p:sldId id="510" r:id="rId3"/>
    <p:sldId id="434" r:id="rId4"/>
    <p:sldId id="482" r:id="rId5"/>
    <p:sldId id="511" r:id="rId6"/>
    <p:sldId id="483" r:id="rId7"/>
    <p:sldId id="484" r:id="rId8"/>
    <p:sldId id="485" r:id="rId9"/>
    <p:sldId id="512" r:id="rId10"/>
    <p:sldId id="290" r:id="rId11"/>
    <p:sldId id="294" r:id="rId12"/>
    <p:sldId id="486" r:id="rId13"/>
    <p:sldId id="513" r:id="rId14"/>
    <p:sldId id="487" r:id="rId15"/>
    <p:sldId id="514" r:id="rId16"/>
    <p:sldId id="515" r:id="rId17"/>
    <p:sldId id="516" r:id="rId18"/>
    <p:sldId id="517" r:id="rId19"/>
    <p:sldId id="518" r:id="rId20"/>
    <p:sldId id="295" r:id="rId21"/>
    <p:sldId id="467" r:id="rId22"/>
    <p:sldId id="493" r:id="rId23"/>
    <p:sldId id="473" r:id="rId24"/>
    <p:sldId id="494" r:id="rId25"/>
    <p:sldId id="474" r:id="rId26"/>
    <p:sldId id="495" r:id="rId27"/>
    <p:sldId id="497" r:id="rId28"/>
    <p:sldId id="498" r:id="rId29"/>
    <p:sldId id="496" r:id="rId30"/>
    <p:sldId id="500" r:id="rId31"/>
    <p:sldId id="499" r:id="rId32"/>
    <p:sldId id="462" r:id="rId33"/>
    <p:sldId id="475" r:id="rId34"/>
    <p:sldId id="476" r:id="rId35"/>
    <p:sldId id="501" r:id="rId36"/>
    <p:sldId id="477" r:id="rId37"/>
    <p:sldId id="478" r:id="rId38"/>
    <p:sldId id="502" r:id="rId39"/>
    <p:sldId id="519" r:id="rId40"/>
    <p:sldId id="504" r:id="rId41"/>
    <p:sldId id="505" r:id="rId42"/>
    <p:sldId id="506" r:id="rId43"/>
    <p:sldId id="479" r:id="rId44"/>
    <p:sldId id="507" r:id="rId45"/>
    <p:sldId id="480" r:id="rId46"/>
    <p:sldId id="509" r:id="rId47"/>
    <p:sldId id="520" r:id="rId48"/>
    <p:sldId id="481" r:id="rId49"/>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1486" autoAdjust="0"/>
  </p:normalViewPr>
  <p:slideViewPr>
    <p:cSldViewPr snapToGrid="0" snapToObjects="1" showGuides="1">
      <p:cViewPr varScale="1">
        <p:scale>
          <a:sx n="125" d="100"/>
          <a:sy n="125" d="100"/>
        </p:scale>
        <p:origin x="-1792" y="-104"/>
      </p:cViewPr>
      <p:guideLst>
        <p:guide orient="horz" pos="1795"/>
        <p:guide pos="2881"/>
      </p:guideLst>
    </p:cSldViewPr>
  </p:slideViewPr>
  <p:outlineViewPr>
    <p:cViewPr>
      <p:scale>
        <a:sx n="33" d="100"/>
        <a:sy n="33" d="100"/>
      </p:scale>
      <p:origin x="0" y="16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yriad Pro"/>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Myriad Pro"/>
              </a:defRPr>
            </a:lvl1pPr>
          </a:lstStyle>
          <a:p>
            <a:pPr>
              <a:defRPr/>
            </a:pPr>
            <a:fld id="{D5EDD0BC-854B-5546-A8FF-AF6B249B6AF5}" type="datetimeFigureOut">
              <a:rPr lang="en-US">
                <a:latin typeface="Arial"/>
                <a:ea typeface="Arial"/>
                <a:cs typeface="Arial"/>
              </a:rPr>
              <a:pPr>
                <a:defRPr/>
              </a:pPr>
              <a:t>1/7/15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Myriad Pro"/>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Myriad Pro"/>
              </a:defRPr>
            </a:lvl1pPr>
          </a:lstStyle>
          <a:p>
            <a:pPr>
              <a:defRPr/>
            </a:pPr>
            <a:fld id="{892397C2-5B49-104A-B1D7-DDE182C52C34}" type="slidenum">
              <a:rPr lang="en-US">
                <a:latin typeface="Arial"/>
                <a:ea typeface="Arial"/>
                <a:cs typeface="Arial"/>
              </a:rPr>
              <a:pPr>
                <a:defRPr/>
              </a:pPr>
              <a:t>‹#›</a:t>
            </a:fld>
            <a:endParaRPr lang="en-US" dirty="0">
              <a:latin typeface="Arial"/>
              <a:ea typeface="Arial"/>
              <a:cs typeface="Arial"/>
            </a:endParaRPr>
          </a:p>
        </p:txBody>
      </p:sp>
    </p:spTree>
    <p:extLst>
      <p:ext uri="{BB962C8B-B14F-4D97-AF65-F5344CB8AC3E}">
        <p14:creationId xmlns:p14="http://schemas.microsoft.com/office/powerpoint/2010/main" val="3807467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ea typeface="Arial"/>
                <a:cs typeface="Arial"/>
              </a:defRPr>
            </a:lvl1pPr>
          </a:lstStyle>
          <a:p>
            <a:pPr>
              <a:defRPr/>
            </a:pPr>
            <a:fld id="{B485999A-F397-D44F-A9CA-C8E36A937B72}" type="datetimeFigureOut">
              <a:rPr lang="en-US" smtClean="0"/>
              <a:pPr>
                <a:defRPr/>
              </a:pPr>
              <a:t>1/7/15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ea typeface="Arial"/>
                <a:cs typeface="Arial"/>
              </a:defRPr>
            </a:lvl1pPr>
          </a:lstStyle>
          <a:p>
            <a:pPr>
              <a:defRPr/>
            </a:pPr>
            <a:fld id="{7E2D0005-74DA-9042-BDA8-A6CFDFF9710F}" type="slidenum">
              <a:rPr lang="en-US" smtClean="0"/>
              <a:pPr>
                <a:defRPr/>
              </a:pPr>
              <a:t>‹#›</a:t>
            </a:fld>
            <a:endParaRPr lang="en-US" dirty="0"/>
          </a:p>
        </p:txBody>
      </p:sp>
    </p:spTree>
    <p:extLst>
      <p:ext uri="{BB962C8B-B14F-4D97-AF65-F5344CB8AC3E}">
        <p14:creationId xmlns:p14="http://schemas.microsoft.com/office/powerpoint/2010/main" val="16842642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2</a:t>
            </a:fld>
            <a:endParaRPr lang="en-US" sz="1200" dirty="0">
              <a:latin typeface="Arial"/>
              <a:ea typeface="Arial"/>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/00485</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32</a:t>
            </a:fld>
            <a:endParaRPr lang="en-US" dirty="0"/>
          </a:p>
        </p:txBody>
      </p:sp>
    </p:spTree>
    <p:extLst>
      <p:ext uri="{BB962C8B-B14F-4D97-AF65-F5344CB8AC3E}">
        <p14:creationId xmlns:p14="http://schemas.microsoft.com/office/powerpoint/2010/main" val="3838369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/00486</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48</a:t>
            </a:fld>
            <a:endParaRPr lang="en-US" dirty="0"/>
          </a:p>
        </p:txBody>
      </p:sp>
    </p:spTree>
    <p:extLst>
      <p:ext uri="{BB962C8B-B14F-4D97-AF65-F5344CB8AC3E}">
        <p14:creationId xmlns:p14="http://schemas.microsoft.com/office/powerpoint/2010/main" val="383836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CCSS IPM3 PPT bgd Instruction WIM 72dpi.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8"/>
          <p:cNvSpPr>
            <a:spLocks noGrp="1"/>
          </p:cNvSpPr>
          <p:nvPr>
            <p:ph type="sldNum" sz="quarter" idx="11"/>
          </p:nvPr>
        </p:nvSpPr>
        <p:spPr>
          <a:xfrm>
            <a:off x="8297863" y="5497513"/>
            <a:ext cx="728662" cy="282575"/>
          </a:xfrm>
        </p:spPr>
        <p:txBody>
          <a:bodyPr/>
          <a:lstStyle>
            <a:lvl1pPr>
              <a:defRPr sz="1800" b="1" i="0">
                <a:solidFill>
                  <a:srgbClr val="000000"/>
                </a:solidFill>
                <a:latin typeface="Arial"/>
                <a:cs typeface="Arial"/>
              </a:defRPr>
            </a:lvl1pPr>
          </a:lstStyle>
          <a:p>
            <a:pPr>
              <a:defRPr/>
            </a:pPr>
            <a:fld id="{AA28DBB7-6366-7443-A6B3-31C63E357D05}" type="slidenum">
              <a:rPr lang="en-US" smtClean="0"/>
              <a:pPr>
                <a:defRPr/>
              </a:pPr>
              <a:t>‹#›</a:t>
            </a:fld>
            <a:endParaRPr lang="en-US" dirty="0"/>
          </a:p>
        </p:txBody>
      </p:sp>
      <p:sp>
        <p:nvSpPr>
          <p:cNvPr id="6" name="Footer Placeholder 5"/>
          <p:cNvSpPr>
            <a:spLocks noGrp="1"/>
          </p:cNvSpPr>
          <p:nvPr>
            <p:ph type="ftr" sz="quarter" idx="13"/>
          </p:nvPr>
        </p:nvSpPr>
        <p:spPr>
          <a:xfrm>
            <a:off x="976004" y="6246670"/>
            <a:ext cx="5741117" cy="264965"/>
          </a:xfrm>
        </p:spPr>
        <p:txBody>
          <a:bodyPr/>
          <a:lstStyle>
            <a:lvl1pPr algn="l">
              <a:defRPr sz="1500">
                <a:solidFill>
                  <a:srgbClr val="000090"/>
                </a:solidFill>
              </a:defRPr>
            </a:lvl1p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219862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mn-cs"/>
              </a:defRPr>
            </a:lvl1pPr>
          </a:lstStyle>
          <a:p>
            <a:pPr>
              <a:defRPr/>
            </a:pPr>
            <a:r>
              <a:rPr lang="en-US" dirty="0" smtClean="0"/>
              <a:t>1.2.3: Other Methods of Random Sampling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a:ea typeface="+mn-ea"/>
                <a:cs typeface="+mn-cs"/>
              </a:defRPr>
            </a:lvl1pPr>
          </a:lstStyle>
          <a:p>
            <a:pPr>
              <a:defRPr/>
            </a:pPr>
            <a:fld id="{1B293FF8-CD88-C24E-B901-491EE6C88A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ransition xmlns:p14="http://schemas.microsoft.com/office/powerpoint/2010/main" spd="slow"/>
  <p:timing>
    <p:tnLst>
      <p:par>
        <p:cTn xmlns:p14="http://schemas.microsoft.com/office/powerpoint/2010/mai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Arial"/>
          <a:ea typeface="Arial"/>
          <a:cs typeface="Arial"/>
        </a:defRPr>
      </a:lvl1pPr>
      <a:lvl2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1pPr>
      <a:lvl2pPr marL="800100" indent="-342900" algn="l" defTabSz="457200" rtl="0" eaLnBrk="0" fontAlgn="base" hangingPunct="0">
        <a:spcBef>
          <a:spcPct val="20000"/>
        </a:spcBef>
        <a:spcAft>
          <a:spcPct val="0"/>
        </a:spcAft>
        <a:buFont typeface="Arial"/>
        <a:buChar char="•"/>
        <a:defRPr sz="2400" kern="1200">
          <a:solidFill>
            <a:schemeClr val="tx1"/>
          </a:solidFill>
          <a:latin typeface="Arial"/>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3pPr>
      <a:lvl4pPr marL="16002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4pPr>
      <a:lvl5pPr marL="20574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www.walch.com/ei/00485"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www.walch.com/ei/00486"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599" y="640567"/>
            <a:ext cx="8043515" cy="5065289"/>
          </a:xfrm>
        </p:spPr>
        <p:txBody>
          <a:bodyPr rtlCol="0">
            <a:normAutofit fontScale="92500"/>
          </a:bodyPr>
          <a:lstStyle/>
          <a:p>
            <a:pPr eaLnBrk="1" fontAlgn="auto" hangingPunct="1">
              <a:spcAft>
                <a:spcPts val="0"/>
              </a:spcAft>
              <a:buFont typeface="Arial"/>
              <a:buNone/>
              <a:defRPr/>
            </a:pPr>
            <a:r>
              <a:rPr lang="en-US" sz="3000" b="1" dirty="0" smtClean="0">
                <a:ea typeface="+mn-ea"/>
              </a:rPr>
              <a:t>Introduction</a:t>
            </a:r>
            <a:endParaRPr lang="en-US" sz="3000" b="1" dirty="0">
              <a:ea typeface="+mn-ea"/>
            </a:endParaRPr>
          </a:p>
          <a:p>
            <a:r>
              <a:rPr lang="en-US" sz="2600" dirty="0"/>
              <a:t>Previous lessons focused on the relationship between samples and populations, and on using </a:t>
            </a:r>
            <a:r>
              <a:rPr lang="en-US" sz="2600" dirty="0" smtClean="0"/>
              <a:t>random sampling </a:t>
            </a:r>
            <a:r>
              <a:rPr lang="en-US" sz="2600" dirty="0"/>
              <a:t>to select a representative sample and reduce sampling bias. This lesson introduces the </a:t>
            </a:r>
            <a:r>
              <a:rPr lang="en-US" sz="2600" dirty="0" smtClean="0"/>
              <a:t>idea that </a:t>
            </a:r>
            <a:r>
              <a:rPr lang="en-US" sz="2600" dirty="0"/>
              <a:t>simple random sampling is not the only method for selecting representative samples, and </a:t>
            </a:r>
            <a:r>
              <a:rPr lang="en-US" sz="2600" dirty="0" smtClean="0"/>
              <a:t>that the </a:t>
            </a:r>
            <a:r>
              <a:rPr lang="en-US" sz="2600" dirty="0"/>
              <a:t>sampling method used often depends on the goal of the research being conducted as well </a:t>
            </a:r>
            <a:r>
              <a:rPr lang="en-US" sz="2600" dirty="0" smtClean="0"/>
              <a:t>as practical </a:t>
            </a:r>
            <a:r>
              <a:rPr lang="en-US" sz="2600" dirty="0"/>
              <a:t>considerations</a:t>
            </a:r>
            <a:r>
              <a:rPr lang="en-US" sz="2600" dirty="0" smtClean="0"/>
              <a:t>.</a:t>
            </a:r>
            <a:endParaRPr lang="en-US" sz="2600" dirty="0"/>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1</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1.2.3: Other Methods of Random Sampling</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63785" cy="4998233"/>
          </a:xfrm>
        </p:spPr>
        <p:txBody>
          <a:bodyPr rtlCol="0"/>
          <a:lstStyle/>
          <a:p>
            <a:pPr eaLnBrk="1" fontAlgn="auto" hangingPunct="1">
              <a:spcAft>
                <a:spcPts val="0"/>
              </a:spcAft>
              <a:buFont typeface="Arial"/>
              <a:buNone/>
              <a:defRPr/>
            </a:pPr>
            <a:r>
              <a:rPr lang="en-US" sz="2800" b="1" dirty="0" smtClean="0">
                <a:ea typeface="+mn-ea"/>
              </a:rPr>
              <a:t>Common Errors/Misconceptions</a:t>
            </a:r>
            <a:endParaRPr lang="en-US" sz="2000" dirty="0" smtClean="0">
              <a:ea typeface="+mn-ea"/>
            </a:endParaRPr>
          </a:p>
          <a:p>
            <a:pPr marL="342900" indent="-342900">
              <a:buFont typeface="Arial"/>
              <a:buChar char="•"/>
            </a:pPr>
            <a:r>
              <a:rPr lang="en-US" dirty="0"/>
              <a:t>mistakenly believing that a larger sample is always a better sample</a:t>
            </a:r>
          </a:p>
          <a:p>
            <a:pPr marL="342900" indent="-342900">
              <a:spcBef>
                <a:spcPts val="1200"/>
              </a:spcBef>
              <a:buFont typeface="Arial"/>
              <a:buChar char="•"/>
            </a:pPr>
            <a:r>
              <a:rPr lang="en-US" dirty="0" smtClean="0"/>
              <a:t>ignoring </a:t>
            </a:r>
            <a:r>
              <a:rPr lang="en-US" dirty="0"/>
              <a:t>bias when making estimates regarding the entire population</a:t>
            </a:r>
            <a:r>
              <a:rPr lang="en-US" dirty="0" smtClean="0"/>
              <a:t> </a:t>
            </a:r>
            <a:endParaRPr lang="en-US" dirty="0"/>
          </a:p>
          <a:p>
            <a:pPr marL="342900" indent="-342900">
              <a:lnSpc>
                <a:spcPct val="110000"/>
              </a:lnSpc>
              <a:buFont typeface="Arial"/>
              <a:buChar char="•"/>
            </a:pPr>
            <a:endParaRPr lang="en-US" dirty="0"/>
          </a:p>
        </p:txBody>
      </p:sp>
      <p:sp>
        <p:nvSpPr>
          <p:cNvPr id="2150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61CA2CB-5E55-4944-A924-36ED15748A88}" type="slidenum">
              <a:rPr lang="en-US" sz="1800">
                <a:solidFill>
                  <a:srgbClr val="000000"/>
                </a:solidFill>
                <a:latin typeface="Arial"/>
                <a:ea typeface="Arial"/>
                <a:cs typeface="Arial"/>
              </a:rPr>
              <a:pPr eaLnBrk="1" fontAlgn="base" hangingPunct="1">
                <a:spcBef>
                  <a:spcPct val="0"/>
                </a:spcBef>
                <a:spcAft>
                  <a:spcPct val="0"/>
                </a:spcAft>
              </a:pPr>
              <a:t>10</a:t>
            </a:fld>
            <a:endParaRPr lang="en-US" sz="1800" dirty="0">
              <a:solidFill>
                <a:srgbClr val="000000"/>
              </a:solidFill>
              <a:latin typeface="Arial"/>
              <a:ea typeface="Arial"/>
              <a:cs typeface="Arial"/>
            </a:endParaRPr>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8005414" cy="4997450"/>
          </a:xfrm>
        </p:spPr>
        <p:txBody>
          <a:bodyPr>
            <a:normAutofit/>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2</a:t>
            </a:r>
            <a:endParaRPr lang="en-US" sz="1100" b="1" dirty="0">
              <a:solidFill>
                <a:srgbClr val="558ED5"/>
              </a:solidFill>
            </a:endParaRPr>
          </a:p>
          <a:p>
            <a:r>
              <a:rPr lang="en-US" dirty="0"/>
              <a:t>Pearce wants to conduct a survey of shoppers at the local mall. He obtains a list of the major stores</a:t>
            </a:r>
            <a:r>
              <a:rPr lang="en-US" dirty="0" smtClean="0"/>
              <a:t>, restaurants</a:t>
            </a:r>
            <a:r>
              <a:rPr lang="en-US" dirty="0"/>
              <a:t>, and other establishments and creates the following </a:t>
            </a:r>
            <a:r>
              <a:rPr lang="en-US" dirty="0" smtClean="0"/>
              <a:t>table </a:t>
            </a:r>
            <a:r>
              <a:rPr lang="en-US" dirty="0"/>
              <a:t>that </a:t>
            </a:r>
            <a:r>
              <a:rPr lang="en-US" dirty="0" smtClean="0"/>
              <a:t>includes </a:t>
            </a:r>
            <a:r>
              <a:rPr lang="en-US" dirty="0"/>
              <a:t>each </a:t>
            </a:r>
            <a:r>
              <a:rPr lang="en-US" dirty="0" smtClean="0"/>
              <a:t>destination’s name</a:t>
            </a:r>
            <a:r>
              <a:rPr lang="en-US" dirty="0"/>
              <a:t>, location (zone), category, and category rank. The category rank represents where the </a:t>
            </a:r>
            <a:r>
              <a:rPr lang="en-US" dirty="0" smtClean="0"/>
              <a:t>mall destination </a:t>
            </a:r>
            <a:r>
              <a:rPr lang="en-US" dirty="0"/>
              <a:t>falls in a list of all the establishments in the same category; for example, </a:t>
            </a:r>
            <a:r>
              <a:rPr lang="en-US" dirty="0" err="1"/>
              <a:t>Aéropostale</a:t>
            </a:r>
            <a:r>
              <a:rPr lang="en-US" dirty="0"/>
              <a:t> </a:t>
            </a:r>
            <a:r>
              <a:rPr lang="en-US" dirty="0" smtClean="0"/>
              <a:t>is second </a:t>
            </a:r>
            <a:r>
              <a:rPr lang="en-US" dirty="0"/>
              <a:t>in the list of clothing stores, so its category rank is 2.</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11</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8005414" cy="4997450"/>
          </a:xfrm>
        </p:spPr>
        <p:txBody>
          <a:bodyPr>
            <a:normAutofit/>
          </a:bodyPr>
          <a:lstStyle/>
          <a:p>
            <a:r>
              <a:rPr lang="en-US" dirty="0"/>
              <a:t>Use the table </a:t>
            </a:r>
            <a:r>
              <a:rPr lang="en-US" dirty="0" smtClean="0"/>
              <a:t>(shown on the following slides) and </a:t>
            </a:r>
            <a:r>
              <a:rPr lang="en-US" dirty="0"/>
              <a:t>two methods to choose a cluster sample of 5 establishments at which Pearce </a:t>
            </a:r>
            <a:r>
              <a:rPr lang="en-US" dirty="0" smtClean="0"/>
              <a:t>can interview </a:t>
            </a:r>
            <a:r>
              <a:rPr lang="en-US" dirty="0"/>
              <a:t>shoppers.</a:t>
            </a:r>
          </a:p>
          <a:p>
            <a:pPr marL="804672" indent="-342900">
              <a:buFont typeface="Arial"/>
              <a:buChar char="•"/>
            </a:pPr>
            <a:r>
              <a:rPr lang="en-US" b="1" spc="-20" dirty="0" smtClean="0"/>
              <a:t>Method </a:t>
            </a:r>
            <a:r>
              <a:rPr lang="en-US" b="1" spc="-20" dirty="0"/>
              <a:t>1:</a:t>
            </a:r>
            <a:r>
              <a:rPr lang="en-US" spc="-20" dirty="0"/>
              <a:t> Give each zone an equal chance of selection.</a:t>
            </a:r>
          </a:p>
          <a:p>
            <a:pPr marL="804672" indent="-342900">
              <a:buFont typeface="Arial"/>
              <a:buChar char="•"/>
            </a:pPr>
            <a:r>
              <a:rPr lang="en-US" b="1" dirty="0" smtClean="0"/>
              <a:t>Method </a:t>
            </a:r>
            <a:r>
              <a:rPr lang="en-US" b="1" dirty="0"/>
              <a:t>2:</a:t>
            </a:r>
            <a:r>
              <a:rPr lang="en-US" dirty="0"/>
              <a:t> Give each establishment an equal chance of selection.</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12</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3505874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8005414" cy="4997450"/>
          </a:xfrm>
        </p:spPr>
        <p:txBody>
          <a:bodyPr>
            <a:normAutofit/>
          </a:bodyPr>
          <a:lstStyle/>
          <a:p>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13</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53293478"/>
              </p:ext>
            </p:extLst>
          </p:nvPr>
        </p:nvGraphicFramePr>
        <p:xfrm>
          <a:off x="650875" y="641350"/>
          <a:ext cx="7842250" cy="4430484"/>
        </p:xfrm>
        <a:graphic>
          <a:graphicData uri="http://schemas.openxmlformats.org/drawingml/2006/table">
            <a:tbl>
              <a:tblPr/>
              <a:tblGrid>
                <a:gridCol w="2479247"/>
                <a:gridCol w="743774"/>
                <a:gridCol w="2753269"/>
                <a:gridCol w="1865960"/>
              </a:tblGrid>
              <a:tr h="369207">
                <a:tc>
                  <a:txBody>
                    <a:bodyPr/>
                    <a:lstStyle/>
                    <a:p>
                      <a:pPr algn="ctr" fontAlgn="b"/>
                      <a:r>
                        <a:rPr lang="en-US" sz="2000" b="1" i="0" u="none" strike="noStrike" dirty="0">
                          <a:solidFill>
                            <a:srgbClr val="000000"/>
                          </a:solidFill>
                          <a:effectLst/>
                          <a:latin typeface="Arial"/>
                        </a:rPr>
                        <a:t>Establishment</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Zone</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dirty="0">
                          <a:solidFill>
                            <a:srgbClr val="000000"/>
                          </a:solidFill>
                          <a:effectLst/>
                          <a:latin typeface="Arial"/>
                        </a:rPr>
                        <a:t>Category</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Category rank</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9207">
                <a:tc>
                  <a:txBody>
                    <a:bodyPr/>
                    <a:lstStyle/>
                    <a:p>
                      <a:pPr algn="l" fontAlgn="b"/>
                      <a:r>
                        <a:rPr lang="en-US" sz="2000" b="0" i="0" u="none" strike="noStrike" dirty="0">
                          <a:solidFill>
                            <a:srgbClr val="000000"/>
                          </a:solidFill>
                          <a:effectLst/>
                          <a:latin typeface="Arial"/>
                        </a:rPr>
                        <a:t>Abercrombie &amp; Fitch</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err="1">
                          <a:solidFill>
                            <a:srgbClr val="000000"/>
                          </a:solidFill>
                          <a:effectLst/>
                          <a:latin typeface="Arial"/>
                        </a:rPr>
                        <a:t>Aéropostale</a:t>
                      </a:r>
                      <a:endParaRPr lang="en-US" sz="2000" b="0" i="0" u="none" strike="noStrike" dirty="0">
                        <a:solidFill>
                          <a:srgbClr val="000000"/>
                        </a:solidFill>
                        <a:effectLst/>
                        <a:latin typeface="Arial"/>
                      </a:endParaRP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Amato’s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A</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American Eagle</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B</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Arby’s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2</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AT&amp;T</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C</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Technology/electronics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1</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dirty="0" err="1">
                          <a:solidFill>
                            <a:srgbClr val="000000"/>
                          </a:solidFill>
                          <a:effectLst/>
                          <a:latin typeface="Arial"/>
                        </a:rPr>
                        <a:t>babyGap</a:t>
                      </a:r>
                      <a:endParaRPr lang="en-US" sz="1900" b="0" i="0" u="none" strike="noStrike" dirty="0">
                        <a:solidFill>
                          <a:srgbClr val="000000"/>
                        </a:solidFill>
                        <a:effectLst/>
                        <a:latin typeface="Arial"/>
                      </a:endParaRP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4</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dirty="0">
                          <a:solidFill>
                            <a:srgbClr val="000000"/>
                          </a:solidFill>
                          <a:effectLst/>
                          <a:latin typeface="Arial"/>
                        </a:rPr>
                        <a:t>Banana Republic</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dirty="0">
                          <a:solidFill>
                            <a:srgbClr val="000000"/>
                          </a:solidFill>
                          <a:effectLst/>
                          <a:latin typeface="Arial"/>
                        </a:rPr>
                        <a:t>E</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5</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dirty="0">
                          <a:solidFill>
                            <a:srgbClr val="000000"/>
                          </a:solidFill>
                          <a:effectLst/>
                          <a:latin typeface="Arial"/>
                        </a:rPr>
                        <a:t>Barton’s Couture</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6</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dirty="0">
                          <a:solidFill>
                            <a:srgbClr val="000000"/>
                          </a:solidFill>
                          <a:effectLst/>
                          <a:latin typeface="Arial"/>
                        </a:rPr>
                        <a:t>Bath &amp; Body Works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B</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Bath/beauty</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dirty="0">
                          <a:solidFill>
                            <a:srgbClr val="000000"/>
                          </a:solidFill>
                          <a:effectLst/>
                          <a:latin typeface="Arial"/>
                        </a:rPr>
                        <a:t>1</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a:solidFill>
                            <a:srgbClr val="000000"/>
                          </a:solidFill>
                          <a:effectLst/>
                          <a:latin typeface="Arial"/>
                        </a:rPr>
                        <a:t>The Body Shop</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Bath/beauty</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dirty="0">
                          <a:solidFill>
                            <a:srgbClr val="000000"/>
                          </a:solidFill>
                          <a:effectLst/>
                          <a:latin typeface="Arial"/>
                        </a:rPr>
                        <a:t>2</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5664200" y="5297458"/>
            <a:ext cx="2933700" cy="400110"/>
          </a:xfrm>
          <a:prstGeom prst="rect">
            <a:avLst/>
          </a:prstGeom>
          <a:noFill/>
        </p:spPr>
        <p:txBody>
          <a:bodyPr wrap="square" rtlCol="0">
            <a:spAutoFit/>
          </a:bodyPr>
          <a:lstStyle/>
          <a:p>
            <a:pPr algn="r"/>
            <a:r>
              <a:rPr lang="en-US" sz="2000" dirty="0" smtClean="0">
                <a:latin typeface="Arial"/>
                <a:cs typeface="Arial"/>
              </a:rPr>
              <a:t>(</a:t>
            </a:r>
            <a:r>
              <a:rPr lang="en-US" sz="2000" i="1" dirty="0" smtClean="0">
                <a:latin typeface="Arial"/>
                <a:cs typeface="Arial"/>
              </a:rPr>
              <a:t>continued</a:t>
            </a:r>
            <a:r>
              <a:rPr lang="en-US" sz="2000" dirty="0" smtClean="0">
                <a:latin typeface="Arial"/>
                <a:cs typeface="Arial"/>
              </a:rPr>
              <a:t>)</a:t>
            </a:r>
            <a:endParaRPr lang="en-US" sz="2000" dirty="0">
              <a:latin typeface="Arial"/>
              <a:cs typeface="Arial"/>
            </a:endParaRPr>
          </a:p>
        </p:txBody>
      </p:sp>
    </p:spTree>
    <p:extLst>
      <p:ext uri="{BB962C8B-B14F-4D97-AF65-F5344CB8AC3E}">
        <p14:creationId xmlns:p14="http://schemas.microsoft.com/office/powerpoint/2010/main" val="30530475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14</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
        <p:nvSpPr>
          <p:cNvPr id="6" name="TextBox 5"/>
          <p:cNvSpPr txBox="1"/>
          <p:nvPr/>
        </p:nvSpPr>
        <p:spPr>
          <a:xfrm>
            <a:off x="5664200" y="5297458"/>
            <a:ext cx="2933700" cy="400110"/>
          </a:xfrm>
          <a:prstGeom prst="rect">
            <a:avLst/>
          </a:prstGeom>
          <a:noFill/>
        </p:spPr>
        <p:txBody>
          <a:bodyPr wrap="square" rtlCol="0">
            <a:spAutoFit/>
          </a:bodyPr>
          <a:lstStyle/>
          <a:p>
            <a:pPr algn="r"/>
            <a:r>
              <a:rPr lang="en-US" sz="2000" dirty="0" smtClean="0">
                <a:latin typeface="Arial"/>
                <a:cs typeface="Arial"/>
              </a:rPr>
              <a:t>(</a:t>
            </a:r>
            <a:r>
              <a:rPr lang="en-US" sz="2000" i="1" dirty="0" smtClean="0">
                <a:latin typeface="Arial"/>
                <a:cs typeface="Arial"/>
              </a:rPr>
              <a:t>continued</a:t>
            </a:r>
            <a:r>
              <a:rPr lang="en-US" sz="2000" dirty="0" smtClean="0">
                <a:latin typeface="Arial"/>
                <a:cs typeface="Arial"/>
              </a:rPr>
              <a:t>)</a:t>
            </a:r>
            <a:endParaRPr lang="en-US" sz="2000" dirty="0">
              <a:latin typeface="Arial"/>
              <a:cs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989668486"/>
              </p:ext>
            </p:extLst>
          </p:nvPr>
        </p:nvGraphicFramePr>
        <p:xfrm>
          <a:off x="650875" y="620425"/>
          <a:ext cx="7842250" cy="4548675"/>
        </p:xfrm>
        <a:graphic>
          <a:graphicData uri="http://schemas.openxmlformats.org/drawingml/2006/table">
            <a:tbl>
              <a:tblPr/>
              <a:tblGrid>
                <a:gridCol w="2479247"/>
                <a:gridCol w="743774"/>
                <a:gridCol w="2753269"/>
                <a:gridCol w="1865960"/>
              </a:tblGrid>
              <a:tr h="369207">
                <a:tc>
                  <a:txBody>
                    <a:bodyPr/>
                    <a:lstStyle/>
                    <a:p>
                      <a:pPr algn="ctr" fontAlgn="b"/>
                      <a:r>
                        <a:rPr lang="en-US" sz="2000" b="1" i="0" u="none" strike="noStrike" dirty="0">
                          <a:solidFill>
                            <a:srgbClr val="000000"/>
                          </a:solidFill>
                          <a:effectLst/>
                          <a:latin typeface="Arial"/>
                        </a:rPr>
                        <a:t>Establishment</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Zone</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dirty="0">
                          <a:solidFill>
                            <a:srgbClr val="000000"/>
                          </a:solidFill>
                          <a:effectLst/>
                          <a:latin typeface="Arial"/>
                        </a:rPr>
                        <a:t>Category</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Category rank</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612906">
                <a:tc>
                  <a:txBody>
                    <a:bodyPr/>
                    <a:lstStyle/>
                    <a:p>
                      <a:pPr algn="l" fontAlgn="ctr"/>
                      <a:r>
                        <a:rPr lang="en-US" sz="1900" b="0" i="0" u="none" strike="noStrike" dirty="0">
                          <a:solidFill>
                            <a:srgbClr val="000000"/>
                          </a:solidFill>
                          <a:effectLst/>
                          <a:latin typeface="Arial"/>
                        </a:rPr>
                        <a:t>Build-A-Bear Workshop</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dirty="0">
                          <a:solidFill>
                            <a:srgbClr val="000000"/>
                          </a:solidFill>
                          <a:effectLst/>
                          <a:latin typeface="Arial"/>
                        </a:rPr>
                        <a:t>B</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Toys/hobbies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1</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12906">
                <a:tc>
                  <a:txBody>
                    <a:bodyPr/>
                    <a:lstStyle/>
                    <a:p>
                      <a:pPr algn="l" fontAlgn="ctr"/>
                      <a:r>
                        <a:rPr lang="en-US" sz="1900" b="0" i="0" u="none" strike="noStrike" dirty="0">
                          <a:solidFill>
                            <a:srgbClr val="000000"/>
                          </a:solidFill>
                          <a:effectLst/>
                          <a:latin typeface="Arial"/>
                        </a:rPr>
                        <a:t>Bureau of Motor Vehicles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dirty="0">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Services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dirty="0">
                          <a:solidFill>
                            <a:srgbClr val="000000"/>
                          </a:solidFill>
                          <a:effectLst/>
                          <a:latin typeface="Arial"/>
                        </a:rPr>
                        <a:t>2</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a:solidFill>
                            <a:srgbClr val="000000"/>
                          </a:solidFill>
                          <a:effectLst/>
                          <a:latin typeface="Arial"/>
                        </a:rPr>
                        <a:t>Charley’s Subs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A</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Food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3</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a:solidFill>
                            <a:srgbClr val="000000"/>
                          </a:solidFill>
                          <a:effectLst/>
                          <a:latin typeface="Arial"/>
                        </a:rPr>
                        <a:t>Chico’s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7</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dirty="0">
                          <a:solidFill>
                            <a:srgbClr val="000000"/>
                          </a:solidFill>
                          <a:effectLst/>
                          <a:latin typeface="Arial"/>
                        </a:rPr>
                        <a:t>The Children’s Place</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B</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dirty="0">
                          <a:solidFill>
                            <a:srgbClr val="000000"/>
                          </a:solidFill>
                          <a:effectLst/>
                          <a:latin typeface="Arial"/>
                        </a:rPr>
                        <a:t>8</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dirty="0">
                          <a:solidFill>
                            <a:srgbClr val="000000"/>
                          </a:solidFill>
                          <a:effectLst/>
                          <a:latin typeface="Arial"/>
                        </a:rPr>
                        <a:t>Claire’s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A</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Accessories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dirty="0">
                          <a:solidFill>
                            <a:srgbClr val="000000"/>
                          </a:solidFill>
                          <a:effectLst/>
                          <a:latin typeface="Arial"/>
                        </a:rPr>
                        <a:t>1</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1900" b="0" i="0" u="none" strike="noStrike" dirty="0">
                          <a:solidFill>
                            <a:srgbClr val="000000"/>
                          </a:solidFill>
                          <a:effectLst/>
                          <a:latin typeface="Arial"/>
                        </a:rPr>
                        <a:t>Coach</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a:solidFill>
                            <a:srgbClr val="000000"/>
                          </a:solidFill>
                          <a:effectLst/>
                          <a:latin typeface="Arial"/>
                        </a:rPr>
                        <a:t>B</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900" b="0" i="0" u="none" strike="noStrike" dirty="0">
                          <a:solidFill>
                            <a:srgbClr val="000000"/>
                          </a:solidFill>
                          <a:effectLst/>
                          <a:latin typeface="Arial"/>
                        </a:rPr>
                        <a:t>Accessories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0" i="0" u="none" strike="noStrike" dirty="0">
                          <a:solidFill>
                            <a:srgbClr val="000000"/>
                          </a:solidFill>
                          <a:effectLst/>
                          <a:latin typeface="Arial"/>
                        </a:rPr>
                        <a:t>2</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Coldwater Creek</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C</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9</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dELiA*s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B</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10</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err="1">
                          <a:solidFill>
                            <a:srgbClr val="000000"/>
                          </a:solidFill>
                          <a:effectLst/>
                          <a:latin typeface="Arial"/>
                        </a:rPr>
                        <a:t>Dube</a:t>
                      </a:r>
                      <a:r>
                        <a:rPr lang="en-US" sz="2000" b="0" i="0" u="none" strike="noStrike" dirty="0">
                          <a:solidFill>
                            <a:srgbClr val="000000"/>
                          </a:solidFill>
                          <a:effectLst/>
                          <a:latin typeface="Arial"/>
                        </a:rPr>
                        <a:t> Travel</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A</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a:solidFill>
                            <a:srgbClr val="000000"/>
                          </a:solidFill>
                          <a:effectLst/>
                          <a:latin typeface="Arial"/>
                        </a:rPr>
                        <a:t>Services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1</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7586234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15</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
        <p:nvSpPr>
          <p:cNvPr id="6" name="TextBox 5"/>
          <p:cNvSpPr txBox="1"/>
          <p:nvPr/>
        </p:nvSpPr>
        <p:spPr>
          <a:xfrm>
            <a:off x="5664200" y="5297458"/>
            <a:ext cx="2933700" cy="400110"/>
          </a:xfrm>
          <a:prstGeom prst="rect">
            <a:avLst/>
          </a:prstGeom>
          <a:noFill/>
        </p:spPr>
        <p:txBody>
          <a:bodyPr wrap="square" rtlCol="0">
            <a:spAutoFit/>
          </a:bodyPr>
          <a:lstStyle/>
          <a:p>
            <a:pPr algn="r"/>
            <a:r>
              <a:rPr lang="en-US" sz="2000" dirty="0" smtClean="0">
                <a:latin typeface="Arial"/>
                <a:cs typeface="Arial"/>
              </a:rPr>
              <a:t>(</a:t>
            </a:r>
            <a:r>
              <a:rPr lang="en-US" sz="2000" i="1" dirty="0" smtClean="0">
                <a:latin typeface="Arial"/>
                <a:cs typeface="Arial"/>
              </a:rPr>
              <a:t>continued</a:t>
            </a:r>
            <a:r>
              <a:rPr lang="en-US" sz="2000" dirty="0" smtClean="0">
                <a:latin typeface="Arial"/>
                <a:cs typeface="Arial"/>
              </a:rPr>
              <a:t>)</a:t>
            </a:r>
            <a:endParaRPr lang="en-US" sz="2000" dirty="0">
              <a:latin typeface="Arial"/>
              <a:cs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2963056531"/>
              </p:ext>
            </p:extLst>
          </p:nvPr>
        </p:nvGraphicFramePr>
        <p:xfrm>
          <a:off x="650875" y="620425"/>
          <a:ext cx="7842250" cy="4670877"/>
        </p:xfrm>
        <a:graphic>
          <a:graphicData uri="http://schemas.openxmlformats.org/drawingml/2006/table">
            <a:tbl>
              <a:tblPr/>
              <a:tblGrid>
                <a:gridCol w="2479247"/>
                <a:gridCol w="743774"/>
                <a:gridCol w="2753269"/>
                <a:gridCol w="1865960"/>
              </a:tblGrid>
              <a:tr h="369207">
                <a:tc>
                  <a:txBody>
                    <a:bodyPr/>
                    <a:lstStyle/>
                    <a:p>
                      <a:pPr algn="ctr" fontAlgn="b"/>
                      <a:r>
                        <a:rPr lang="en-US" sz="2000" b="1" i="0" u="none" strike="noStrike" dirty="0">
                          <a:solidFill>
                            <a:srgbClr val="000000"/>
                          </a:solidFill>
                          <a:effectLst/>
                          <a:latin typeface="Arial"/>
                        </a:rPr>
                        <a:t>Establishment</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Zone</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dirty="0">
                          <a:solidFill>
                            <a:srgbClr val="000000"/>
                          </a:solidFill>
                          <a:effectLst/>
                          <a:latin typeface="Arial"/>
                        </a:rPr>
                        <a:t>Category</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Category rank</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9207">
                <a:tc>
                  <a:txBody>
                    <a:bodyPr/>
                    <a:lstStyle/>
                    <a:p>
                      <a:pPr algn="l" fontAlgn="ctr"/>
                      <a:r>
                        <a:rPr lang="en-US" sz="2000" b="0" i="0" u="none" strike="noStrike" dirty="0">
                          <a:solidFill>
                            <a:srgbClr val="000000"/>
                          </a:solidFill>
                          <a:effectLst/>
                          <a:latin typeface="Arial"/>
                        </a:rPr>
                        <a:t>Eddie Bauer</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11</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Express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12</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err="1">
                          <a:solidFill>
                            <a:srgbClr val="000000"/>
                          </a:solidFill>
                          <a:effectLst/>
                          <a:latin typeface="Arial"/>
                        </a:rPr>
                        <a:t>f.y.e</a:t>
                      </a:r>
                      <a:r>
                        <a:rPr lang="en-US" sz="2000" b="0" i="0" u="none" strike="noStrike" dirty="0">
                          <a:solidFill>
                            <a:srgbClr val="000000"/>
                          </a:solidFill>
                          <a:effectLst/>
                          <a:latin typeface="Arial"/>
                        </a:rPr>
                        <a:t>.</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A</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Technology/electronics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2</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a:solidFill>
                            <a:srgbClr val="000000"/>
                          </a:solidFill>
                          <a:effectLst/>
                          <a:latin typeface="Arial"/>
                        </a:rPr>
                        <a:t>Foot Locker</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B</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13</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a:solidFill>
                            <a:srgbClr val="000000"/>
                          </a:solidFill>
                          <a:effectLst/>
                          <a:latin typeface="Arial"/>
                        </a:rPr>
                        <a:t>Francesca’s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B</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14</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G.M. Pollack &amp; Sons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C</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a:solidFill>
                            <a:srgbClr val="000000"/>
                          </a:solidFill>
                          <a:effectLst/>
                          <a:latin typeface="Arial"/>
                        </a:rPr>
                        <a:t>Jewelry</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4</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GameStop</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A</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Toys/hobbies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2</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Gap</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15</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Gloria Jean’s Coffee</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C</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Food</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4</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Go Games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C</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Toys/hobbies</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3</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Gymboree</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E</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Clothing</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16</a:t>
                      </a:r>
                    </a:p>
                  </a:txBody>
                  <a:tcPr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794793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16</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
        <p:nvSpPr>
          <p:cNvPr id="6" name="TextBox 5"/>
          <p:cNvSpPr txBox="1"/>
          <p:nvPr/>
        </p:nvSpPr>
        <p:spPr>
          <a:xfrm>
            <a:off x="5664200" y="5297458"/>
            <a:ext cx="2933700" cy="400110"/>
          </a:xfrm>
          <a:prstGeom prst="rect">
            <a:avLst/>
          </a:prstGeom>
          <a:noFill/>
        </p:spPr>
        <p:txBody>
          <a:bodyPr wrap="square" rtlCol="0">
            <a:spAutoFit/>
          </a:bodyPr>
          <a:lstStyle/>
          <a:p>
            <a:pPr algn="r"/>
            <a:r>
              <a:rPr lang="en-US" sz="2000" dirty="0" smtClean="0">
                <a:latin typeface="Arial"/>
                <a:cs typeface="Arial"/>
              </a:rPr>
              <a:t>(</a:t>
            </a:r>
            <a:r>
              <a:rPr lang="en-US" sz="2000" i="1" dirty="0" smtClean="0">
                <a:latin typeface="Arial"/>
                <a:cs typeface="Arial"/>
              </a:rPr>
              <a:t>continued</a:t>
            </a:r>
            <a:r>
              <a:rPr lang="en-US" sz="2000" dirty="0" smtClean="0">
                <a:latin typeface="Arial"/>
                <a:cs typeface="Arial"/>
              </a:rPr>
              <a:t>)</a:t>
            </a:r>
            <a:endParaRPr lang="en-US" sz="2000" dirty="0">
              <a:latin typeface="Arial"/>
              <a:cs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3209528115"/>
              </p:ext>
            </p:extLst>
          </p:nvPr>
        </p:nvGraphicFramePr>
        <p:xfrm>
          <a:off x="650875" y="620425"/>
          <a:ext cx="7842250" cy="4430484"/>
        </p:xfrm>
        <a:graphic>
          <a:graphicData uri="http://schemas.openxmlformats.org/drawingml/2006/table">
            <a:tbl>
              <a:tblPr/>
              <a:tblGrid>
                <a:gridCol w="2479247"/>
                <a:gridCol w="743774"/>
                <a:gridCol w="2753269"/>
                <a:gridCol w="1865960"/>
              </a:tblGrid>
              <a:tr h="369207">
                <a:tc>
                  <a:txBody>
                    <a:bodyPr/>
                    <a:lstStyle/>
                    <a:p>
                      <a:pPr algn="ctr" fontAlgn="b"/>
                      <a:r>
                        <a:rPr lang="en-US" sz="2000" b="1" i="0" u="none" strike="noStrike" dirty="0">
                          <a:solidFill>
                            <a:srgbClr val="000000"/>
                          </a:solidFill>
                          <a:effectLst/>
                          <a:latin typeface="Arial"/>
                        </a:rPr>
                        <a:t>Establishment</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Zone</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dirty="0">
                          <a:solidFill>
                            <a:srgbClr val="000000"/>
                          </a:solidFill>
                          <a:effectLst/>
                          <a:latin typeface="Arial"/>
                        </a:rPr>
                        <a:t>Category</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Category rank</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9207">
                <a:tc>
                  <a:txBody>
                    <a:bodyPr/>
                    <a:lstStyle/>
                    <a:p>
                      <a:pPr algn="l" fontAlgn="ctr"/>
                      <a:r>
                        <a:rPr lang="en-US" sz="2000" b="0" i="0" u="none" strike="noStrike" dirty="0" err="1">
                          <a:solidFill>
                            <a:srgbClr val="000000"/>
                          </a:solidFill>
                          <a:effectLst/>
                          <a:latin typeface="Arial"/>
                        </a:rPr>
                        <a:t>Hannoush</a:t>
                      </a:r>
                      <a:r>
                        <a:rPr lang="en-US" sz="2000" b="0" i="0" u="none" strike="noStrike" dirty="0">
                          <a:solidFill>
                            <a:srgbClr val="000000"/>
                          </a:solidFill>
                          <a:effectLst/>
                          <a:latin typeface="Arial"/>
                        </a:rPr>
                        <a:t> Jewelers</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Jewelry</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Hometown Buffet</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Food</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Hot Topic</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Clothing</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17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Icing by Claire’s</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a:solidFill>
                            <a:srgbClr val="000000"/>
                          </a:solidFill>
                          <a:effectLst/>
                          <a:latin typeface="Arial"/>
                        </a:rPr>
                        <a:t>Accessories</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a:solidFill>
                            <a:srgbClr val="000000"/>
                          </a:solidFill>
                          <a:effectLst/>
                          <a:latin typeface="Arial"/>
                        </a:rPr>
                        <a:t>J.Crew</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Clothing</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a:solidFill>
                            <a:srgbClr val="000000"/>
                          </a:solidFill>
                          <a:effectLst/>
                          <a:latin typeface="Arial"/>
                        </a:rPr>
                        <a:t>J.Jill</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B</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Clothing</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19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a:solidFill>
                            <a:srgbClr val="000000"/>
                          </a:solidFill>
                          <a:effectLst/>
                          <a:latin typeface="Arial"/>
                        </a:rPr>
                        <a:t>Johnny Rockets</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Food</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Just Puzzles</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B</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Toys/hobbies</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err="1">
                          <a:solidFill>
                            <a:srgbClr val="000000"/>
                          </a:solidFill>
                          <a:effectLst/>
                          <a:latin typeface="Arial"/>
                        </a:rPr>
                        <a:t>Kamasouptra</a:t>
                      </a:r>
                      <a:endParaRPr lang="en-US" sz="2000" b="0" i="0" u="none" strike="noStrike" dirty="0">
                        <a:solidFill>
                          <a:srgbClr val="000000"/>
                        </a:solidFill>
                        <a:effectLst/>
                        <a:latin typeface="Arial"/>
                      </a:endParaRP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Food</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ctr"/>
                      <a:r>
                        <a:rPr lang="en-US" sz="2000" b="0" i="0" u="none" strike="noStrike" dirty="0">
                          <a:solidFill>
                            <a:srgbClr val="000000"/>
                          </a:solidFill>
                          <a:effectLst/>
                          <a:latin typeface="Arial"/>
                        </a:rPr>
                        <a:t>Kay Jewelers</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a:solidFill>
                            <a:srgbClr val="000000"/>
                          </a:solidFill>
                          <a:effectLst/>
                          <a:latin typeface="Arial"/>
                        </a:rPr>
                        <a:t>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2000" b="0" i="0" u="none" strike="noStrike" dirty="0">
                          <a:solidFill>
                            <a:srgbClr val="000000"/>
                          </a:solidFill>
                          <a:effectLst/>
                          <a:latin typeface="Arial"/>
                        </a:rPr>
                        <a:t>Jewelry</a:t>
                      </a:r>
                    </a:p>
                  </a:txBody>
                  <a:tcPr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0" i="0" u="none" strike="noStrike" dirty="0">
                          <a:solidFill>
                            <a:srgbClr val="000000"/>
                          </a:solidFill>
                          <a:effectLst/>
                          <a:latin typeface="Arial"/>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La </a:t>
                      </a:r>
                      <a:r>
                        <a:rPr lang="en-US" sz="2000" b="0" i="0" u="none" strike="noStrike" dirty="0" err="1">
                          <a:solidFill>
                            <a:srgbClr val="000000"/>
                          </a:solidFill>
                          <a:effectLst/>
                          <a:latin typeface="Arial"/>
                        </a:rPr>
                        <a:t>Biotique</a:t>
                      </a:r>
                      <a:endParaRPr lang="en-US" sz="2000" b="0" i="0" u="none" strike="noStrike" dirty="0">
                        <a:solidFill>
                          <a:srgbClr val="000000"/>
                        </a:solidFill>
                        <a:effectLst/>
                        <a:latin typeface="Arial"/>
                      </a:endParaRP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Bath/beauty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3</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0649936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17</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
        <p:nvSpPr>
          <p:cNvPr id="6" name="TextBox 5"/>
          <p:cNvSpPr txBox="1"/>
          <p:nvPr/>
        </p:nvSpPr>
        <p:spPr>
          <a:xfrm>
            <a:off x="5664200" y="5297458"/>
            <a:ext cx="2933700" cy="400110"/>
          </a:xfrm>
          <a:prstGeom prst="rect">
            <a:avLst/>
          </a:prstGeom>
          <a:noFill/>
        </p:spPr>
        <p:txBody>
          <a:bodyPr wrap="square" rtlCol="0">
            <a:spAutoFit/>
          </a:bodyPr>
          <a:lstStyle/>
          <a:p>
            <a:pPr algn="r"/>
            <a:r>
              <a:rPr lang="en-US" sz="2000" dirty="0" smtClean="0">
                <a:latin typeface="Arial"/>
                <a:cs typeface="Arial"/>
              </a:rPr>
              <a:t>(</a:t>
            </a:r>
            <a:r>
              <a:rPr lang="en-US" sz="2000" i="1" dirty="0" smtClean="0">
                <a:latin typeface="Arial"/>
                <a:cs typeface="Arial"/>
              </a:rPr>
              <a:t>continued</a:t>
            </a:r>
            <a:r>
              <a:rPr lang="en-US" sz="2000" dirty="0" smtClean="0">
                <a:latin typeface="Arial"/>
                <a:cs typeface="Arial"/>
              </a:rPr>
              <a:t>)</a:t>
            </a:r>
            <a:endParaRPr lang="en-US" sz="2000" dirty="0">
              <a:latin typeface="Arial"/>
              <a:cs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4221718484"/>
              </p:ext>
            </p:extLst>
          </p:nvPr>
        </p:nvGraphicFramePr>
        <p:xfrm>
          <a:off x="650875" y="620425"/>
          <a:ext cx="7842250" cy="4430484"/>
        </p:xfrm>
        <a:graphic>
          <a:graphicData uri="http://schemas.openxmlformats.org/drawingml/2006/table">
            <a:tbl>
              <a:tblPr/>
              <a:tblGrid>
                <a:gridCol w="2479247"/>
                <a:gridCol w="743774"/>
                <a:gridCol w="2753269"/>
                <a:gridCol w="1865960"/>
              </a:tblGrid>
              <a:tr h="369207">
                <a:tc>
                  <a:txBody>
                    <a:bodyPr/>
                    <a:lstStyle/>
                    <a:p>
                      <a:pPr algn="ctr" fontAlgn="b"/>
                      <a:r>
                        <a:rPr lang="en-US" sz="2000" b="1" i="0" u="none" strike="noStrike" dirty="0">
                          <a:solidFill>
                            <a:srgbClr val="000000"/>
                          </a:solidFill>
                          <a:effectLst/>
                          <a:latin typeface="Arial"/>
                        </a:rPr>
                        <a:t>Establishment</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Zone</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dirty="0">
                          <a:solidFill>
                            <a:srgbClr val="000000"/>
                          </a:solidFill>
                          <a:effectLst/>
                          <a:latin typeface="Arial"/>
                        </a:rPr>
                        <a:t>Category</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Category rank</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9207">
                <a:tc>
                  <a:txBody>
                    <a:bodyPr/>
                    <a:lstStyle/>
                    <a:p>
                      <a:pPr algn="l" fontAlgn="b"/>
                      <a:r>
                        <a:rPr lang="en-US" sz="2000" b="0" i="0" u="none" strike="noStrike" dirty="0">
                          <a:solidFill>
                            <a:srgbClr val="000000"/>
                          </a:solidFill>
                          <a:effectLst/>
                          <a:latin typeface="Arial"/>
                        </a:rPr>
                        <a:t>Lane Bryant</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D</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Clothing</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20</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err="1">
                          <a:solidFill>
                            <a:srgbClr val="000000"/>
                          </a:solidFill>
                          <a:effectLst/>
                          <a:latin typeface="Arial"/>
                        </a:rPr>
                        <a:t>LensCrafters</a:t>
                      </a:r>
                      <a:endParaRPr lang="en-US" sz="2000" b="0" i="0" u="none" strike="noStrike" dirty="0">
                        <a:solidFill>
                          <a:srgbClr val="000000"/>
                        </a:solidFill>
                        <a:effectLst/>
                        <a:latin typeface="Arial"/>
                      </a:endParaRP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Services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3</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Lids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Accessories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LOFT</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D</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a:solidFill>
                            <a:srgbClr val="000000"/>
                          </a:solidFill>
                          <a:effectLst/>
                          <a:latin typeface="Arial"/>
                        </a:rPr>
                        <a:t>Clothing</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21</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a:solidFill>
                            <a:srgbClr val="000000"/>
                          </a:solidFill>
                          <a:effectLst/>
                          <a:latin typeface="Arial"/>
                        </a:rPr>
                        <a:t>LUSH</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E</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Bath/beauty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a:solidFill>
                            <a:srgbClr val="000000"/>
                          </a:solidFill>
                          <a:effectLst/>
                          <a:latin typeface="Arial"/>
                        </a:rPr>
                        <a:t>MasterCuts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a:solidFill>
                            <a:srgbClr val="000000"/>
                          </a:solidFill>
                          <a:effectLst/>
                          <a:latin typeface="Arial"/>
                        </a:rPr>
                        <a:t>Bath/beauty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5</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Mayflower Massage</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Services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4</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Mrs. Field’s Cookies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8</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Olympia Sports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D</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Toys/hobbies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5</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On Time</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Accessories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5</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Origins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B</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Bath/beauty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6</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23342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18</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
        <p:nvSpPr>
          <p:cNvPr id="6" name="TextBox 5"/>
          <p:cNvSpPr txBox="1"/>
          <p:nvPr/>
        </p:nvSpPr>
        <p:spPr>
          <a:xfrm>
            <a:off x="5664200" y="5297458"/>
            <a:ext cx="2933700" cy="400110"/>
          </a:xfrm>
          <a:prstGeom prst="rect">
            <a:avLst/>
          </a:prstGeom>
          <a:noFill/>
        </p:spPr>
        <p:txBody>
          <a:bodyPr wrap="square" rtlCol="0">
            <a:spAutoFit/>
          </a:bodyPr>
          <a:lstStyle/>
          <a:p>
            <a:pPr algn="r"/>
            <a:r>
              <a:rPr lang="en-US" sz="2000" dirty="0" smtClean="0">
                <a:latin typeface="Arial"/>
                <a:cs typeface="Arial"/>
              </a:rPr>
              <a:t>(</a:t>
            </a:r>
            <a:r>
              <a:rPr lang="en-US" sz="2000" i="1" dirty="0" smtClean="0">
                <a:latin typeface="Arial"/>
                <a:cs typeface="Arial"/>
              </a:rPr>
              <a:t>continued</a:t>
            </a:r>
            <a:r>
              <a:rPr lang="en-US" sz="2000" dirty="0" smtClean="0">
                <a:latin typeface="Arial"/>
                <a:cs typeface="Arial"/>
              </a:rPr>
              <a:t>)</a:t>
            </a:r>
            <a:endParaRPr lang="en-US" sz="2000" dirty="0">
              <a:latin typeface="Arial"/>
              <a:cs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3082558543"/>
              </p:ext>
            </p:extLst>
          </p:nvPr>
        </p:nvGraphicFramePr>
        <p:xfrm>
          <a:off x="650875" y="620425"/>
          <a:ext cx="7842250" cy="4430484"/>
        </p:xfrm>
        <a:graphic>
          <a:graphicData uri="http://schemas.openxmlformats.org/drawingml/2006/table">
            <a:tbl>
              <a:tblPr/>
              <a:tblGrid>
                <a:gridCol w="2479247"/>
                <a:gridCol w="743774"/>
                <a:gridCol w="2753269"/>
                <a:gridCol w="1865960"/>
              </a:tblGrid>
              <a:tr h="369207">
                <a:tc>
                  <a:txBody>
                    <a:bodyPr/>
                    <a:lstStyle/>
                    <a:p>
                      <a:pPr algn="ctr" fontAlgn="b"/>
                      <a:r>
                        <a:rPr lang="en-US" sz="2000" b="1" i="0" u="none" strike="noStrike" dirty="0">
                          <a:solidFill>
                            <a:srgbClr val="000000"/>
                          </a:solidFill>
                          <a:effectLst/>
                          <a:latin typeface="Arial"/>
                        </a:rPr>
                        <a:t>Establishment</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Zone</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dirty="0">
                          <a:solidFill>
                            <a:srgbClr val="000000"/>
                          </a:solidFill>
                          <a:effectLst/>
                          <a:latin typeface="Arial"/>
                        </a:rPr>
                        <a:t>Category</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Category rank</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9207">
                <a:tc>
                  <a:txBody>
                    <a:bodyPr/>
                    <a:lstStyle/>
                    <a:p>
                      <a:pPr algn="l" fontAlgn="b"/>
                      <a:r>
                        <a:rPr lang="en-US" sz="2000" b="0" i="0" u="none" strike="noStrike" dirty="0" err="1">
                          <a:solidFill>
                            <a:srgbClr val="000000"/>
                          </a:solidFill>
                          <a:effectLst/>
                          <a:latin typeface="Arial"/>
                        </a:rPr>
                        <a:t>PacSun</a:t>
                      </a:r>
                      <a:endParaRPr lang="en-US" sz="2000" b="0" i="0" u="none" strike="noStrike" dirty="0">
                        <a:solidFill>
                          <a:srgbClr val="000000"/>
                        </a:solidFill>
                        <a:effectLst/>
                        <a:latin typeface="Arial"/>
                      </a:endParaRP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Clothing</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22</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Panda Express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9</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The Picture People</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Services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5</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Piercing Pagoda</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E</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Jewelry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3</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Pretzel Time/TCBY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C</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10</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Pro Vision</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Services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6</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err="1">
                          <a:solidFill>
                            <a:srgbClr val="000000"/>
                          </a:solidFill>
                          <a:effectLst/>
                          <a:latin typeface="Arial"/>
                        </a:rPr>
                        <a:t>Qdoba</a:t>
                      </a:r>
                      <a:endParaRPr lang="en-US" sz="2000" b="0" i="0" u="none" strike="noStrike" dirty="0">
                        <a:solidFill>
                          <a:srgbClr val="000000"/>
                        </a:solidFill>
                        <a:effectLst/>
                        <a:latin typeface="Arial"/>
                      </a:endParaRP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11</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Radio Shack</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C</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Technology/electronics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3</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Red Mango</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12</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Regis Salon</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Bath/beauty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7</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err="1">
                          <a:solidFill>
                            <a:srgbClr val="000000"/>
                          </a:solidFill>
                          <a:effectLst/>
                          <a:latin typeface="Arial"/>
                        </a:rPr>
                        <a:t>Sarku</a:t>
                      </a:r>
                      <a:r>
                        <a:rPr lang="en-US" sz="2000" b="0" i="0" u="none" strike="noStrike" dirty="0">
                          <a:solidFill>
                            <a:srgbClr val="000000"/>
                          </a:solidFill>
                          <a:effectLst/>
                          <a:latin typeface="Arial"/>
                        </a:rPr>
                        <a:t> Japan</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13</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7380507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19</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559810321"/>
              </p:ext>
            </p:extLst>
          </p:nvPr>
        </p:nvGraphicFramePr>
        <p:xfrm>
          <a:off x="650875" y="620425"/>
          <a:ext cx="7842250" cy="4061277"/>
        </p:xfrm>
        <a:graphic>
          <a:graphicData uri="http://schemas.openxmlformats.org/drawingml/2006/table">
            <a:tbl>
              <a:tblPr/>
              <a:tblGrid>
                <a:gridCol w="2479247"/>
                <a:gridCol w="743774"/>
                <a:gridCol w="2753269"/>
                <a:gridCol w="1865960"/>
              </a:tblGrid>
              <a:tr h="369207">
                <a:tc>
                  <a:txBody>
                    <a:bodyPr/>
                    <a:lstStyle/>
                    <a:p>
                      <a:pPr algn="ctr" fontAlgn="b"/>
                      <a:r>
                        <a:rPr lang="en-US" sz="2000" b="1" i="0" u="none" strike="noStrike" dirty="0">
                          <a:solidFill>
                            <a:srgbClr val="000000"/>
                          </a:solidFill>
                          <a:effectLst/>
                          <a:latin typeface="Arial"/>
                        </a:rPr>
                        <a:t>Establishment</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Zone</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dirty="0">
                          <a:solidFill>
                            <a:srgbClr val="000000"/>
                          </a:solidFill>
                          <a:effectLst/>
                          <a:latin typeface="Arial"/>
                        </a:rPr>
                        <a:t>Category</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Arial"/>
                        </a:rPr>
                        <a:t>Category rank</a:t>
                      </a:r>
                    </a:p>
                  </a:txBody>
                  <a:tcPr marL="12700" marR="12700" marT="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9207">
                <a:tc>
                  <a:txBody>
                    <a:bodyPr/>
                    <a:lstStyle/>
                    <a:p>
                      <a:pPr algn="l" fontAlgn="b"/>
                      <a:r>
                        <a:rPr lang="en-US" sz="2000" b="0" i="0" u="none" strike="noStrike" dirty="0" err="1">
                          <a:solidFill>
                            <a:srgbClr val="000000"/>
                          </a:solidFill>
                          <a:effectLst/>
                          <a:latin typeface="Arial"/>
                        </a:rPr>
                        <a:t>Sbarro</a:t>
                      </a:r>
                      <a:endParaRPr lang="en-US" sz="2000" b="0" i="0" u="none" strike="noStrike" dirty="0">
                        <a:solidFill>
                          <a:srgbClr val="000000"/>
                        </a:solidFill>
                        <a:effectLst/>
                        <a:latin typeface="Arial"/>
                      </a:endParaRP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14</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Sephora</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E</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Bath/beauty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8</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Starbucks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Food</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15</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Sunglass Hut</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B</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Accessories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6</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Super Hearing Aids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Services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7</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a:solidFill>
                            <a:srgbClr val="000000"/>
                          </a:solidFill>
                          <a:effectLst/>
                          <a:latin typeface="Arial"/>
                        </a:rPr>
                        <a:t>Swarovski</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D</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Jewelry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5</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a:solidFill>
                            <a:srgbClr val="000000"/>
                          </a:solidFill>
                          <a:effectLst/>
                          <a:latin typeface="Arial"/>
                        </a:rPr>
                        <a:t>T &amp; C Nails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Bath/beauty</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9</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a:solidFill>
                            <a:srgbClr val="000000"/>
                          </a:solidFill>
                          <a:effectLst/>
                          <a:latin typeface="Arial"/>
                        </a:rPr>
                        <a:t>T-Mobile</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B</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Technology/electronics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4</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a:solidFill>
                            <a:srgbClr val="000000"/>
                          </a:solidFill>
                          <a:effectLst/>
                          <a:latin typeface="Arial"/>
                        </a:rPr>
                        <a:t>Teavana</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D</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a:solidFill>
                            <a:srgbClr val="000000"/>
                          </a:solidFill>
                          <a:effectLst/>
                          <a:latin typeface="Arial"/>
                        </a:rPr>
                        <a:t>Food</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16</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9207">
                <a:tc>
                  <a:txBody>
                    <a:bodyPr/>
                    <a:lstStyle/>
                    <a:p>
                      <a:pPr algn="l" fontAlgn="b"/>
                      <a:r>
                        <a:rPr lang="en-US" sz="2000" b="0" i="0" u="none" strike="noStrike" dirty="0">
                          <a:solidFill>
                            <a:srgbClr val="000000"/>
                          </a:solidFill>
                          <a:effectLst/>
                          <a:latin typeface="Arial"/>
                        </a:rPr>
                        <a:t>Verizon Wireless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a:solidFill>
                            <a:srgbClr val="000000"/>
                          </a:solidFill>
                          <a:effectLst/>
                          <a:latin typeface="Arial"/>
                        </a:rPr>
                        <a:t>A</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000" b="0" i="0" u="none" strike="noStrike" dirty="0">
                          <a:solidFill>
                            <a:srgbClr val="000000"/>
                          </a:solidFill>
                          <a:effectLst/>
                          <a:latin typeface="Arial"/>
                        </a:rPr>
                        <a:t>Technology/electronics</a:t>
                      </a:r>
                    </a:p>
                  </a:txBody>
                  <a:tcPr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rPr>
                        <a:t>5</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883806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599" y="640567"/>
            <a:ext cx="8043515" cy="5065289"/>
          </a:xfrm>
        </p:spPr>
        <p:txBody>
          <a:bodyPr rtlCol="0">
            <a:normAutofit fontScale="92500"/>
          </a:bodyPr>
          <a:lstStyle/>
          <a:p>
            <a:pPr eaLnBrk="1" fontAlgn="auto" hangingPunct="1">
              <a:spcAft>
                <a:spcPts val="0"/>
              </a:spcAft>
              <a:buFont typeface="Arial"/>
              <a:buNone/>
              <a:defRPr/>
            </a:pPr>
            <a:r>
              <a:rPr lang="en-US" sz="3000" b="1" dirty="0" smtClean="0">
                <a:ea typeface="+mn-ea"/>
              </a:rPr>
              <a:t>Introduction, </a:t>
            </a:r>
            <a:r>
              <a:rPr lang="en-US" sz="3000" b="1" i="1" dirty="0" smtClean="0">
                <a:ea typeface="+mn-ea"/>
              </a:rPr>
              <a:t>continued</a:t>
            </a:r>
            <a:endParaRPr lang="en-US" sz="3000" b="1" i="1" dirty="0">
              <a:ea typeface="+mn-ea"/>
            </a:endParaRPr>
          </a:p>
          <a:p>
            <a:r>
              <a:rPr lang="en-US" sz="2600" dirty="0" smtClean="0"/>
              <a:t>Different </a:t>
            </a:r>
            <a:r>
              <a:rPr lang="en-US" sz="2600" dirty="0"/>
              <a:t>sampling methods can be helpful tools for a wide variety of research </a:t>
            </a:r>
            <a:r>
              <a:rPr lang="en-US" sz="2600" dirty="0" smtClean="0"/>
              <a:t>situations. Furthermore</a:t>
            </a:r>
            <a:r>
              <a:rPr lang="en-US" sz="2600" dirty="0"/>
              <a:t>, familiarity with these methods allows you to understand the methods used by </a:t>
            </a:r>
            <a:r>
              <a:rPr lang="en-US" sz="2600" dirty="0" smtClean="0"/>
              <a:t>other researchers </a:t>
            </a:r>
            <a:r>
              <a:rPr lang="en-US" sz="2600" dirty="0"/>
              <a:t>who often need to mix and match methods in order to meet practical challenges </a:t>
            </a:r>
            <a:r>
              <a:rPr lang="en-US" sz="2600" dirty="0" smtClean="0"/>
              <a:t>without compromising </a:t>
            </a:r>
            <a:r>
              <a:rPr lang="en-US" sz="2600" dirty="0"/>
              <a:t>the representative nature of their samples.</a:t>
            </a:r>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2</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01042150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500100"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2, </a:t>
            </a:r>
            <a:r>
              <a:rPr lang="en-US" sz="2800" b="1" i="1" dirty="0">
                <a:solidFill>
                  <a:srgbClr val="000090"/>
                </a:solidFill>
              </a:rPr>
              <a:t>continued</a:t>
            </a:r>
          </a:p>
          <a:p>
            <a:pPr marL="512064">
              <a:lnSpc>
                <a:spcPct val="110000"/>
              </a:lnSpc>
            </a:pPr>
            <a:r>
              <a:rPr lang="en-US" sz="2800" b="1" dirty="0"/>
              <a:t>Method 1: </a:t>
            </a:r>
            <a:r>
              <a:rPr lang="en-US" sz="2800" dirty="0"/>
              <a:t>Give each zone an equal chance of selection.</a:t>
            </a:r>
            <a:endParaRPr lang="en-US" sz="2800" dirty="0" smtClean="0"/>
          </a:p>
          <a:p>
            <a:pPr marL="514350" indent="-557784">
              <a:lnSpc>
                <a:spcPct val="110000"/>
              </a:lnSpc>
              <a:spcAft>
                <a:spcPts val="600"/>
              </a:spcAft>
              <a:buFont typeface="+mj-lt"/>
              <a:buAutoNum type="arabicPeriod"/>
            </a:pPr>
            <a:r>
              <a:rPr lang="en-US" sz="2800" b="1" dirty="0">
                <a:solidFill>
                  <a:srgbClr val="660066"/>
                </a:solidFill>
              </a:rPr>
              <a:t>Number the zones.</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marL="512064" lvl="1" algn="l">
              <a:spcAft>
                <a:spcPts val="600"/>
              </a:spcAft>
            </a:pPr>
            <a:r>
              <a:rPr lang="en-US" dirty="0">
                <a:solidFill>
                  <a:schemeClr val="tx1"/>
                </a:solidFill>
              </a:rPr>
              <a:t>The mall is divided into 5 zones, so assign each zone a number </a:t>
            </a:r>
            <a:r>
              <a:rPr lang="en-US" dirty="0" smtClean="0">
                <a:solidFill>
                  <a:schemeClr val="tx1"/>
                </a:solidFill>
              </a:rPr>
              <a:t>1 through </a:t>
            </a:r>
            <a:r>
              <a:rPr lang="en-US" dirty="0">
                <a:solidFill>
                  <a:schemeClr val="tx1"/>
                </a:solidFill>
              </a:rPr>
              <a:t>5.</a:t>
            </a:r>
          </a:p>
          <a:p>
            <a:pPr lvl="2" algn="l"/>
            <a:r>
              <a:rPr lang="en-US" dirty="0">
                <a:solidFill>
                  <a:schemeClr val="tx1"/>
                </a:solidFill>
              </a:rPr>
              <a:t>Let A = 1, B = 2, C = 3, D = 4, and E = 5.</a:t>
            </a:r>
            <a:endParaRPr lang="en-US" dirty="0" smtClean="0">
              <a:solidFill>
                <a:schemeClr val="tx1"/>
              </a:solidFill>
            </a:endParaRPr>
          </a:p>
          <a:p>
            <a:pPr marL="512064"/>
            <a:endParaRPr lang="en-US" dirty="0"/>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20</a:t>
            </a:fld>
            <a:endParaRPr lang="en-US" dirty="0"/>
          </a:p>
        </p:txBody>
      </p:sp>
      <p:sp>
        <p:nvSpPr>
          <p:cNvPr id="2" name="Footer Placeholder 1"/>
          <p:cNvSpPr>
            <a:spLocks noGrp="1"/>
          </p:cNvSpPr>
          <p:nvPr>
            <p:ph type="ftr" sz="quarter" idx="13"/>
          </p:nvPr>
        </p:nvSpPr>
        <p:spPr/>
        <p:txBody>
          <a:bodyPr/>
          <a:lstStyle/>
          <a:p>
            <a:pPr>
              <a:defRPr/>
            </a:pPr>
            <a:r>
              <a:rPr lang="en-US" dirty="0" smtClean="0"/>
              <a:t>1.2.3: Other Methods of Random Sampling</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spcAft>
                <a:spcPts val="600"/>
              </a:spcAft>
              <a:buFont typeface="+mj-lt"/>
              <a:buAutoNum type="arabicPeriod" startAt="2"/>
            </a:pPr>
            <a:r>
              <a:rPr lang="en-US" sz="2800" b="1" dirty="0">
                <a:solidFill>
                  <a:srgbClr val="660066"/>
                </a:solidFill>
              </a:rPr>
              <a:t>Select a zone of the mall.</a:t>
            </a:r>
            <a:r>
              <a:rPr lang="en-US" sz="2800" b="1" dirty="0" smtClean="0">
                <a:solidFill>
                  <a:srgbClr val="660066"/>
                </a:solidFill>
              </a:rPr>
              <a:t> </a:t>
            </a:r>
            <a:r>
              <a:rPr lang="en-US" sz="2800" b="1" dirty="0">
                <a:solidFill>
                  <a:srgbClr val="660066"/>
                </a:solidFill>
              </a:rPr>
              <a:t>	</a:t>
            </a:r>
          </a:p>
          <a:p>
            <a:pPr marL="512064" lvl="1" algn="l">
              <a:spcAft>
                <a:spcPts val="600"/>
              </a:spcAft>
            </a:pPr>
            <a:r>
              <a:rPr lang="en-US" dirty="0">
                <a:solidFill>
                  <a:schemeClr val="tx1"/>
                </a:solidFill>
              </a:rPr>
              <a:t>Randomly select 1 of the 5 zones using 5 cards from a standard </a:t>
            </a:r>
            <a:r>
              <a:rPr lang="en-US" dirty="0" smtClean="0">
                <a:solidFill>
                  <a:schemeClr val="tx1"/>
                </a:solidFill>
              </a:rPr>
              <a:t>deck or </a:t>
            </a:r>
            <a:r>
              <a:rPr lang="en-US" dirty="0">
                <a:solidFill>
                  <a:schemeClr val="tx1"/>
                </a:solidFill>
              </a:rPr>
              <a:t>a random number generator.</a:t>
            </a:r>
          </a:p>
          <a:p>
            <a:pPr marL="512064" lvl="1" algn="l"/>
            <a:r>
              <a:rPr lang="en-US" dirty="0">
                <a:solidFill>
                  <a:schemeClr val="tx1"/>
                </a:solidFill>
              </a:rPr>
              <a:t>Suppose that a 4 is chosen. This corresponds to </a:t>
            </a:r>
            <a:r>
              <a:rPr lang="en-US" dirty="0" smtClean="0">
                <a:solidFill>
                  <a:schemeClr val="tx1"/>
                </a:solidFill>
              </a:rPr>
              <a:t/>
            </a:r>
            <a:br>
              <a:rPr lang="en-US" dirty="0" smtClean="0">
                <a:solidFill>
                  <a:schemeClr val="tx1"/>
                </a:solidFill>
              </a:rPr>
            </a:br>
            <a:r>
              <a:rPr lang="en-US" dirty="0" smtClean="0">
                <a:solidFill>
                  <a:schemeClr val="tx1"/>
                </a:solidFill>
              </a:rPr>
              <a:t>Zone </a:t>
            </a:r>
            <a:r>
              <a:rPr lang="en-US" dirty="0">
                <a:solidFill>
                  <a:schemeClr val="tx1"/>
                </a:solidFill>
              </a:rPr>
              <a:t>D.</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21</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32754217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lnSpcReduction="10000"/>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lnSpc>
                <a:spcPct val="110000"/>
              </a:lnSpc>
              <a:buFont typeface="+mj-lt"/>
              <a:buAutoNum type="arabicPeriod" startAt="3"/>
            </a:pPr>
            <a:r>
              <a:rPr lang="en-US" sz="2800" b="1" dirty="0">
                <a:solidFill>
                  <a:srgbClr val="660066"/>
                </a:solidFill>
              </a:rPr>
              <a:t>Label the businesses in the chosen zone.</a:t>
            </a:r>
            <a:r>
              <a:rPr lang="en-US" sz="2800" b="1" dirty="0" smtClean="0">
                <a:solidFill>
                  <a:srgbClr val="660066"/>
                </a:solidFill>
              </a:rPr>
              <a:t> </a:t>
            </a:r>
            <a:r>
              <a:rPr lang="en-US" sz="2800" b="1" dirty="0">
                <a:solidFill>
                  <a:srgbClr val="660066"/>
                </a:solidFill>
              </a:rPr>
              <a:t>	</a:t>
            </a:r>
          </a:p>
          <a:p>
            <a:pPr marL="512064" lvl="1" algn="l">
              <a:lnSpc>
                <a:spcPct val="110000"/>
              </a:lnSpc>
            </a:pPr>
            <a:r>
              <a:rPr lang="en-US" dirty="0">
                <a:solidFill>
                  <a:srgbClr val="000000"/>
                </a:solidFill>
              </a:rPr>
              <a:t>There are 16 establishments in Zone D, so label each one with </a:t>
            </a:r>
            <a:r>
              <a:rPr lang="en-US" dirty="0" smtClean="0">
                <a:solidFill>
                  <a:srgbClr val="000000"/>
                </a:solidFill>
              </a:rPr>
              <a:t>a number </a:t>
            </a:r>
            <a:r>
              <a:rPr lang="en-US" dirty="0">
                <a:solidFill>
                  <a:srgbClr val="000000"/>
                </a:solidFill>
              </a:rPr>
              <a:t>from 1 to 16.</a:t>
            </a:r>
          </a:p>
          <a:p>
            <a:pPr lvl="2" algn="l"/>
            <a:r>
              <a:rPr lang="en-US" dirty="0">
                <a:solidFill>
                  <a:srgbClr val="000000"/>
                </a:solidFill>
              </a:rPr>
              <a:t>1 = Abercrombie &amp; Fitch </a:t>
            </a:r>
            <a:r>
              <a:rPr lang="en-US" dirty="0" smtClean="0">
                <a:solidFill>
                  <a:srgbClr val="000000"/>
                </a:solidFill>
              </a:rPr>
              <a:t>		9 </a:t>
            </a:r>
            <a:r>
              <a:rPr lang="en-US" dirty="0">
                <a:solidFill>
                  <a:srgbClr val="000000"/>
                </a:solidFill>
              </a:rPr>
              <a:t>= Express</a:t>
            </a:r>
          </a:p>
          <a:p>
            <a:pPr lvl="2" algn="l"/>
            <a:r>
              <a:rPr lang="en-US" dirty="0">
                <a:solidFill>
                  <a:srgbClr val="000000"/>
                </a:solidFill>
              </a:rPr>
              <a:t>2 = </a:t>
            </a:r>
            <a:r>
              <a:rPr lang="en-US" dirty="0" err="1">
                <a:solidFill>
                  <a:srgbClr val="000000"/>
                </a:solidFill>
              </a:rPr>
              <a:t>Aéropostale</a:t>
            </a:r>
            <a:r>
              <a:rPr lang="en-US" dirty="0">
                <a:solidFill>
                  <a:srgbClr val="000000"/>
                </a:solidFill>
              </a:rPr>
              <a:t> </a:t>
            </a:r>
            <a:r>
              <a:rPr lang="en-US" dirty="0" smtClean="0">
                <a:solidFill>
                  <a:srgbClr val="000000"/>
                </a:solidFill>
              </a:rPr>
              <a:t>					10 </a:t>
            </a:r>
            <a:r>
              <a:rPr lang="en-US" dirty="0">
                <a:solidFill>
                  <a:srgbClr val="000000"/>
                </a:solidFill>
              </a:rPr>
              <a:t>= Gap</a:t>
            </a:r>
          </a:p>
          <a:p>
            <a:pPr lvl="2" algn="l"/>
            <a:r>
              <a:rPr lang="en-US" dirty="0">
                <a:solidFill>
                  <a:srgbClr val="000000"/>
                </a:solidFill>
              </a:rPr>
              <a:t>3 = </a:t>
            </a:r>
            <a:r>
              <a:rPr lang="en-US" dirty="0" err="1">
                <a:solidFill>
                  <a:srgbClr val="000000"/>
                </a:solidFill>
              </a:rPr>
              <a:t>babyGap</a:t>
            </a:r>
            <a:r>
              <a:rPr lang="en-US" dirty="0">
                <a:solidFill>
                  <a:srgbClr val="000000"/>
                </a:solidFill>
              </a:rPr>
              <a:t> </a:t>
            </a:r>
            <a:r>
              <a:rPr lang="en-US" dirty="0" smtClean="0">
                <a:solidFill>
                  <a:srgbClr val="000000"/>
                </a:solidFill>
              </a:rPr>
              <a:t>					11 </a:t>
            </a:r>
            <a:r>
              <a:rPr lang="en-US" dirty="0">
                <a:solidFill>
                  <a:srgbClr val="000000"/>
                </a:solidFill>
              </a:rPr>
              <a:t>= Kay Jewelers</a:t>
            </a:r>
          </a:p>
          <a:p>
            <a:pPr lvl="2" algn="l"/>
            <a:r>
              <a:rPr lang="en-US" dirty="0">
                <a:solidFill>
                  <a:srgbClr val="000000"/>
                </a:solidFill>
              </a:rPr>
              <a:t>4 = Barton’s Couture </a:t>
            </a:r>
            <a:r>
              <a:rPr lang="en-US" dirty="0" smtClean="0">
                <a:solidFill>
                  <a:srgbClr val="000000"/>
                </a:solidFill>
              </a:rPr>
              <a:t>			12 </a:t>
            </a:r>
            <a:r>
              <a:rPr lang="en-US" dirty="0">
                <a:solidFill>
                  <a:srgbClr val="000000"/>
                </a:solidFill>
              </a:rPr>
              <a:t>= Lane Bryant</a:t>
            </a:r>
          </a:p>
          <a:p>
            <a:pPr lvl="2" algn="l"/>
            <a:r>
              <a:rPr lang="en-US" dirty="0">
                <a:solidFill>
                  <a:srgbClr val="000000"/>
                </a:solidFill>
              </a:rPr>
              <a:t>5 = The Body Shop </a:t>
            </a:r>
            <a:r>
              <a:rPr lang="en-US" dirty="0" smtClean="0">
                <a:solidFill>
                  <a:srgbClr val="000000"/>
                </a:solidFill>
              </a:rPr>
              <a:t>				13 </a:t>
            </a:r>
            <a:r>
              <a:rPr lang="en-US" dirty="0">
                <a:solidFill>
                  <a:srgbClr val="000000"/>
                </a:solidFill>
              </a:rPr>
              <a:t>= LOFT</a:t>
            </a:r>
          </a:p>
          <a:p>
            <a:pPr lvl="2" algn="l"/>
            <a:r>
              <a:rPr lang="en-US" dirty="0">
                <a:solidFill>
                  <a:srgbClr val="000000"/>
                </a:solidFill>
              </a:rPr>
              <a:t>6 = Bureau of Motor Vehicles </a:t>
            </a:r>
            <a:r>
              <a:rPr lang="en-US" dirty="0" smtClean="0">
                <a:solidFill>
                  <a:srgbClr val="000000"/>
                </a:solidFill>
              </a:rPr>
              <a:t>	14 </a:t>
            </a:r>
            <a:r>
              <a:rPr lang="en-US" dirty="0">
                <a:solidFill>
                  <a:srgbClr val="000000"/>
                </a:solidFill>
              </a:rPr>
              <a:t>= Olympia Sports</a:t>
            </a:r>
          </a:p>
          <a:p>
            <a:pPr lvl="2" algn="l"/>
            <a:r>
              <a:rPr lang="en-US" dirty="0">
                <a:solidFill>
                  <a:srgbClr val="000000"/>
                </a:solidFill>
              </a:rPr>
              <a:t>7 = Chico’s </a:t>
            </a:r>
            <a:r>
              <a:rPr lang="en-US" dirty="0" smtClean="0">
                <a:solidFill>
                  <a:srgbClr val="000000"/>
                </a:solidFill>
              </a:rPr>
              <a:t>						15 </a:t>
            </a:r>
            <a:r>
              <a:rPr lang="en-US" dirty="0">
                <a:solidFill>
                  <a:srgbClr val="000000"/>
                </a:solidFill>
              </a:rPr>
              <a:t>= Swarovski</a:t>
            </a:r>
          </a:p>
          <a:p>
            <a:pPr lvl="2" algn="l"/>
            <a:r>
              <a:rPr lang="en-US" dirty="0">
                <a:solidFill>
                  <a:srgbClr val="000000"/>
                </a:solidFill>
              </a:rPr>
              <a:t>8 = Eddie Bauer </a:t>
            </a:r>
            <a:r>
              <a:rPr lang="en-US" dirty="0" smtClean="0">
                <a:solidFill>
                  <a:srgbClr val="000000"/>
                </a:solidFill>
              </a:rPr>
              <a:t>					16 </a:t>
            </a:r>
            <a:r>
              <a:rPr lang="en-US" dirty="0">
                <a:solidFill>
                  <a:srgbClr val="000000"/>
                </a:solidFill>
              </a:rPr>
              <a:t>= </a:t>
            </a:r>
            <a:r>
              <a:rPr lang="en-US" dirty="0" err="1">
                <a:solidFill>
                  <a:srgbClr val="000000"/>
                </a:solidFill>
              </a:rPr>
              <a:t>Teavana</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22</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42902094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8076543" cy="5249894"/>
          </a:xfrm>
        </p:spPr>
        <p:txBody>
          <a:bodyPr>
            <a:normAutofit/>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buFont typeface="+mj-lt"/>
              <a:buAutoNum type="arabicPeriod" startAt="4"/>
            </a:pPr>
            <a:r>
              <a:rPr lang="en-US" sz="2800" b="1" dirty="0">
                <a:solidFill>
                  <a:srgbClr val="660066"/>
                </a:solidFill>
              </a:rPr>
              <a:t>Randomly select 5 of the establishments in the selected zone.</a:t>
            </a:r>
            <a:r>
              <a:rPr lang="en-US" sz="2800" b="1" dirty="0" smtClean="0">
                <a:solidFill>
                  <a:srgbClr val="660066"/>
                </a:solidFill>
              </a:rPr>
              <a:t> </a:t>
            </a:r>
            <a:r>
              <a:rPr lang="en-US" sz="2800" b="1" dirty="0">
                <a:solidFill>
                  <a:srgbClr val="660066"/>
                </a:solidFill>
              </a:rPr>
              <a:t>	</a:t>
            </a:r>
          </a:p>
          <a:p>
            <a:pPr marL="512064" lvl="1" algn="l">
              <a:spcAft>
                <a:spcPts val="600"/>
              </a:spcAft>
            </a:pPr>
            <a:r>
              <a:rPr lang="en-US" spc="-40" dirty="0">
                <a:solidFill>
                  <a:schemeClr val="tx1"/>
                </a:solidFill>
              </a:rPr>
              <a:t>Using 16 cards or a random number generator, randomly </a:t>
            </a:r>
            <a:r>
              <a:rPr lang="en-US" spc="-40" dirty="0" smtClean="0">
                <a:solidFill>
                  <a:schemeClr val="tx1"/>
                </a:solidFill>
              </a:rPr>
              <a:t>select 5 </a:t>
            </a:r>
            <a:r>
              <a:rPr lang="en-US" spc="-40" dirty="0">
                <a:solidFill>
                  <a:schemeClr val="tx1"/>
                </a:solidFill>
              </a:rPr>
              <a:t>establishments from Zone D. Discard repeats.</a:t>
            </a:r>
          </a:p>
          <a:p>
            <a:pPr marL="512064" lvl="1" algn="l">
              <a:spcAft>
                <a:spcPts val="600"/>
              </a:spcAft>
            </a:pPr>
            <a:r>
              <a:rPr lang="en-US" dirty="0">
                <a:solidFill>
                  <a:schemeClr val="tx1"/>
                </a:solidFill>
              </a:rPr>
              <a:t>Results will vary, but suppose the numbers 1, 4, 7, 8, and 12 </a:t>
            </a:r>
            <a:r>
              <a:rPr lang="en-US" dirty="0" smtClean="0">
                <a:solidFill>
                  <a:schemeClr val="tx1"/>
                </a:solidFill>
              </a:rPr>
              <a:t>are randomly </a:t>
            </a:r>
            <a:r>
              <a:rPr lang="en-US" dirty="0">
                <a:solidFill>
                  <a:schemeClr val="tx1"/>
                </a:solidFill>
              </a:rPr>
              <a:t>chosen</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23</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021862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7905751" cy="5249894"/>
          </a:xfrm>
        </p:spPr>
        <p:txBody>
          <a:bodyPr>
            <a:normAutofit/>
          </a:bodyPr>
          <a:lstStyle/>
          <a:p>
            <a:pPr eaLnBrk="1" hangingPunct="1">
              <a:spcAft>
                <a:spcPts val="600"/>
              </a:spcAft>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2064" lvl="1" algn="l">
              <a:spcBef>
                <a:spcPts val="0"/>
              </a:spcBef>
              <a:spcAft>
                <a:spcPts val="600"/>
              </a:spcAft>
            </a:pPr>
            <a:r>
              <a:rPr lang="en-US" dirty="0" smtClean="0">
                <a:solidFill>
                  <a:srgbClr val="000000"/>
                </a:solidFill>
              </a:rPr>
              <a:t>These </a:t>
            </a:r>
            <a:r>
              <a:rPr lang="en-US" dirty="0">
                <a:solidFill>
                  <a:srgbClr val="000000"/>
                </a:solidFill>
              </a:rPr>
              <a:t>numbers correspond to the following establishments:</a:t>
            </a:r>
          </a:p>
          <a:p>
            <a:pPr lvl="2" algn="l">
              <a:spcAft>
                <a:spcPts val="0"/>
              </a:spcAft>
            </a:pPr>
            <a:r>
              <a:rPr lang="en-US" dirty="0">
                <a:solidFill>
                  <a:schemeClr val="tx1"/>
                </a:solidFill>
              </a:rPr>
              <a:t>1 = Abercrombie &amp; Fitch</a:t>
            </a:r>
          </a:p>
          <a:p>
            <a:pPr lvl="2" algn="l">
              <a:spcAft>
                <a:spcPts val="0"/>
              </a:spcAft>
            </a:pPr>
            <a:r>
              <a:rPr lang="en-US" dirty="0">
                <a:solidFill>
                  <a:srgbClr val="000000"/>
                </a:solidFill>
              </a:rPr>
              <a:t>4 = Barton’s Couture</a:t>
            </a:r>
          </a:p>
          <a:p>
            <a:pPr lvl="2" algn="l">
              <a:spcAft>
                <a:spcPts val="0"/>
              </a:spcAft>
            </a:pPr>
            <a:r>
              <a:rPr lang="en-US" dirty="0" smtClean="0">
                <a:solidFill>
                  <a:srgbClr val="000000"/>
                </a:solidFill>
              </a:rPr>
              <a:t>7 </a:t>
            </a:r>
            <a:r>
              <a:rPr lang="en-US" dirty="0">
                <a:solidFill>
                  <a:srgbClr val="000000"/>
                </a:solidFill>
              </a:rPr>
              <a:t>= Chico’s</a:t>
            </a:r>
          </a:p>
          <a:p>
            <a:pPr lvl="2" algn="l">
              <a:spcAft>
                <a:spcPts val="0"/>
              </a:spcAft>
            </a:pPr>
            <a:r>
              <a:rPr lang="en-US" dirty="0">
                <a:solidFill>
                  <a:srgbClr val="000000"/>
                </a:solidFill>
              </a:rPr>
              <a:t>8 = Eddie Bauer</a:t>
            </a:r>
          </a:p>
          <a:p>
            <a:pPr lvl="2" algn="l">
              <a:spcAft>
                <a:spcPts val="0"/>
              </a:spcAft>
            </a:pPr>
            <a:r>
              <a:rPr lang="en-US" dirty="0">
                <a:solidFill>
                  <a:srgbClr val="000000"/>
                </a:solidFill>
              </a:rPr>
              <a:t>12 = Lane Bryant</a:t>
            </a:r>
          </a:p>
          <a:p>
            <a:pPr marL="512064" lvl="1" algn="l"/>
            <a:r>
              <a:rPr lang="en-US" dirty="0" smtClean="0">
                <a:solidFill>
                  <a:srgbClr val="000000"/>
                </a:solidFill>
              </a:rPr>
              <a:t>The </a:t>
            </a:r>
            <a:r>
              <a:rPr lang="en-US" dirty="0">
                <a:solidFill>
                  <a:srgbClr val="000000"/>
                </a:solidFill>
              </a:rPr>
              <a:t>corresponding cluster sample of 5 establishments at </a:t>
            </a:r>
            <a:r>
              <a:rPr lang="en-US" dirty="0" smtClean="0">
                <a:solidFill>
                  <a:srgbClr val="000000"/>
                </a:solidFill>
              </a:rPr>
              <a:t>which Pearce </a:t>
            </a:r>
            <a:r>
              <a:rPr lang="en-US" dirty="0">
                <a:solidFill>
                  <a:srgbClr val="000000"/>
                </a:solidFill>
              </a:rPr>
              <a:t>can interview shoppers consists of Abercrombie &amp; Fitch</a:t>
            </a:r>
            <a:r>
              <a:rPr lang="en-US" dirty="0" smtClean="0">
                <a:solidFill>
                  <a:srgbClr val="000000"/>
                </a:solidFill>
              </a:rPr>
              <a:t>, Barton’s </a:t>
            </a:r>
            <a:r>
              <a:rPr lang="en-US" dirty="0">
                <a:solidFill>
                  <a:srgbClr val="000000"/>
                </a:solidFill>
              </a:rPr>
              <a:t>Couture, Chico’s, </a:t>
            </a:r>
            <a:r>
              <a:rPr lang="en-US" dirty="0" smtClean="0">
                <a:solidFill>
                  <a:srgbClr val="000000"/>
                </a:solidFill>
              </a:rPr>
              <a:t>Eddie </a:t>
            </a:r>
            <a:r>
              <a:rPr lang="en-US" dirty="0">
                <a:solidFill>
                  <a:srgbClr val="000000"/>
                </a:solidFill>
              </a:rPr>
              <a:t>Bauer, and Lane Bryant.</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24</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78520609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2064"/>
            <a:r>
              <a:rPr lang="en-US" sz="2600" b="1" dirty="0"/>
              <a:t>Method 2: </a:t>
            </a:r>
            <a:r>
              <a:rPr lang="en-US" sz="2600" dirty="0"/>
              <a:t>Give each establishment an equal chance of selection.</a:t>
            </a:r>
            <a:endParaRPr lang="en-US" sz="2600" dirty="0" smtClean="0">
              <a:solidFill>
                <a:srgbClr val="660066"/>
              </a:solidFill>
            </a:endParaRPr>
          </a:p>
          <a:p>
            <a:pPr marL="514350" indent="-557784">
              <a:buFont typeface="+mj-lt"/>
              <a:buAutoNum type="arabicPeriod"/>
            </a:pPr>
            <a:r>
              <a:rPr lang="en-US" sz="2800" b="1" dirty="0">
                <a:solidFill>
                  <a:srgbClr val="660066"/>
                </a:solidFill>
              </a:rPr>
              <a:t>Label each establishment.	</a:t>
            </a:r>
          </a:p>
          <a:p>
            <a:pPr marL="512064" lvl="1" algn="l"/>
            <a:r>
              <a:rPr lang="en-US" dirty="0">
                <a:solidFill>
                  <a:schemeClr val="tx1"/>
                </a:solidFill>
              </a:rPr>
              <a:t>There are 75 establishments, so label each of them with a </a:t>
            </a:r>
            <a:r>
              <a:rPr lang="en-US" dirty="0" smtClean="0">
                <a:solidFill>
                  <a:schemeClr val="tx1"/>
                </a:solidFill>
              </a:rPr>
              <a:t>number from </a:t>
            </a:r>
            <a:r>
              <a:rPr lang="en-US" dirty="0">
                <a:solidFill>
                  <a:schemeClr val="tx1"/>
                </a:solidFill>
              </a:rPr>
              <a:t>1 to 75.</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25</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150225053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spcAft>
                <a:spcPts val="600"/>
              </a:spcAft>
              <a:buFont typeface="+mj-lt"/>
              <a:buAutoNum type="arabicPeriod" startAt="2"/>
            </a:pPr>
            <a:r>
              <a:rPr lang="en-US" sz="2800" b="1" dirty="0">
                <a:solidFill>
                  <a:srgbClr val="660066"/>
                </a:solidFill>
              </a:rPr>
              <a:t>Randomly select a number from 1 to 75.	</a:t>
            </a:r>
          </a:p>
          <a:p>
            <a:pPr marL="512064" lvl="1" algn="l">
              <a:spcAft>
                <a:spcPts val="600"/>
              </a:spcAft>
            </a:pPr>
            <a:r>
              <a:rPr lang="en-US" dirty="0">
                <a:solidFill>
                  <a:schemeClr val="tx1"/>
                </a:solidFill>
              </a:rPr>
              <a:t>Randomly select one of the 75 establishments using 75 cards or </a:t>
            </a:r>
            <a:r>
              <a:rPr lang="en-US" dirty="0" smtClean="0">
                <a:solidFill>
                  <a:schemeClr val="tx1"/>
                </a:solidFill>
              </a:rPr>
              <a:t>a random </a:t>
            </a:r>
            <a:r>
              <a:rPr lang="en-US" dirty="0">
                <a:solidFill>
                  <a:schemeClr val="tx1"/>
                </a:solidFill>
              </a:rPr>
              <a:t>number generator.</a:t>
            </a:r>
          </a:p>
          <a:p>
            <a:pPr marL="512064" lvl="1" algn="l"/>
            <a:r>
              <a:rPr lang="en-US" dirty="0">
                <a:solidFill>
                  <a:schemeClr val="tx1"/>
                </a:solidFill>
              </a:rPr>
              <a:t>Suppose a 10 is chosen. This corresponds to Barton’s Couture.</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26</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40969214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buFont typeface="+mj-lt"/>
              <a:buAutoNum type="arabicPeriod" startAt="3"/>
            </a:pPr>
            <a:r>
              <a:rPr lang="en-US" sz="2800" b="1" dirty="0">
                <a:solidFill>
                  <a:srgbClr val="660066"/>
                </a:solidFill>
              </a:rPr>
              <a:t>Since this is a cluster sample, choose </a:t>
            </a:r>
            <a:r>
              <a:rPr lang="en-US" sz="2800" b="1" dirty="0" smtClean="0">
                <a:solidFill>
                  <a:srgbClr val="660066"/>
                </a:solidFill>
              </a:rPr>
              <a:t/>
            </a:r>
            <a:br>
              <a:rPr lang="en-US" sz="2800" b="1" dirty="0" smtClean="0">
                <a:solidFill>
                  <a:srgbClr val="660066"/>
                </a:solidFill>
              </a:rPr>
            </a:br>
            <a:r>
              <a:rPr lang="en-US" sz="2800" b="1" dirty="0" smtClean="0">
                <a:solidFill>
                  <a:srgbClr val="660066"/>
                </a:solidFill>
              </a:rPr>
              <a:t>4 </a:t>
            </a:r>
            <a:r>
              <a:rPr lang="en-US" sz="2800" b="1" dirty="0">
                <a:solidFill>
                  <a:srgbClr val="660066"/>
                </a:solidFill>
              </a:rPr>
              <a:t>other establishments in </a:t>
            </a:r>
            <a:r>
              <a:rPr lang="en-US" sz="2800" b="1" dirty="0" smtClean="0">
                <a:solidFill>
                  <a:srgbClr val="660066"/>
                </a:solidFill>
              </a:rPr>
              <a:t>the same </a:t>
            </a:r>
            <a:r>
              <a:rPr lang="en-US" sz="2800" b="1" dirty="0">
                <a:solidFill>
                  <a:srgbClr val="660066"/>
                </a:solidFill>
              </a:rPr>
              <a:t>zone.	</a:t>
            </a:r>
          </a:p>
          <a:p>
            <a:pPr marL="512064" lvl="1" algn="l">
              <a:spcAft>
                <a:spcPts val="600"/>
              </a:spcAft>
            </a:pPr>
            <a:r>
              <a:rPr lang="en-US" dirty="0">
                <a:solidFill>
                  <a:schemeClr val="tx1"/>
                </a:solidFill>
              </a:rPr>
              <a:t>Barton’s Couture is in Zone D. </a:t>
            </a:r>
          </a:p>
          <a:p>
            <a:pPr marL="512064" lvl="1" algn="l">
              <a:spcAft>
                <a:spcPts val="600"/>
              </a:spcAft>
            </a:pPr>
            <a:r>
              <a:rPr lang="en-US" dirty="0">
                <a:solidFill>
                  <a:schemeClr val="tx1"/>
                </a:solidFill>
              </a:rPr>
              <a:t>There are 16 establishments in Zone D, so label each one with a number from 1 to </a:t>
            </a:r>
            <a:r>
              <a:rPr lang="en-US" dirty="0" smtClean="0">
                <a:solidFill>
                  <a:schemeClr val="tx1"/>
                </a:solidFill>
              </a:rPr>
              <a:t>16, as shown on the next slide. </a:t>
            </a:r>
            <a:r>
              <a:rPr lang="en-US" dirty="0">
                <a:solidFill>
                  <a:schemeClr val="tx1"/>
                </a:solidFill>
              </a:rPr>
              <a:t>	</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27</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80703664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8105189"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smtClean="0">
                <a:solidFill>
                  <a:srgbClr val="000090"/>
                </a:solidFill>
              </a:rPr>
              <a:t>continued</a:t>
            </a:r>
            <a:endParaRPr lang="en-US" dirty="0" smtClean="0">
              <a:solidFill>
                <a:schemeClr val="tx1"/>
              </a:solidFill>
            </a:endParaRPr>
          </a:p>
          <a:p>
            <a:pPr marL="804672" lvl="2" algn="l"/>
            <a:r>
              <a:rPr lang="en-US" dirty="0">
                <a:solidFill>
                  <a:schemeClr val="tx1"/>
                </a:solidFill>
              </a:rPr>
              <a:t>1 = Abercrombie &amp; Fitch 		9 = Express</a:t>
            </a:r>
          </a:p>
          <a:p>
            <a:pPr marL="804672" lvl="2" algn="l"/>
            <a:r>
              <a:rPr lang="en-US" dirty="0">
                <a:solidFill>
                  <a:schemeClr val="tx1"/>
                </a:solidFill>
              </a:rPr>
              <a:t>2 = Aéropostale 					10 = Gap</a:t>
            </a:r>
          </a:p>
          <a:p>
            <a:pPr marL="804672" lvl="2" algn="l"/>
            <a:r>
              <a:rPr lang="en-US" dirty="0">
                <a:solidFill>
                  <a:schemeClr val="tx1"/>
                </a:solidFill>
              </a:rPr>
              <a:t>3 = </a:t>
            </a:r>
            <a:r>
              <a:rPr lang="en-US" dirty="0" err="1">
                <a:solidFill>
                  <a:schemeClr val="tx1"/>
                </a:solidFill>
              </a:rPr>
              <a:t>babyGap</a:t>
            </a:r>
            <a:r>
              <a:rPr lang="en-US" dirty="0">
                <a:solidFill>
                  <a:schemeClr val="tx1"/>
                </a:solidFill>
              </a:rPr>
              <a:t> 				</a:t>
            </a:r>
            <a:r>
              <a:rPr lang="en-US" dirty="0" smtClean="0">
                <a:solidFill>
                  <a:schemeClr val="tx1"/>
                </a:solidFill>
              </a:rPr>
              <a:t>	</a:t>
            </a:r>
            <a:r>
              <a:rPr lang="en-US" dirty="0">
                <a:solidFill>
                  <a:schemeClr val="tx1"/>
                </a:solidFill>
              </a:rPr>
              <a:t>	11 = Kay Jewelers</a:t>
            </a:r>
          </a:p>
          <a:p>
            <a:pPr marL="804672" lvl="2" algn="l"/>
            <a:r>
              <a:rPr lang="en-US" dirty="0">
                <a:solidFill>
                  <a:schemeClr val="tx1"/>
                </a:solidFill>
              </a:rPr>
              <a:t>4 = Barton’s Couture 			12 = Lane Bryant</a:t>
            </a:r>
          </a:p>
          <a:p>
            <a:pPr marL="804672" lvl="2" algn="l"/>
            <a:r>
              <a:rPr lang="en-US" dirty="0" smtClean="0">
                <a:solidFill>
                  <a:srgbClr val="000000"/>
                </a:solidFill>
              </a:rPr>
              <a:t>5 </a:t>
            </a:r>
            <a:r>
              <a:rPr lang="en-US" dirty="0">
                <a:solidFill>
                  <a:srgbClr val="000000"/>
                </a:solidFill>
              </a:rPr>
              <a:t>= The Body Shop </a:t>
            </a:r>
            <a:r>
              <a:rPr lang="en-US" dirty="0" smtClean="0">
                <a:solidFill>
                  <a:srgbClr val="000000"/>
                </a:solidFill>
              </a:rPr>
              <a:t>				13 </a:t>
            </a:r>
            <a:r>
              <a:rPr lang="en-US" dirty="0">
                <a:solidFill>
                  <a:srgbClr val="000000"/>
                </a:solidFill>
              </a:rPr>
              <a:t>= LOFT</a:t>
            </a:r>
          </a:p>
          <a:p>
            <a:pPr marL="804672" lvl="2" algn="l"/>
            <a:r>
              <a:rPr lang="en-US" dirty="0">
                <a:solidFill>
                  <a:srgbClr val="000000"/>
                </a:solidFill>
              </a:rPr>
              <a:t>6 = Bureau of Motor Vehicles </a:t>
            </a:r>
            <a:r>
              <a:rPr lang="en-US" dirty="0" smtClean="0">
                <a:solidFill>
                  <a:srgbClr val="000000"/>
                </a:solidFill>
              </a:rPr>
              <a:t>	14 </a:t>
            </a:r>
            <a:r>
              <a:rPr lang="en-US" dirty="0">
                <a:solidFill>
                  <a:srgbClr val="000000"/>
                </a:solidFill>
              </a:rPr>
              <a:t>= Olympia Sports</a:t>
            </a:r>
          </a:p>
          <a:p>
            <a:pPr marL="804672" lvl="2" algn="l"/>
            <a:r>
              <a:rPr lang="en-US" dirty="0">
                <a:solidFill>
                  <a:srgbClr val="000000"/>
                </a:solidFill>
              </a:rPr>
              <a:t>7 = Chico’s </a:t>
            </a:r>
            <a:r>
              <a:rPr lang="en-US" dirty="0" smtClean="0">
                <a:solidFill>
                  <a:srgbClr val="000000"/>
                </a:solidFill>
              </a:rPr>
              <a:t>						15 </a:t>
            </a:r>
            <a:r>
              <a:rPr lang="en-US" dirty="0">
                <a:solidFill>
                  <a:srgbClr val="000000"/>
                </a:solidFill>
              </a:rPr>
              <a:t>= Swarovski</a:t>
            </a:r>
          </a:p>
          <a:p>
            <a:pPr marL="804672" lvl="2" algn="l"/>
            <a:r>
              <a:rPr lang="en-US" dirty="0">
                <a:solidFill>
                  <a:srgbClr val="000000"/>
                </a:solidFill>
              </a:rPr>
              <a:t>8 = Eddie Bauer </a:t>
            </a:r>
            <a:r>
              <a:rPr lang="en-US" dirty="0" smtClean="0">
                <a:solidFill>
                  <a:srgbClr val="000000"/>
                </a:solidFill>
              </a:rPr>
              <a:t>					16 </a:t>
            </a:r>
            <a:r>
              <a:rPr lang="en-US" dirty="0">
                <a:solidFill>
                  <a:srgbClr val="000000"/>
                </a:solidFill>
              </a:rPr>
              <a:t>= </a:t>
            </a:r>
            <a:r>
              <a:rPr lang="en-US" dirty="0" err="1">
                <a:solidFill>
                  <a:srgbClr val="000000"/>
                </a:solidFill>
              </a:rPr>
              <a:t>Teavana</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28</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14202325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spcAft>
                <a:spcPts val="600"/>
              </a:spcAft>
              <a:buFont typeface="+mj-lt"/>
              <a:buAutoNum type="arabicPeriod" startAt="4"/>
            </a:pPr>
            <a:r>
              <a:rPr lang="en-US" sz="2800" b="1" dirty="0">
                <a:solidFill>
                  <a:srgbClr val="660066"/>
                </a:solidFill>
              </a:rPr>
              <a:t>Randomly select 4 other establishments in Zone D.	</a:t>
            </a:r>
          </a:p>
          <a:p>
            <a:pPr marL="512064" lvl="1" algn="l">
              <a:spcAft>
                <a:spcPts val="600"/>
              </a:spcAft>
            </a:pPr>
            <a:r>
              <a:rPr lang="en-US" dirty="0">
                <a:solidFill>
                  <a:schemeClr val="tx1"/>
                </a:solidFill>
              </a:rPr>
              <a:t>Using 16 cards or a random number generator, randomly </a:t>
            </a:r>
            <a:r>
              <a:rPr lang="en-US" dirty="0" smtClean="0">
                <a:solidFill>
                  <a:schemeClr val="tx1"/>
                </a:solidFill>
              </a:rPr>
              <a:t>select 4 </a:t>
            </a:r>
            <a:r>
              <a:rPr lang="en-US" dirty="0">
                <a:solidFill>
                  <a:schemeClr val="tx1"/>
                </a:solidFill>
              </a:rPr>
              <a:t>additional establishments from Zone D. Discard repeats.</a:t>
            </a:r>
          </a:p>
          <a:p>
            <a:pPr marL="512064" lvl="1" algn="l">
              <a:spcAft>
                <a:spcPts val="600"/>
              </a:spcAft>
            </a:pPr>
            <a:r>
              <a:rPr lang="en-US" dirty="0">
                <a:solidFill>
                  <a:schemeClr val="tx1"/>
                </a:solidFill>
              </a:rPr>
              <a:t>Results will vary, but suppose the numbers 1, 9, 13, and 15 </a:t>
            </a:r>
            <a:r>
              <a:rPr lang="en-US" dirty="0" smtClean="0">
                <a:solidFill>
                  <a:schemeClr val="tx1"/>
                </a:solidFill>
              </a:rPr>
              <a:t>are randomly </a:t>
            </a:r>
            <a:r>
              <a:rPr lang="en-US" dirty="0">
                <a:solidFill>
                  <a:schemeClr val="tx1"/>
                </a:solidFill>
              </a:rPr>
              <a:t>chosen</a:t>
            </a:r>
            <a:r>
              <a:rPr lang="en-US" dirty="0" smtClean="0">
                <a:solidFill>
                  <a:schemeClr val="tx1"/>
                </a:solidFill>
              </a:rPr>
              <a:t>.</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29</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108525404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90204" cy="5224044"/>
          </a:xfrm>
        </p:spPr>
        <p:txBody>
          <a:bodyPr rtlCol="0">
            <a:normAutofit fontScale="92500"/>
          </a:bodyPr>
          <a:lstStyle/>
          <a:p>
            <a:pPr eaLnBrk="1" fontAlgn="auto" hangingPunct="1">
              <a:lnSpc>
                <a:spcPct val="110000"/>
              </a:lnSpc>
              <a:spcAft>
                <a:spcPts val="0"/>
              </a:spcAft>
              <a:buFont typeface="Arial"/>
              <a:buNone/>
              <a:defRPr/>
            </a:pPr>
            <a:r>
              <a:rPr lang="en-US" sz="3000" b="1" dirty="0" smtClean="0">
                <a:ea typeface="+mn-ea"/>
              </a:rPr>
              <a:t>Key Concepts</a:t>
            </a:r>
            <a:endParaRPr lang="en-US" sz="3000" b="1" i="1" dirty="0" smtClean="0">
              <a:ea typeface="+mn-ea"/>
            </a:endParaRPr>
          </a:p>
          <a:p>
            <a:pPr marL="342900" indent="-342900">
              <a:lnSpc>
                <a:spcPct val="110000"/>
              </a:lnSpc>
              <a:spcAft>
                <a:spcPts val="1200"/>
              </a:spcAft>
              <a:buFont typeface="Arial"/>
              <a:buChar char="•"/>
            </a:pPr>
            <a:r>
              <a:rPr lang="en-US" sz="2600" dirty="0"/>
              <a:t>Additional sampling methods include cluster sampling, systematic sampling, and </a:t>
            </a:r>
            <a:r>
              <a:rPr lang="en-US" sz="2600" dirty="0" smtClean="0"/>
              <a:t>stratified sampling</a:t>
            </a:r>
            <a:r>
              <a:rPr lang="en-US" sz="2600" dirty="0"/>
              <a:t>.</a:t>
            </a:r>
          </a:p>
          <a:p>
            <a:pPr marL="342900" indent="-342900">
              <a:lnSpc>
                <a:spcPct val="110000"/>
              </a:lnSpc>
              <a:spcAft>
                <a:spcPts val="1200"/>
              </a:spcAft>
              <a:buFont typeface="Arial"/>
              <a:buChar char="•"/>
            </a:pPr>
            <a:r>
              <a:rPr lang="en-US" sz="2600" dirty="0" smtClean="0"/>
              <a:t>All </a:t>
            </a:r>
            <a:r>
              <a:rPr lang="en-US" sz="2600" dirty="0"/>
              <a:t>of these methods involve random assignment, although none meet the criteria of </a:t>
            </a:r>
            <a:r>
              <a:rPr lang="en-US" sz="2600" dirty="0" smtClean="0"/>
              <a:t>simple random </a:t>
            </a:r>
            <a:r>
              <a:rPr lang="en-US" sz="2600" dirty="0"/>
              <a:t>sampling.</a:t>
            </a:r>
          </a:p>
          <a:p>
            <a:pPr>
              <a:lnSpc>
                <a:spcPct val="110000"/>
              </a:lnSpc>
            </a:pPr>
            <a:endParaRPr lang="en-US" sz="2600"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3</a:t>
            </a:fld>
            <a:endParaRPr lang="en-US" dirty="0"/>
          </a:p>
        </p:txBody>
      </p:sp>
      <p:sp>
        <p:nvSpPr>
          <p:cNvPr id="4" name="Footer Placeholder 3"/>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2814459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spcAft>
                <a:spcPts val="1200"/>
              </a:spcAft>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2064" lvl="1" algn="l">
              <a:spcAft>
                <a:spcPts val="0"/>
              </a:spcAft>
            </a:pPr>
            <a:r>
              <a:rPr lang="en-US" dirty="0">
                <a:solidFill>
                  <a:srgbClr val="000000"/>
                </a:solidFill>
              </a:rPr>
              <a:t>These numbers correspond to the following stores:</a:t>
            </a:r>
          </a:p>
          <a:p>
            <a:pPr marL="1143000" lvl="4" algn="l">
              <a:spcAft>
                <a:spcPts val="0"/>
              </a:spcAft>
            </a:pPr>
            <a:r>
              <a:rPr lang="en-US" dirty="0">
                <a:solidFill>
                  <a:srgbClr val="000000"/>
                </a:solidFill>
              </a:rPr>
              <a:t>1 = Abercrombie &amp; Fitch</a:t>
            </a:r>
          </a:p>
          <a:p>
            <a:pPr marL="1143000" lvl="4" algn="l">
              <a:spcAft>
                <a:spcPts val="0"/>
              </a:spcAft>
            </a:pPr>
            <a:r>
              <a:rPr lang="en-US" dirty="0" smtClean="0">
                <a:solidFill>
                  <a:srgbClr val="000000"/>
                </a:solidFill>
              </a:rPr>
              <a:t>9 </a:t>
            </a:r>
            <a:r>
              <a:rPr lang="en-US" dirty="0">
                <a:solidFill>
                  <a:srgbClr val="000000"/>
                </a:solidFill>
              </a:rPr>
              <a:t>= Express</a:t>
            </a:r>
          </a:p>
          <a:p>
            <a:pPr marL="1143000" lvl="4" algn="l">
              <a:spcAft>
                <a:spcPts val="0"/>
              </a:spcAft>
            </a:pPr>
            <a:r>
              <a:rPr lang="en-US" dirty="0">
                <a:solidFill>
                  <a:srgbClr val="000000"/>
                </a:solidFill>
              </a:rPr>
              <a:t>13 = LOFT</a:t>
            </a:r>
          </a:p>
          <a:p>
            <a:pPr marL="1143000" lvl="4" algn="l">
              <a:spcAft>
                <a:spcPts val="0"/>
              </a:spcAft>
            </a:pPr>
            <a:r>
              <a:rPr lang="en-US" dirty="0">
                <a:solidFill>
                  <a:srgbClr val="000000"/>
                </a:solidFill>
              </a:rPr>
              <a:t>15 = Swarovski</a:t>
            </a:r>
          </a:p>
          <a:p>
            <a:pPr marL="512064" lvl="1" algn="l">
              <a:spcAft>
                <a:spcPts val="0"/>
              </a:spcAft>
            </a:pPr>
            <a:r>
              <a:rPr lang="en-US" dirty="0">
                <a:solidFill>
                  <a:srgbClr val="000000"/>
                </a:solidFill>
              </a:rPr>
              <a:t>The corresponding cluster sample of 5 establishments at which </a:t>
            </a:r>
            <a:r>
              <a:rPr lang="en-US" dirty="0" smtClean="0">
                <a:solidFill>
                  <a:srgbClr val="000000"/>
                </a:solidFill>
              </a:rPr>
              <a:t>Pearce can </a:t>
            </a:r>
            <a:r>
              <a:rPr lang="en-US" dirty="0">
                <a:solidFill>
                  <a:srgbClr val="000000"/>
                </a:solidFill>
              </a:rPr>
              <a:t>interview shoppers consists of Barton’s Couture, Abercrombie </a:t>
            </a:r>
            <a:r>
              <a:rPr lang="en-US" dirty="0" smtClean="0">
                <a:solidFill>
                  <a:srgbClr val="000000"/>
                </a:solidFill>
              </a:rPr>
              <a:t>&amp; Fitch</a:t>
            </a:r>
            <a:r>
              <a:rPr lang="en-US" dirty="0">
                <a:solidFill>
                  <a:srgbClr val="000000"/>
                </a:solidFill>
              </a:rPr>
              <a:t>, Express, LOFT, and Swarovski.</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30</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319250588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76605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2064" lvl="1" algn="l"/>
            <a:r>
              <a:rPr lang="en-US" i="1" dirty="0">
                <a:solidFill>
                  <a:srgbClr val="000000"/>
                </a:solidFill>
              </a:rPr>
              <a:t>Note</a:t>
            </a:r>
            <a:r>
              <a:rPr lang="en-US" dirty="0">
                <a:solidFill>
                  <a:srgbClr val="000000"/>
                </a:solidFill>
              </a:rPr>
              <a:t>: Method 1 will probably be more convenient because </a:t>
            </a:r>
            <a:r>
              <a:rPr lang="en-US" dirty="0" smtClean="0">
                <a:solidFill>
                  <a:srgbClr val="000000"/>
                </a:solidFill>
              </a:rPr>
              <a:t>the smaller </a:t>
            </a:r>
            <a:r>
              <a:rPr lang="en-US" dirty="0">
                <a:solidFill>
                  <a:srgbClr val="000000"/>
                </a:solidFill>
              </a:rPr>
              <a:t>zones (Zone C and Zone E) have an equal chance of </a:t>
            </a:r>
            <a:r>
              <a:rPr lang="en-US" dirty="0" smtClean="0">
                <a:solidFill>
                  <a:srgbClr val="000000"/>
                </a:solidFill>
              </a:rPr>
              <a:t>selection. Since </a:t>
            </a:r>
            <a:r>
              <a:rPr lang="en-US" dirty="0">
                <a:solidFill>
                  <a:srgbClr val="000000"/>
                </a:solidFill>
              </a:rPr>
              <a:t>small zones have fewer establishments, </a:t>
            </a:r>
            <a:r>
              <a:rPr lang="en-US" dirty="0" smtClean="0">
                <a:solidFill>
                  <a:srgbClr val="000000"/>
                </a:solidFill>
              </a:rPr>
              <a:t>the establishments in a </a:t>
            </a:r>
            <a:r>
              <a:rPr lang="en-US" dirty="0">
                <a:solidFill>
                  <a:srgbClr val="000000"/>
                </a:solidFill>
              </a:rPr>
              <a:t>small zone will probably be closer together, on average, than </a:t>
            </a:r>
            <a:r>
              <a:rPr lang="en-US" dirty="0" smtClean="0">
                <a:solidFill>
                  <a:srgbClr val="000000"/>
                </a:solidFill>
              </a:rPr>
              <a:t>the establishments </a:t>
            </a:r>
            <a:r>
              <a:rPr lang="en-US" dirty="0">
                <a:solidFill>
                  <a:srgbClr val="000000"/>
                </a:solidFill>
              </a:rPr>
              <a:t>in a large zone, making it easier on Pearce </a:t>
            </a:r>
            <a:r>
              <a:rPr lang="en-US" dirty="0" smtClean="0">
                <a:solidFill>
                  <a:srgbClr val="000000"/>
                </a:solidFill>
              </a:rPr>
              <a:t>to conduct </a:t>
            </a:r>
            <a:r>
              <a:rPr lang="en-US" dirty="0">
                <a:solidFill>
                  <a:srgbClr val="000000"/>
                </a:solidFill>
              </a:rPr>
              <a:t>his survey. Using Method 2 means that </a:t>
            </a:r>
            <a:r>
              <a:rPr lang="en-US" dirty="0" smtClean="0">
                <a:solidFill>
                  <a:srgbClr val="000000"/>
                </a:solidFill>
              </a:rPr>
              <a:t>the establishments </a:t>
            </a:r>
            <a:r>
              <a:rPr lang="en-US" dirty="0">
                <a:solidFill>
                  <a:srgbClr val="000000"/>
                </a:solidFill>
              </a:rPr>
              <a:t>in smaller zones have less chance </a:t>
            </a:r>
            <a:r>
              <a:rPr lang="en-US" dirty="0" smtClean="0">
                <a:solidFill>
                  <a:srgbClr val="000000"/>
                </a:solidFill>
              </a:rPr>
              <a:t>of being </a:t>
            </a:r>
            <a:r>
              <a:rPr lang="en-US" dirty="0">
                <a:solidFill>
                  <a:srgbClr val="000000"/>
                </a:solidFill>
              </a:rPr>
              <a:t>selected.</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31</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
        <p:nvSpPr>
          <p:cNvPr id="5" name="TextBox 4"/>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9825876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2,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32</a:t>
            </a:fld>
            <a:endParaRPr lang="en-US" dirty="0"/>
          </a:p>
        </p:txBody>
      </p:sp>
      <p:sp>
        <p:nvSpPr>
          <p:cNvPr id="4" name="Footer Placeholder 3"/>
          <p:cNvSpPr>
            <a:spLocks noGrp="1"/>
          </p:cNvSpPr>
          <p:nvPr>
            <p:ph type="ftr" sz="quarter" idx="13"/>
          </p:nvPr>
        </p:nvSpPr>
        <p:spPr/>
        <p:txBody>
          <a:bodyPr/>
          <a:lstStyle/>
          <a:p>
            <a:pPr>
              <a:defRPr/>
            </a:pPr>
            <a:r>
              <a:rPr lang="en-US" dirty="0" smtClean="0"/>
              <a:t>1.2.3: Other Methods of Random Sampling</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989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800" b="1" dirty="0"/>
          </a:p>
          <a:p>
            <a:pPr eaLnBrk="1" hangingPunct="1"/>
            <a:r>
              <a:rPr lang="en-US" sz="2800" b="1" dirty="0" smtClean="0">
                <a:solidFill>
                  <a:srgbClr val="000090"/>
                </a:solidFill>
              </a:rPr>
              <a:t>Example 3</a:t>
            </a:r>
            <a:endParaRPr lang="en-US" sz="2800" b="1" dirty="0">
              <a:solidFill>
                <a:srgbClr val="558ED5"/>
              </a:solidFill>
            </a:endParaRPr>
          </a:p>
          <a:p>
            <a:r>
              <a:rPr lang="en-US" dirty="0"/>
              <a:t>Kylie wants to estimate the total number of times customers enter different establishments at </a:t>
            </a:r>
            <a:r>
              <a:rPr lang="en-US" dirty="0" smtClean="0"/>
              <a:t>the same </a:t>
            </a:r>
            <a:r>
              <a:rPr lang="en-US" dirty="0"/>
              <a:t>mall described in Example 2. Kylie has 10 electronic devices that can count the number </a:t>
            </a:r>
            <a:r>
              <a:rPr lang="en-US" dirty="0" smtClean="0"/>
              <a:t>of customers </a:t>
            </a:r>
            <a:r>
              <a:rPr lang="en-US" dirty="0"/>
              <a:t>entering a given establishment. Use the tables provided in Example 2 to select a </a:t>
            </a:r>
            <a:r>
              <a:rPr lang="en-US" dirty="0" smtClean="0"/>
              <a:t>stratified sample </a:t>
            </a:r>
            <a:r>
              <a:rPr lang="en-US" dirty="0"/>
              <a:t>(by category) of 10 establishments at which Kylie can install her counting devices.</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33</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40218888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3, </a:t>
            </a:r>
            <a:r>
              <a:rPr lang="en-US" sz="2800" b="1" i="1" dirty="0">
                <a:solidFill>
                  <a:srgbClr val="000090"/>
                </a:solidFill>
              </a:rPr>
              <a:t>continued</a:t>
            </a:r>
          </a:p>
          <a:p>
            <a:pPr marL="514350" indent="-557784">
              <a:buFont typeface="+mj-lt"/>
              <a:buAutoNum type="arabicPeriod"/>
            </a:pPr>
            <a:r>
              <a:rPr lang="en-US" sz="2800" b="1" dirty="0">
                <a:solidFill>
                  <a:srgbClr val="660066"/>
                </a:solidFill>
              </a:rPr>
              <a:t>Construct a table that shows the number of establishments in </a:t>
            </a:r>
            <a:r>
              <a:rPr lang="en-US" sz="2800" b="1" dirty="0" smtClean="0">
                <a:solidFill>
                  <a:srgbClr val="660066"/>
                </a:solidFill>
              </a:rPr>
              <a:t>each category</a:t>
            </a:r>
            <a:r>
              <a:rPr lang="en-US" sz="2800" b="1" dirty="0">
                <a:solidFill>
                  <a:srgbClr val="660066"/>
                </a:solidFill>
              </a:rPr>
              <a:t>.</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marL="512064" lvl="1" algn="l"/>
            <a:r>
              <a:rPr lang="en-US" dirty="0">
                <a:solidFill>
                  <a:schemeClr val="tx1"/>
                </a:solidFill>
              </a:rPr>
              <a:t>Refer to the table in Example 2 to determine the number </a:t>
            </a:r>
            <a:r>
              <a:rPr lang="en-US" dirty="0" smtClean="0">
                <a:solidFill>
                  <a:schemeClr val="tx1"/>
                </a:solidFill>
              </a:rPr>
              <a:t>of establishments </a:t>
            </a:r>
            <a:r>
              <a:rPr lang="en-US" dirty="0">
                <a:solidFill>
                  <a:schemeClr val="tx1"/>
                </a:solidFill>
              </a:rPr>
              <a:t>in each category. Organize the results in a new </a:t>
            </a:r>
            <a:r>
              <a:rPr lang="en-US" dirty="0" smtClean="0">
                <a:solidFill>
                  <a:schemeClr val="tx1"/>
                </a:solidFill>
              </a:rPr>
              <a:t>table (shown on the next slide).</a:t>
            </a:r>
            <a:endParaRPr lang="en-US" sz="2800" b="1"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34</a:t>
            </a:fld>
            <a:endParaRPr lang="en-US" dirty="0"/>
          </a:p>
        </p:txBody>
      </p:sp>
      <p:sp>
        <p:nvSpPr>
          <p:cNvPr id="2" name="Footer Placeholder 1"/>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0053062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3, </a:t>
            </a:r>
            <a:r>
              <a:rPr lang="en-US" sz="2800" b="1" i="1" dirty="0">
                <a:solidFill>
                  <a:srgbClr val="000090"/>
                </a:solidFill>
              </a:rPr>
              <a:t>continued</a:t>
            </a:r>
          </a:p>
          <a:p>
            <a:pPr lvl="1" algn="l"/>
            <a:endParaRPr lang="en-US" sz="2800" b="1"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35</a:t>
            </a:fld>
            <a:endParaRPr lang="en-US" dirty="0"/>
          </a:p>
        </p:txBody>
      </p:sp>
      <p:sp>
        <p:nvSpPr>
          <p:cNvPr id="2" name="Footer Placeholder 1"/>
          <p:cNvSpPr>
            <a:spLocks noGrp="1"/>
          </p:cNvSpPr>
          <p:nvPr>
            <p:ph type="ftr" sz="quarter" idx="13"/>
          </p:nvPr>
        </p:nvSpPr>
        <p:spPr/>
        <p:txBody>
          <a:bodyPr/>
          <a:lstStyle/>
          <a:p>
            <a:pPr>
              <a:defRPr/>
            </a:pPr>
            <a:r>
              <a:rPr lang="en-US" dirty="0" smtClean="0"/>
              <a:t>1.2.3: Other Methods of Random Sampling</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44431337"/>
              </p:ext>
            </p:extLst>
          </p:nvPr>
        </p:nvGraphicFramePr>
        <p:xfrm>
          <a:off x="1716949" y="1336991"/>
          <a:ext cx="5710102" cy="4304451"/>
        </p:xfrm>
        <a:graphic>
          <a:graphicData uri="http://schemas.openxmlformats.org/drawingml/2006/table">
            <a:tbl>
              <a:tblPr/>
              <a:tblGrid>
                <a:gridCol w="2855051"/>
                <a:gridCol w="2855051"/>
              </a:tblGrid>
              <a:tr h="400379">
                <a:tc>
                  <a:txBody>
                    <a:bodyPr/>
                    <a:lstStyle/>
                    <a:p>
                      <a:pPr algn="ctr" fontAlgn="b"/>
                      <a:r>
                        <a:rPr lang="en-US" sz="2000" b="1" i="0" u="none" strike="noStrike" dirty="0">
                          <a:solidFill>
                            <a:srgbClr val="000000"/>
                          </a:solidFill>
                          <a:effectLst/>
                          <a:latin typeface="Arial"/>
                          <a:cs typeface="Arial"/>
                        </a:rPr>
                        <a:t>Category</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dirty="0">
                          <a:solidFill>
                            <a:srgbClr val="000000"/>
                          </a:solidFill>
                          <a:effectLst/>
                          <a:latin typeface="Arial"/>
                          <a:cs typeface="Arial"/>
                        </a:rPr>
                        <a:t>Number </a:t>
                      </a:r>
                      <a:r>
                        <a:rPr lang="en-US" sz="2000" b="1" i="0" u="none" strike="noStrike" dirty="0" smtClean="0">
                          <a:solidFill>
                            <a:srgbClr val="000000"/>
                          </a:solidFill>
                          <a:effectLst/>
                          <a:latin typeface="Arial"/>
                          <a:cs typeface="Arial"/>
                        </a:rPr>
                        <a:t>of</a:t>
                      </a:r>
                      <a:br>
                        <a:rPr lang="en-US" sz="2000" b="1" i="0" u="none" strike="noStrike" dirty="0" smtClean="0">
                          <a:solidFill>
                            <a:srgbClr val="000000"/>
                          </a:solidFill>
                          <a:effectLst/>
                          <a:latin typeface="Arial"/>
                          <a:cs typeface="Arial"/>
                        </a:rPr>
                      </a:br>
                      <a:r>
                        <a:rPr lang="en-US" sz="2000" b="1" i="0" u="none" strike="noStrike" dirty="0" smtClean="0">
                          <a:solidFill>
                            <a:srgbClr val="000000"/>
                          </a:solidFill>
                          <a:effectLst/>
                          <a:latin typeface="Arial"/>
                          <a:cs typeface="Arial"/>
                        </a:rPr>
                        <a:t>establishments</a:t>
                      </a:r>
                      <a:endParaRPr lang="en-US" sz="2000" b="1" i="0" u="none" strike="noStrike" dirty="0">
                        <a:solidFill>
                          <a:srgbClr val="000000"/>
                        </a:solidFill>
                        <a:effectLst/>
                        <a:latin typeface="Arial"/>
                        <a:cs typeface="Arial"/>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00379">
                <a:tc>
                  <a:txBody>
                    <a:bodyPr/>
                    <a:lstStyle/>
                    <a:p>
                      <a:pPr algn="l" fontAlgn="b"/>
                      <a:r>
                        <a:rPr lang="en-US" sz="2000" b="0" i="0" u="none" strike="noStrike" dirty="0">
                          <a:solidFill>
                            <a:srgbClr val="000000"/>
                          </a:solidFill>
                          <a:effectLst/>
                          <a:latin typeface="Arial"/>
                          <a:cs typeface="Arial"/>
                        </a:rPr>
                        <a:t>Clothing</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22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379">
                <a:tc>
                  <a:txBody>
                    <a:bodyPr/>
                    <a:lstStyle/>
                    <a:p>
                      <a:pPr algn="l" fontAlgn="b"/>
                      <a:r>
                        <a:rPr lang="en-US" sz="2000" b="0" i="0" u="none" strike="noStrike" dirty="0">
                          <a:solidFill>
                            <a:srgbClr val="000000"/>
                          </a:solidFill>
                          <a:effectLst/>
                          <a:latin typeface="Arial"/>
                          <a:cs typeface="Arial"/>
                        </a:rPr>
                        <a:t>Food</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16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379">
                <a:tc>
                  <a:txBody>
                    <a:bodyPr/>
                    <a:lstStyle/>
                    <a:p>
                      <a:pPr algn="l" fontAlgn="b"/>
                      <a:r>
                        <a:rPr lang="en-US" sz="2000" b="0" i="0" u="none" strike="noStrike" dirty="0">
                          <a:solidFill>
                            <a:srgbClr val="000000"/>
                          </a:solidFill>
                          <a:effectLst/>
                          <a:latin typeface="Arial"/>
                          <a:cs typeface="Arial"/>
                        </a:rPr>
                        <a:t>Bath/beauty</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379">
                <a:tc>
                  <a:txBody>
                    <a:bodyPr/>
                    <a:lstStyle/>
                    <a:p>
                      <a:pPr algn="l" fontAlgn="b"/>
                      <a:r>
                        <a:rPr lang="en-US" sz="2000" b="0" i="0" u="none" strike="noStrike" dirty="0">
                          <a:solidFill>
                            <a:srgbClr val="000000"/>
                          </a:solidFill>
                          <a:effectLst/>
                          <a:latin typeface="Arial"/>
                          <a:cs typeface="Arial"/>
                        </a:rPr>
                        <a:t>Services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379">
                <a:tc>
                  <a:txBody>
                    <a:bodyPr/>
                    <a:lstStyle/>
                    <a:p>
                      <a:pPr algn="l" fontAlgn="b"/>
                      <a:r>
                        <a:rPr lang="en-US" sz="2000" b="0" i="0" u="none" strike="noStrike" dirty="0">
                          <a:solidFill>
                            <a:srgbClr val="000000"/>
                          </a:solidFill>
                          <a:effectLst/>
                          <a:latin typeface="Arial"/>
                          <a:cs typeface="Arial"/>
                        </a:rPr>
                        <a:t>Accessories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379">
                <a:tc>
                  <a:txBody>
                    <a:bodyPr/>
                    <a:lstStyle/>
                    <a:p>
                      <a:pPr algn="l" fontAlgn="b"/>
                      <a:r>
                        <a:rPr lang="en-US" sz="2000" b="0" i="0" u="none" strike="noStrike">
                          <a:solidFill>
                            <a:srgbClr val="000000"/>
                          </a:solidFill>
                          <a:effectLst/>
                          <a:latin typeface="Arial"/>
                          <a:cs typeface="Arial"/>
                        </a:rPr>
                        <a:t>Jewelry</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379">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Arial"/>
                          <a:cs typeface="Arial"/>
                        </a:rPr>
                        <a:t>Technology/electronics</a:t>
                      </a:r>
                      <a:endParaRPr lang="en-US" sz="2000" b="0" i="0" u="none" strike="noStrike" dirty="0">
                        <a:solidFill>
                          <a:srgbClr val="000000"/>
                        </a:solidFill>
                        <a:effectLst/>
                        <a:latin typeface="Arial"/>
                        <a:cs typeface="Arial"/>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379">
                <a:tc>
                  <a:txBody>
                    <a:bodyPr/>
                    <a:lstStyle/>
                    <a:p>
                      <a:pPr algn="l" fontAlgn="b"/>
                      <a:r>
                        <a:rPr lang="en-US" sz="2000" b="0" i="0" u="none" strike="noStrike" dirty="0">
                          <a:solidFill>
                            <a:srgbClr val="000000"/>
                          </a:solidFill>
                          <a:effectLst/>
                          <a:latin typeface="Arial"/>
                          <a:cs typeface="Arial"/>
                        </a:rPr>
                        <a:t>Toys/hobbies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379">
                <a:tc>
                  <a:txBody>
                    <a:bodyPr/>
                    <a:lstStyle/>
                    <a:p>
                      <a:pPr algn="l" fontAlgn="b"/>
                      <a:r>
                        <a:rPr lang="en-US" sz="2000" b="1" i="0" u="none" strike="noStrike" dirty="0">
                          <a:solidFill>
                            <a:srgbClr val="000000"/>
                          </a:solidFill>
                          <a:effectLst/>
                          <a:latin typeface="Arial"/>
                          <a:cs typeface="Arial"/>
                        </a:rPr>
                        <a:t>Total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Arial"/>
                          <a:cs typeface="Arial"/>
                        </a:rPr>
                        <a:t>75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7629279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4350" indent="-557784">
              <a:buFont typeface="+mj-lt"/>
              <a:buAutoNum type="arabicPeriod" startAt="2"/>
            </a:pPr>
            <a:r>
              <a:rPr lang="en-US" sz="2800" b="1" dirty="0">
                <a:solidFill>
                  <a:srgbClr val="660066"/>
                </a:solidFill>
              </a:rPr>
              <a:t>Determine the number of establishments to select from </a:t>
            </a:r>
            <a:r>
              <a:rPr lang="en-US" sz="2800" b="1" dirty="0" smtClean="0">
                <a:solidFill>
                  <a:srgbClr val="660066"/>
                </a:solidFill>
              </a:rPr>
              <a:t>each category</a:t>
            </a:r>
            <a:r>
              <a:rPr lang="en-US" sz="2800" b="1" dirty="0">
                <a:solidFill>
                  <a:srgbClr val="660066"/>
                </a:solidFill>
              </a:rPr>
              <a:t>.</a:t>
            </a:r>
            <a:r>
              <a:rPr lang="en-US" sz="2800" b="1" dirty="0" smtClean="0">
                <a:solidFill>
                  <a:srgbClr val="660066"/>
                </a:solidFill>
              </a:rPr>
              <a:t> </a:t>
            </a:r>
            <a:r>
              <a:rPr lang="en-US" sz="2800" b="1" dirty="0">
                <a:solidFill>
                  <a:srgbClr val="660066"/>
                </a:solidFill>
              </a:rPr>
              <a:t>	</a:t>
            </a:r>
          </a:p>
          <a:p>
            <a:pPr marL="512064" lvl="1" algn="l"/>
            <a:r>
              <a:rPr lang="en-US" dirty="0">
                <a:solidFill>
                  <a:schemeClr val="tx1"/>
                </a:solidFill>
              </a:rPr>
              <a:t>Since Kylie needs to select 10 establishments from only 8 categories</a:t>
            </a:r>
            <a:r>
              <a:rPr lang="en-US" dirty="0" smtClean="0">
                <a:solidFill>
                  <a:schemeClr val="tx1"/>
                </a:solidFill>
              </a:rPr>
              <a:t>, select </a:t>
            </a:r>
            <a:r>
              <a:rPr lang="en-US" dirty="0">
                <a:solidFill>
                  <a:schemeClr val="tx1"/>
                </a:solidFill>
              </a:rPr>
              <a:t>2 establishments from the largest 2 categories, and 1 from </a:t>
            </a:r>
            <a:r>
              <a:rPr lang="en-US" dirty="0" smtClean="0">
                <a:solidFill>
                  <a:schemeClr val="tx1"/>
                </a:solidFill>
              </a:rPr>
              <a:t>each remaining </a:t>
            </a:r>
            <a:r>
              <a:rPr lang="en-US" dirty="0">
                <a:solidFill>
                  <a:schemeClr val="tx1"/>
                </a:solidFill>
              </a:rPr>
              <a:t>category. Two stores each from the Clothing and </a:t>
            </a:r>
            <a:r>
              <a:rPr lang="en-US" dirty="0" smtClean="0">
                <a:solidFill>
                  <a:schemeClr val="tx1"/>
                </a:solidFill>
              </a:rPr>
              <a:t>Food categories </a:t>
            </a:r>
            <a:r>
              <a:rPr lang="en-US" dirty="0">
                <a:solidFill>
                  <a:schemeClr val="tx1"/>
                </a:solidFill>
              </a:rPr>
              <a:t>will be selected, since these are the largest categories.</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36</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34121649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4350" indent="-557784">
              <a:spcAft>
                <a:spcPts val="600"/>
              </a:spcAft>
              <a:buFont typeface="+mj-lt"/>
              <a:buAutoNum type="arabicPeriod" startAt="3"/>
            </a:pPr>
            <a:r>
              <a:rPr lang="en-US" sz="2800" b="1" dirty="0">
                <a:solidFill>
                  <a:srgbClr val="660066"/>
                </a:solidFill>
              </a:rPr>
              <a:t>Organize the list of establishments by category, then number </a:t>
            </a:r>
            <a:r>
              <a:rPr lang="en-US" sz="2800" b="1" dirty="0" smtClean="0">
                <a:solidFill>
                  <a:srgbClr val="660066"/>
                </a:solidFill>
              </a:rPr>
              <a:t>each item </a:t>
            </a:r>
            <a:r>
              <a:rPr lang="en-US" sz="2800" b="1" dirty="0">
                <a:solidFill>
                  <a:srgbClr val="660066"/>
                </a:solidFill>
              </a:rPr>
              <a:t>within a category.</a:t>
            </a:r>
            <a:r>
              <a:rPr lang="en-US" sz="2800" b="1" dirty="0" smtClean="0">
                <a:solidFill>
                  <a:srgbClr val="660066"/>
                </a:solidFill>
              </a:rPr>
              <a:t> </a:t>
            </a:r>
            <a:r>
              <a:rPr lang="en-US" sz="2800" b="1" dirty="0">
                <a:solidFill>
                  <a:srgbClr val="660066"/>
                </a:solidFill>
              </a:rPr>
              <a:t>	</a:t>
            </a:r>
          </a:p>
          <a:p>
            <a:pPr marL="512064" lvl="1" algn="l">
              <a:spcAft>
                <a:spcPts val="600"/>
              </a:spcAft>
            </a:pPr>
            <a:r>
              <a:rPr lang="en-US" dirty="0">
                <a:solidFill>
                  <a:schemeClr val="tx1"/>
                </a:solidFill>
              </a:rPr>
              <a:t>Create tables to organize the 8 categories of </a:t>
            </a:r>
            <a:r>
              <a:rPr lang="en-US" dirty="0" smtClean="0">
                <a:solidFill>
                  <a:schemeClr val="tx1"/>
                </a:solidFill>
              </a:rPr>
              <a:t>establishments (shown beginning on the next slide).</a:t>
            </a:r>
            <a:endParaRPr lang="en-US" dirty="0">
              <a:solidFill>
                <a:schemeClr val="tx1"/>
              </a:solidFill>
            </a:endParaRPr>
          </a:p>
          <a:p>
            <a:pPr marL="512064" lvl="1" algn="l"/>
            <a:r>
              <a:rPr lang="en-US" dirty="0">
                <a:solidFill>
                  <a:schemeClr val="tx1"/>
                </a:solidFill>
              </a:rPr>
              <a:t>Number the stores from 1 to </a:t>
            </a:r>
            <a:r>
              <a:rPr lang="en-US" i="1" dirty="0">
                <a:solidFill>
                  <a:schemeClr val="tx1"/>
                </a:solidFill>
              </a:rPr>
              <a:t>n</a:t>
            </a:r>
            <a:r>
              <a:rPr lang="en-US" dirty="0">
                <a:solidFill>
                  <a:schemeClr val="tx1"/>
                </a:solidFill>
              </a:rPr>
              <a:t>, where </a:t>
            </a:r>
            <a:r>
              <a:rPr lang="en-US" i="1" dirty="0">
                <a:solidFill>
                  <a:schemeClr val="tx1"/>
                </a:solidFill>
              </a:rPr>
              <a:t>n </a:t>
            </a:r>
            <a:r>
              <a:rPr lang="en-US" dirty="0">
                <a:solidFill>
                  <a:schemeClr val="tx1"/>
                </a:solidFill>
              </a:rPr>
              <a:t>is the number ranking </a:t>
            </a:r>
            <a:r>
              <a:rPr lang="en-US" dirty="0" smtClean="0">
                <a:solidFill>
                  <a:schemeClr val="tx1"/>
                </a:solidFill>
              </a:rPr>
              <a:t>of a </a:t>
            </a:r>
            <a:r>
              <a:rPr lang="en-US" dirty="0">
                <a:solidFill>
                  <a:schemeClr val="tx1"/>
                </a:solidFill>
              </a:rPr>
              <a:t>particular establishment in a list of all the members of the </a:t>
            </a:r>
            <a:r>
              <a:rPr lang="en-US" dirty="0" smtClean="0">
                <a:solidFill>
                  <a:schemeClr val="tx1"/>
                </a:solidFill>
              </a:rPr>
              <a:t>same category</a:t>
            </a:r>
            <a:r>
              <a:rPr lang="en-US" dirty="0">
                <a:solidFill>
                  <a:schemeClr val="tx1"/>
                </a:solidFill>
              </a:rPr>
              <a:t>. For example, </a:t>
            </a:r>
            <a:r>
              <a:rPr lang="en-US" dirty="0" err="1">
                <a:solidFill>
                  <a:schemeClr val="tx1"/>
                </a:solidFill>
              </a:rPr>
              <a:t>babyGap</a:t>
            </a:r>
            <a:r>
              <a:rPr lang="en-US" dirty="0">
                <a:solidFill>
                  <a:schemeClr val="tx1"/>
                </a:solidFill>
              </a:rPr>
              <a:t> is fourth in the list of clothing stores</a:t>
            </a:r>
            <a:r>
              <a:rPr lang="en-US" dirty="0" smtClean="0">
                <a:solidFill>
                  <a:schemeClr val="tx1"/>
                </a:solidFill>
              </a:rPr>
              <a:t>, so </a:t>
            </a:r>
            <a:r>
              <a:rPr lang="en-US" dirty="0">
                <a:solidFill>
                  <a:schemeClr val="tx1"/>
                </a:solidFill>
              </a:rPr>
              <a:t>its value for </a:t>
            </a:r>
            <a:r>
              <a:rPr lang="en-US" i="1" dirty="0">
                <a:solidFill>
                  <a:schemeClr val="tx1"/>
                </a:solidFill>
              </a:rPr>
              <a:t>n </a:t>
            </a:r>
            <a:r>
              <a:rPr lang="en-US" dirty="0">
                <a:solidFill>
                  <a:schemeClr val="tx1"/>
                </a:solidFill>
              </a:rPr>
              <a:t>is 4.</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37</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19819802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lvl="1" algn="l">
              <a:spcAft>
                <a:spcPts val="600"/>
              </a:spcAft>
            </a:pP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38</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19826594"/>
              </p:ext>
            </p:extLst>
          </p:nvPr>
        </p:nvGraphicFramePr>
        <p:xfrm>
          <a:off x="1042007" y="1405256"/>
          <a:ext cx="7059986" cy="3352800"/>
        </p:xfrm>
        <a:graphic>
          <a:graphicData uri="http://schemas.openxmlformats.org/drawingml/2006/table">
            <a:tbl>
              <a:tblPr/>
              <a:tblGrid>
                <a:gridCol w="2716586"/>
                <a:gridCol w="876300"/>
                <a:gridCol w="2578100"/>
                <a:gridCol w="889000"/>
              </a:tblGrid>
              <a:tr h="292100">
                <a:tc gridSpan="4">
                  <a:txBody>
                    <a:bodyPr/>
                    <a:lstStyle/>
                    <a:p>
                      <a:pPr algn="ctr" fontAlgn="b"/>
                      <a:r>
                        <a:rPr lang="en-US" sz="1900" b="1" i="0" u="none" strike="noStrike" kern="1200" baseline="0" dirty="0" smtClean="0">
                          <a:solidFill>
                            <a:schemeClr val="tx1"/>
                          </a:solidFill>
                          <a:latin typeface="+mn-lt"/>
                          <a:ea typeface="+mn-ea"/>
                          <a:cs typeface="+mn-cs"/>
                        </a:rPr>
                        <a:t>Food</a:t>
                      </a:r>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pPr algn="ctr" fontAlgn="b"/>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b"/>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35280">
                <a:tc>
                  <a:txBody>
                    <a:bodyPr/>
                    <a:lstStyle/>
                    <a:p>
                      <a:pPr algn="ctr" fontAlgn="b"/>
                      <a:r>
                        <a:rPr lang="en-US" sz="1900" b="1" i="0" u="none" strike="noStrike" dirty="0">
                          <a:solidFill>
                            <a:srgbClr val="000000"/>
                          </a:solidFill>
                          <a:effectLst/>
                          <a:latin typeface="Arial"/>
                        </a:rPr>
                        <a:t>Name</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0" u="none" strike="noStrike" dirty="0">
                          <a:solidFill>
                            <a:srgbClr val="000000"/>
                          </a:solidFill>
                          <a:effectLst/>
                          <a:latin typeface="Arial"/>
                        </a:rPr>
                        <a:t>Name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Amato’s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Panda Express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9</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Arby’s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Pretzel Time/TCBY</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10</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Charley’s Subs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err="1">
                          <a:solidFill>
                            <a:srgbClr val="000000"/>
                          </a:solidFill>
                          <a:effectLst/>
                          <a:latin typeface="Arial"/>
                        </a:rPr>
                        <a:t>Qdoba</a:t>
                      </a:r>
                      <a:endParaRPr lang="en-US" sz="1900" b="0" i="0" u="none" strike="noStrike" dirty="0">
                        <a:solidFill>
                          <a:srgbClr val="000000"/>
                        </a:solidFill>
                        <a:effectLst/>
                        <a:latin typeface="Arial"/>
                      </a:endParaRP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Gloria Jean’s Coffee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Red Mango</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Hometown Buffet</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err="1">
                          <a:solidFill>
                            <a:srgbClr val="000000"/>
                          </a:solidFill>
                          <a:effectLst/>
                          <a:latin typeface="Arial"/>
                        </a:rPr>
                        <a:t>Sarku</a:t>
                      </a:r>
                      <a:r>
                        <a:rPr lang="en-US" sz="1900" b="0" i="0" u="none" strike="noStrike" dirty="0">
                          <a:solidFill>
                            <a:srgbClr val="000000"/>
                          </a:solidFill>
                          <a:effectLst/>
                          <a:latin typeface="Arial"/>
                        </a:rPr>
                        <a:t> Japan</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Johnny Rockets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6</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err="1">
                          <a:solidFill>
                            <a:srgbClr val="000000"/>
                          </a:solidFill>
                          <a:effectLst/>
                          <a:latin typeface="Arial"/>
                        </a:rPr>
                        <a:t>Sbarro</a:t>
                      </a:r>
                      <a:endParaRPr lang="en-US" sz="1900" b="0" i="0" u="none" strike="noStrike" dirty="0">
                        <a:solidFill>
                          <a:srgbClr val="000000"/>
                        </a:solidFill>
                        <a:effectLst/>
                        <a:latin typeface="Arial"/>
                      </a:endParaRP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Kamasouptra</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7</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Starbucks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Mrs. Field’s Cookies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8</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err="1">
                          <a:solidFill>
                            <a:srgbClr val="000000"/>
                          </a:solidFill>
                          <a:effectLst/>
                          <a:latin typeface="Arial"/>
                        </a:rPr>
                        <a:t>Teavana</a:t>
                      </a:r>
                      <a:endParaRPr lang="en-US" sz="1900" b="0" i="0" u="none" strike="noStrike" dirty="0">
                        <a:solidFill>
                          <a:srgbClr val="000000"/>
                        </a:solidFill>
                        <a:effectLst/>
                        <a:latin typeface="Arial"/>
                      </a:endParaRP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16</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7434548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lvl="1" algn="l">
              <a:spcAft>
                <a:spcPts val="600"/>
              </a:spcAft>
            </a:pP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39</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98682965"/>
              </p:ext>
            </p:extLst>
          </p:nvPr>
        </p:nvGraphicFramePr>
        <p:xfrm>
          <a:off x="1042007" y="1292368"/>
          <a:ext cx="7059986" cy="4358640"/>
        </p:xfrm>
        <a:graphic>
          <a:graphicData uri="http://schemas.openxmlformats.org/drawingml/2006/table">
            <a:tbl>
              <a:tblPr/>
              <a:tblGrid>
                <a:gridCol w="2716586"/>
                <a:gridCol w="876300"/>
                <a:gridCol w="2578100"/>
                <a:gridCol w="889000"/>
              </a:tblGrid>
              <a:tr h="292100">
                <a:tc gridSpan="4">
                  <a:txBody>
                    <a:bodyPr/>
                    <a:lstStyle/>
                    <a:p>
                      <a:pPr algn="ctr" fontAlgn="b"/>
                      <a:r>
                        <a:rPr lang="en-US" sz="1900" b="1" i="0" u="none" strike="noStrike" dirty="0" smtClean="0">
                          <a:solidFill>
                            <a:srgbClr val="000000"/>
                          </a:solidFill>
                          <a:effectLst/>
                          <a:latin typeface="+mn-lt"/>
                        </a:rPr>
                        <a:t>Clothing</a:t>
                      </a:r>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pPr algn="ctr" fontAlgn="b"/>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b"/>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35280">
                <a:tc>
                  <a:txBody>
                    <a:bodyPr/>
                    <a:lstStyle/>
                    <a:p>
                      <a:pPr algn="ctr" fontAlgn="b"/>
                      <a:r>
                        <a:rPr lang="en-US" sz="1900" b="1" i="0" u="none" strike="noStrike" dirty="0">
                          <a:solidFill>
                            <a:srgbClr val="000000"/>
                          </a:solidFill>
                          <a:effectLst/>
                          <a:latin typeface="Arial"/>
                        </a:rPr>
                        <a:t>Name</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0" u="none" strike="noStrike" dirty="0">
                          <a:solidFill>
                            <a:srgbClr val="000000"/>
                          </a:solidFill>
                          <a:effectLst/>
                          <a:latin typeface="Arial"/>
                        </a:rPr>
                        <a:t>Name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Abercrombie &amp; Fitch</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Express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a:solidFill>
                            <a:srgbClr val="000000"/>
                          </a:solidFill>
                          <a:effectLst/>
                          <a:latin typeface="Arial"/>
                        </a:rPr>
                        <a:t>Aéropostale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Foot Locker</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American Eagle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Francesca’s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err="1">
                          <a:solidFill>
                            <a:srgbClr val="000000"/>
                          </a:solidFill>
                          <a:effectLst/>
                          <a:latin typeface="Arial"/>
                        </a:rPr>
                        <a:t>babyGap</a:t>
                      </a:r>
                      <a:endParaRPr lang="en-US" sz="1900" b="0" i="0" u="none" strike="noStrike" dirty="0">
                        <a:solidFill>
                          <a:srgbClr val="000000"/>
                        </a:solidFill>
                        <a:effectLst/>
                        <a:latin typeface="Arial"/>
                      </a:endParaRP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a:rPr>
                        <a:t>Gap</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Banana Republic</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a:rPr>
                        <a:t>Gymboree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16</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Barton’s Couture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6</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Hot Topic</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17</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Chico’s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7</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err="1">
                          <a:solidFill>
                            <a:srgbClr val="000000"/>
                          </a:solidFill>
                          <a:effectLst/>
                          <a:latin typeface="Arial"/>
                        </a:rPr>
                        <a:t>J.Crew</a:t>
                      </a:r>
                      <a:endParaRPr lang="en-US" sz="1900" b="0" i="0" u="none" strike="noStrike" dirty="0">
                        <a:solidFill>
                          <a:srgbClr val="000000"/>
                        </a:solidFill>
                        <a:effectLst/>
                        <a:latin typeface="Arial"/>
                      </a:endParaRP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18</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The Children’s Place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8</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a:rPr>
                        <a:t>J.Jill</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19</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a:solidFill>
                            <a:srgbClr val="000000"/>
                          </a:solidFill>
                          <a:effectLst/>
                          <a:latin typeface="Arial"/>
                        </a:rPr>
                        <a:t>Coldwater Creek</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9</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Lane Bryant</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20</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dELiA*s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10</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a:solidFill>
                            <a:srgbClr val="000000"/>
                          </a:solidFill>
                          <a:effectLst/>
                          <a:latin typeface="Arial"/>
                        </a:rPr>
                        <a:t>LOFT</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21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5280">
                <a:tc>
                  <a:txBody>
                    <a:bodyPr/>
                    <a:lstStyle/>
                    <a:p>
                      <a:pPr algn="l" fontAlgn="b"/>
                      <a:r>
                        <a:rPr lang="en-US" sz="1900" b="0" i="0" u="none" strike="noStrike" dirty="0">
                          <a:solidFill>
                            <a:srgbClr val="000000"/>
                          </a:solidFill>
                          <a:effectLst/>
                          <a:latin typeface="Arial"/>
                        </a:rPr>
                        <a:t>Eddie Bauer</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11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900" b="0" i="0" u="none" strike="noStrike" dirty="0" err="1">
                          <a:solidFill>
                            <a:srgbClr val="000000"/>
                          </a:solidFill>
                          <a:effectLst/>
                          <a:latin typeface="Arial"/>
                        </a:rPr>
                        <a:t>PacSun</a:t>
                      </a:r>
                      <a:endParaRPr lang="en-US" sz="1900" b="0" i="0" u="none" strike="noStrike" dirty="0">
                        <a:solidFill>
                          <a:srgbClr val="000000"/>
                        </a:solidFill>
                        <a:effectLst/>
                        <a:latin typeface="Arial"/>
                      </a:endParaRP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22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9756365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90204" cy="5224044"/>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smtClean="0"/>
              <a:t>With a </a:t>
            </a:r>
            <a:r>
              <a:rPr lang="en-US" b="1" dirty="0" smtClean="0"/>
              <a:t>cluster sample, </a:t>
            </a:r>
            <a:r>
              <a:rPr lang="en-US" dirty="0" smtClean="0"/>
              <a:t>naturally </a:t>
            </a:r>
            <a:r>
              <a:rPr lang="en-US" dirty="0"/>
              <a:t>occurring groups of population members are chosen for the sample. This method involves dividing the population into groups by geography or other practical criteria. Some of the groups are randomly selected, while others are not. This method allows each member of the population to have a nearly equal chance of selection. Cluster sampling is usually chosen to eliminate excessive travel or reduce the disruption that a study may cause.</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4</a:t>
            </a:fld>
            <a:endParaRPr lang="en-US" dirty="0"/>
          </a:p>
        </p:txBody>
      </p:sp>
      <p:sp>
        <p:nvSpPr>
          <p:cNvPr id="4" name="Footer Placeholder 3"/>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70639735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lvl="1" algn="l">
              <a:spcAft>
                <a:spcPts val="600"/>
              </a:spcAft>
            </a:pP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40</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1229646"/>
              </p:ext>
            </p:extLst>
          </p:nvPr>
        </p:nvGraphicFramePr>
        <p:xfrm>
          <a:off x="788614" y="1307994"/>
          <a:ext cx="3479620" cy="3688080"/>
        </p:xfrm>
        <a:graphic>
          <a:graphicData uri="http://schemas.openxmlformats.org/drawingml/2006/table">
            <a:tbl>
              <a:tblPr/>
              <a:tblGrid>
                <a:gridCol w="2679700"/>
                <a:gridCol w="799920"/>
              </a:tblGrid>
              <a:tr h="292100">
                <a:tc gridSpan="2">
                  <a:txBody>
                    <a:bodyPr/>
                    <a:lstStyle/>
                    <a:p>
                      <a:pPr algn="ctr" fontAlgn="b"/>
                      <a:r>
                        <a:rPr lang="en-US" sz="1900" b="1" i="0" u="none" strike="noStrike" kern="1200" baseline="0" dirty="0" smtClean="0">
                          <a:solidFill>
                            <a:schemeClr val="tx1"/>
                          </a:solidFill>
                          <a:latin typeface="+mn-lt"/>
                          <a:ea typeface="+mn-ea"/>
                          <a:cs typeface="+mn-cs"/>
                        </a:rPr>
                        <a:t>Bath/beauty</a:t>
                      </a:r>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92100">
                <a:tc>
                  <a:txBody>
                    <a:bodyPr/>
                    <a:lstStyle/>
                    <a:p>
                      <a:pPr algn="ctr" fontAlgn="b"/>
                      <a:r>
                        <a:rPr lang="en-US" sz="1900" b="1" i="0" u="none" strike="noStrike">
                          <a:solidFill>
                            <a:srgbClr val="000000"/>
                          </a:solidFill>
                          <a:effectLst/>
                          <a:latin typeface="Arial"/>
                        </a:rPr>
                        <a:t>Name</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Bath &amp; Body Works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The Body Shop</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La </a:t>
                      </a:r>
                      <a:r>
                        <a:rPr lang="en-US" sz="1900" b="0" i="0" u="none" strike="noStrike" dirty="0" err="1">
                          <a:solidFill>
                            <a:srgbClr val="000000"/>
                          </a:solidFill>
                          <a:effectLst/>
                          <a:latin typeface="Arial"/>
                        </a:rPr>
                        <a:t>Biotique</a:t>
                      </a:r>
                      <a:endParaRPr lang="en-US" sz="1900" b="0" i="0" u="none" strike="noStrike" dirty="0">
                        <a:solidFill>
                          <a:srgbClr val="000000"/>
                        </a:solidFill>
                        <a:effectLst/>
                        <a:latin typeface="Arial"/>
                      </a:endParaRP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LUSH</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err="1">
                          <a:solidFill>
                            <a:srgbClr val="000000"/>
                          </a:solidFill>
                          <a:effectLst/>
                          <a:latin typeface="Arial"/>
                        </a:rPr>
                        <a:t>MasterCuts</a:t>
                      </a:r>
                      <a:endParaRPr lang="en-US" sz="1900" b="0" i="0" u="none" strike="noStrike" dirty="0">
                        <a:solidFill>
                          <a:srgbClr val="000000"/>
                        </a:solidFill>
                        <a:effectLst/>
                        <a:latin typeface="Arial"/>
                      </a:endParaRP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Origins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6</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Regis Salon</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7</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Sephora</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8</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T &amp; C Nails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9</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32679308"/>
              </p:ext>
            </p:extLst>
          </p:nvPr>
        </p:nvGraphicFramePr>
        <p:xfrm>
          <a:off x="4468758" y="1307994"/>
          <a:ext cx="3905384" cy="3017520"/>
        </p:xfrm>
        <a:graphic>
          <a:graphicData uri="http://schemas.openxmlformats.org/drawingml/2006/table">
            <a:tbl>
              <a:tblPr/>
              <a:tblGrid>
                <a:gridCol w="3103300"/>
                <a:gridCol w="802084"/>
              </a:tblGrid>
              <a:tr h="292100">
                <a:tc gridSpan="2">
                  <a:txBody>
                    <a:bodyPr/>
                    <a:lstStyle/>
                    <a:p>
                      <a:pPr algn="ctr" fontAlgn="b"/>
                      <a:r>
                        <a:rPr lang="en-US" sz="1900" b="1" i="0" u="none" strike="noStrike" kern="1200" baseline="0" dirty="0" smtClean="0">
                          <a:solidFill>
                            <a:schemeClr val="tx1"/>
                          </a:solidFill>
                          <a:latin typeface="+mn-lt"/>
                          <a:ea typeface="+mn-ea"/>
                          <a:cs typeface="+mn-cs"/>
                        </a:rPr>
                        <a:t>Services</a:t>
                      </a:r>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92100">
                <a:tc>
                  <a:txBody>
                    <a:bodyPr/>
                    <a:lstStyle/>
                    <a:p>
                      <a:pPr algn="ctr" fontAlgn="b"/>
                      <a:r>
                        <a:rPr lang="en-US" sz="1900" b="1" i="0" u="none" strike="noStrike" dirty="0">
                          <a:solidFill>
                            <a:srgbClr val="000000"/>
                          </a:solidFill>
                          <a:effectLst/>
                          <a:latin typeface="Arial"/>
                        </a:rPr>
                        <a:t>Name</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err="1">
                          <a:solidFill>
                            <a:srgbClr val="000000"/>
                          </a:solidFill>
                          <a:effectLst/>
                          <a:latin typeface="Arial"/>
                        </a:rPr>
                        <a:t>Dube</a:t>
                      </a:r>
                      <a:r>
                        <a:rPr lang="en-US" sz="1900" b="0" i="0" u="none" strike="noStrike" dirty="0">
                          <a:solidFill>
                            <a:srgbClr val="000000"/>
                          </a:solidFill>
                          <a:effectLst/>
                          <a:latin typeface="Arial"/>
                        </a:rPr>
                        <a:t> Travel</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Bureau of Motor Vehicles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err="1">
                          <a:solidFill>
                            <a:srgbClr val="000000"/>
                          </a:solidFill>
                          <a:effectLst/>
                          <a:latin typeface="Arial"/>
                        </a:rPr>
                        <a:t>LensCrafters</a:t>
                      </a:r>
                      <a:endParaRPr lang="en-US" sz="1900" b="0" i="0" u="none" strike="noStrike" dirty="0">
                        <a:solidFill>
                          <a:srgbClr val="000000"/>
                        </a:solidFill>
                        <a:effectLst/>
                        <a:latin typeface="Arial"/>
                      </a:endParaRP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Mayflower Massage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The Picture People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Pro Vision</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6</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Super Hearing Aids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7</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7160611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lvl="1" algn="l">
              <a:spcAft>
                <a:spcPts val="600"/>
              </a:spcAft>
            </a:pP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41</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70116703"/>
              </p:ext>
            </p:extLst>
          </p:nvPr>
        </p:nvGraphicFramePr>
        <p:xfrm>
          <a:off x="788614" y="1307994"/>
          <a:ext cx="3479620" cy="2682240"/>
        </p:xfrm>
        <a:graphic>
          <a:graphicData uri="http://schemas.openxmlformats.org/drawingml/2006/table">
            <a:tbl>
              <a:tblPr/>
              <a:tblGrid>
                <a:gridCol w="2679700"/>
                <a:gridCol w="799920"/>
              </a:tblGrid>
              <a:tr h="292100">
                <a:tc gridSpan="2">
                  <a:txBody>
                    <a:bodyPr/>
                    <a:lstStyle/>
                    <a:p>
                      <a:pPr algn="ctr" fontAlgn="b"/>
                      <a:r>
                        <a:rPr lang="en-US" sz="1900" b="1" i="0" u="none" strike="noStrike" kern="1200" baseline="0" dirty="0" smtClean="0">
                          <a:solidFill>
                            <a:schemeClr val="tx1"/>
                          </a:solidFill>
                          <a:latin typeface="+mn-lt"/>
                          <a:ea typeface="+mn-ea"/>
                          <a:cs typeface="+mn-cs"/>
                        </a:rPr>
                        <a:t>Accessories</a:t>
                      </a:r>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92100">
                <a:tc>
                  <a:txBody>
                    <a:bodyPr/>
                    <a:lstStyle/>
                    <a:p>
                      <a:pPr algn="ctr" fontAlgn="b"/>
                      <a:r>
                        <a:rPr lang="en-US" sz="1900" b="1" i="0" u="none" strike="noStrike">
                          <a:solidFill>
                            <a:srgbClr val="000000"/>
                          </a:solidFill>
                          <a:effectLst/>
                          <a:latin typeface="Arial"/>
                        </a:rPr>
                        <a:t>Name</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Claire’s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Coach</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Icing by Claire’s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Lids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On Time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Sunglass Hut</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6</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678660"/>
              </p:ext>
            </p:extLst>
          </p:nvPr>
        </p:nvGraphicFramePr>
        <p:xfrm>
          <a:off x="4468758" y="1307994"/>
          <a:ext cx="3814464" cy="2346960"/>
        </p:xfrm>
        <a:graphic>
          <a:graphicData uri="http://schemas.openxmlformats.org/drawingml/2006/table">
            <a:tbl>
              <a:tblPr/>
              <a:tblGrid>
                <a:gridCol w="2953686"/>
                <a:gridCol w="860778"/>
              </a:tblGrid>
              <a:tr h="292100">
                <a:tc gridSpan="2">
                  <a:txBody>
                    <a:bodyPr/>
                    <a:lstStyle/>
                    <a:p>
                      <a:pPr algn="ctr" fontAlgn="b"/>
                      <a:r>
                        <a:rPr lang="en-US" sz="1900" b="1" i="0" u="none" strike="noStrike" kern="1200" baseline="0" dirty="0" smtClean="0">
                          <a:solidFill>
                            <a:schemeClr val="tx1"/>
                          </a:solidFill>
                          <a:latin typeface="+mn-lt"/>
                          <a:ea typeface="+mn-ea"/>
                          <a:cs typeface="+mn-cs"/>
                        </a:rPr>
                        <a:t>Jewelry</a:t>
                      </a:r>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92100">
                <a:tc>
                  <a:txBody>
                    <a:bodyPr/>
                    <a:lstStyle/>
                    <a:p>
                      <a:pPr algn="ctr" fontAlgn="b"/>
                      <a:r>
                        <a:rPr lang="en-US" sz="1900" b="1" i="0" u="none" strike="noStrike" dirty="0">
                          <a:solidFill>
                            <a:srgbClr val="000000"/>
                          </a:solidFill>
                          <a:effectLst/>
                          <a:latin typeface="Arial"/>
                        </a:rPr>
                        <a:t>Name</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err="1">
                          <a:solidFill>
                            <a:srgbClr val="000000"/>
                          </a:solidFill>
                          <a:effectLst/>
                          <a:latin typeface="Arial"/>
                        </a:rPr>
                        <a:t>Hannoush</a:t>
                      </a:r>
                      <a:r>
                        <a:rPr lang="en-US" sz="1900" b="0" i="0" u="none" strike="noStrike" dirty="0">
                          <a:solidFill>
                            <a:srgbClr val="000000"/>
                          </a:solidFill>
                          <a:effectLst/>
                          <a:latin typeface="Arial"/>
                        </a:rPr>
                        <a:t> Jewelers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a:solidFill>
                            <a:srgbClr val="000000"/>
                          </a:solidFill>
                          <a:effectLst/>
                          <a:latin typeface="Arial"/>
                        </a:rPr>
                        <a:t>Kay Jewelers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a:solidFill>
                            <a:srgbClr val="000000"/>
                          </a:solidFill>
                          <a:effectLst/>
                          <a:latin typeface="Arial"/>
                        </a:rPr>
                        <a:t>Piercing Pagoda</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G.M. Pollack &amp; Sons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Swarovski</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58679093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lvl="1" algn="l">
              <a:spcAft>
                <a:spcPts val="600"/>
              </a:spcAft>
            </a:pP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42</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71455514"/>
              </p:ext>
            </p:extLst>
          </p:nvPr>
        </p:nvGraphicFramePr>
        <p:xfrm>
          <a:off x="788614" y="1293883"/>
          <a:ext cx="3479620" cy="2346960"/>
        </p:xfrm>
        <a:graphic>
          <a:graphicData uri="http://schemas.openxmlformats.org/drawingml/2006/table">
            <a:tbl>
              <a:tblPr/>
              <a:tblGrid>
                <a:gridCol w="2679700"/>
                <a:gridCol w="799920"/>
              </a:tblGrid>
              <a:tr h="292100">
                <a:tc gridSpan="2">
                  <a:txBody>
                    <a:bodyPr/>
                    <a:lstStyle/>
                    <a:p>
                      <a:pPr algn="ctr" fontAlgn="b"/>
                      <a:r>
                        <a:rPr lang="en-US" sz="1900" b="1" i="0" u="none" strike="noStrike" kern="1200" baseline="0" dirty="0" smtClean="0">
                          <a:solidFill>
                            <a:schemeClr val="tx1"/>
                          </a:solidFill>
                          <a:latin typeface="+mn-lt"/>
                          <a:ea typeface="+mn-ea"/>
                          <a:cs typeface="+mn-cs"/>
                        </a:rPr>
                        <a:t>Technology/electronics</a:t>
                      </a:r>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92100">
                <a:tc>
                  <a:txBody>
                    <a:bodyPr/>
                    <a:lstStyle/>
                    <a:p>
                      <a:pPr algn="ctr" fontAlgn="b"/>
                      <a:r>
                        <a:rPr lang="en-US" sz="1900" b="1" i="0" u="none" strike="noStrike">
                          <a:solidFill>
                            <a:srgbClr val="000000"/>
                          </a:solidFill>
                          <a:effectLst/>
                          <a:latin typeface="Arial"/>
                        </a:rPr>
                        <a:t>Name</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AT&amp;T</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err="1">
                          <a:solidFill>
                            <a:srgbClr val="000000"/>
                          </a:solidFill>
                          <a:effectLst/>
                          <a:latin typeface="Arial"/>
                        </a:rPr>
                        <a:t>f.y.e</a:t>
                      </a:r>
                      <a:r>
                        <a:rPr lang="en-US" sz="1900" b="0" i="0" u="none" strike="noStrike" dirty="0">
                          <a:solidFill>
                            <a:srgbClr val="000000"/>
                          </a:solidFill>
                          <a:effectLst/>
                          <a:latin typeface="Arial"/>
                        </a:rPr>
                        <a:t>.</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Radio Shack</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T-Mobile</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Verizon Wireless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65408809"/>
              </p:ext>
            </p:extLst>
          </p:nvPr>
        </p:nvGraphicFramePr>
        <p:xfrm>
          <a:off x="4468758" y="1293883"/>
          <a:ext cx="3905384" cy="2346960"/>
        </p:xfrm>
        <a:graphic>
          <a:graphicData uri="http://schemas.openxmlformats.org/drawingml/2006/table">
            <a:tbl>
              <a:tblPr/>
              <a:tblGrid>
                <a:gridCol w="3103300"/>
                <a:gridCol w="802084"/>
              </a:tblGrid>
              <a:tr h="292100">
                <a:tc gridSpan="2">
                  <a:txBody>
                    <a:bodyPr/>
                    <a:lstStyle/>
                    <a:p>
                      <a:pPr algn="ctr" fontAlgn="b"/>
                      <a:r>
                        <a:rPr lang="en-US" sz="1900" b="1" i="0" u="none" strike="noStrike" kern="1200" baseline="0" dirty="0" smtClean="0">
                          <a:solidFill>
                            <a:schemeClr val="tx1"/>
                          </a:solidFill>
                          <a:latin typeface="+mn-lt"/>
                          <a:ea typeface="+mn-ea"/>
                          <a:cs typeface="+mn-cs"/>
                        </a:rPr>
                        <a:t>Toys/hobbies</a:t>
                      </a:r>
                      <a:endParaRPr lang="en-US" sz="1900" b="1" i="0" u="none" strike="noStrike" dirty="0">
                        <a:solidFill>
                          <a:srgbClr val="000000"/>
                        </a:solidFill>
                        <a:effectLst/>
                        <a:latin typeface="Arial"/>
                      </a:endParaRP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92100">
                <a:tc>
                  <a:txBody>
                    <a:bodyPr/>
                    <a:lstStyle/>
                    <a:p>
                      <a:pPr algn="ctr" fontAlgn="b"/>
                      <a:r>
                        <a:rPr lang="en-US" sz="1900" b="1" i="0" u="none" strike="noStrike" dirty="0">
                          <a:solidFill>
                            <a:srgbClr val="000000"/>
                          </a:solidFill>
                          <a:effectLst/>
                          <a:latin typeface="Arial"/>
                        </a:rPr>
                        <a:t>Name</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1" i="1" u="none" strike="noStrike" dirty="0">
                          <a:solidFill>
                            <a:srgbClr val="000000"/>
                          </a:solidFill>
                          <a:effectLst/>
                          <a:latin typeface="Arial"/>
                        </a:rPr>
                        <a:t>n</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a:solidFill>
                            <a:srgbClr val="000000"/>
                          </a:solidFill>
                          <a:effectLst/>
                          <a:latin typeface="Arial"/>
                        </a:rPr>
                        <a:t>Build-A-Bear Workshop</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1</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a:solidFill>
                            <a:srgbClr val="000000"/>
                          </a:solidFill>
                          <a:effectLst/>
                          <a:latin typeface="Arial"/>
                        </a:rPr>
                        <a:t>GameStop</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2</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a:solidFill>
                            <a:srgbClr val="000000"/>
                          </a:solidFill>
                          <a:effectLst/>
                          <a:latin typeface="Arial"/>
                        </a:rPr>
                        <a:t>Go Games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3</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a:solidFill>
                            <a:srgbClr val="000000"/>
                          </a:solidFill>
                          <a:effectLst/>
                          <a:latin typeface="Arial"/>
                        </a:rPr>
                        <a:t>Just Puzzles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a:solidFill>
                            <a:srgbClr val="000000"/>
                          </a:solidFill>
                          <a:effectLst/>
                          <a:latin typeface="Arial"/>
                        </a:rPr>
                        <a:t>4</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100">
                <a:tc>
                  <a:txBody>
                    <a:bodyPr/>
                    <a:lstStyle/>
                    <a:p>
                      <a:pPr algn="l" fontAlgn="b"/>
                      <a:r>
                        <a:rPr lang="en-US" sz="1900" b="0" i="0" u="none" strike="noStrike" dirty="0">
                          <a:solidFill>
                            <a:srgbClr val="000000"/>
                          </a:solidFill>
                          <a:effectLst/>
                          <a:latin typeface="Arial"/>
                        </a:rPr>
                        <a:t>Olympia Sports</a:t>
                      </a:r>
                    </a:p>
                  </a:txBody>
                  <a:tcPr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900" b="0" i="0" u="none" strike="noStrike" dirty="0">
                          <a:solidFill>
                            <a:srgbClr val="000000"/>
                          </a:solidFill>
                          <a:effectLst/>
                          <a:latin typeface="Arial"/>
                        </a:rPr>
                        <a:t>5</a:t>
                      </a:r>
                    </a:p>
                  </a:txBody>
                  <a:tcPr marL="12700" marR="12700" marT="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72782305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4350" indent="-557784">
              <a:buFont typeface="+mj-lt"/>
              <a:buAutoNum type="arabicPeriod" startAt="4"/>
            </a:pPr>
            <a:r>
              <a:rPr lang="en-US" sz="2800" b="1" dirty="0">
                <a:solidFill>
                  <a:srgbClr val="660066"/>
                </a:solidFill>
              </a:rPr>
              <a:t>Randomly select the appropriate number of stores in each category.</a:t>
            </a:r>
            <a:r>
              <a:rPr lang="en-US" sz="2800" b="1" dirty="0" smtClean="0">
                <a:solidFill>
                  <a:srgbClr val="660066"/>
                </a:solidFill>
              </a:rPr>
              <a:t> </a:t>
            </a:r>
            <a:r>
              <a:rPr lang="en-US" sz="2800" b="1" dirty="0">
                <a:solidFill>
                  <a:srgbClr val="660066"/>
                </a:solidFill>
              </a:rPr>
              <a:t>	</a:t>
            </a:r>
          </a:p>
          <a:p>
            <a:pPr marL="512064" lvl="1" algn="l"/>
            <a:r>
              <a:rPr lang="en-US" dirty="0">
                <a:solidFill>
                  <a:schemeClr val="tx1"/>
                </a:solidFill>
              </a:rPr>
              <a:t>Using cards or a random number generator, randomly select 2 of </a:t>
            </a:r>
            <a:r>
              <a:rPr lang="en-US" dirty="0" smtClean="0">
                <a:solidFill>
                  <a:schemeClr val="tx1"/>
                </a:solidFill>
              </a:rPr>
              <a:t>the 22 </a:t>
            </a:r>
            <a:r>
              <a:rPr lang="en-US" dirty="0">
                <a:solidFill>
                  <a:schemeClr val="tx1"/>
                </a:solidFill>
              </a:rPr>
              <a:t>clothing stores, 2 of the 16 food stores, 1 of the 9 bath/</a:t>
            </a:r>
            <a:r>
              <a:rPr lang="en-US" dirty="0" smtClean="0">
                <a:solidFill>
                  <a:schemeClr val="tx1"/>
                </a:solidFill>
              </a:rPr>
              <a:t>beauty stores</a:t>
            </a:r>
            <a:r>
              <a:rPr lang="en-US" dirty="0">
                <a:solidFill>
                  <a:schemeClr val="tx1"/>
                </a:solidFill>
              </a:rPr>
              <a:t>, 1 of the 7 service stores, 1 of the 6 accessories stores, 1 of </a:t>
            </a:r>
            <a:r>
              <a:rPr lang="en-US" dirty="0" smtClean="0">
                <a:solidFill>
                  <a:schemeClr val="tx1"/>
                </a:solidFill>
              </a:rPr>
              <a:t>the 5 </a:t>
            </a:r>
            <a:r>
              <a:rPr lang="en-US" dirty="0">
                <a:solidFill>
                  <a:schemeClr val="tx1"/>
                </a:solidFill>
              </a:rPr>
              <a:t>jewelry stores, 1 of the 5 technology/electronics stores, and 1 of </a:t>
            </a:r>
            <a:r>
              <a:rPr lang="en-US" dirty="0" smtClean="0">
                <a:solidFill>
                  <a:schemeClr val="tx1"/>
                </a:solidFill>
              </a:rPr>
              <a:t>the 5 </a:t>
            </a:r>
            <a:r>
              <a:rPr lang="en-US" dirty="0">
                <a:solidFill>
                  <a:schemeClr val="tx1"/>
                </a:solidFill>
              </a:rPr>
              <a:t>toys/hobbies stores</a:t>
            </a:r>
            <a:r>
              <a:rPr lang="en-US" dirty="0" smtClean="0">
                <a:solidFill>
                  <a:schemeClr val="tx1"/>
                </a:solidFill>
              </a:rPr>
              <a:t>.</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43</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192871500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2064" lvl="1" algn="l">
              <a:spcAft>
                <a:spcPts val="600"/>
              </a:spcAft>
            </a:pPr>
            <a:r>
              <a:rPr lang="en-US" dirty="0">
                <a:solidFill>
                  <a:srgbClr val="000000"/>
                </a:solidFill>
              </a:rPr>
              <a:t>Results will vary, but suppose the following numbers were selected:</a:t>
            </a:r>
          </a:p>
          <a:p>
            <a:pPr lvl="2" indent="-342900" algn="l">
              <a:spcBef>
                <a:spcPts val="0"/>
              </a:spcBef>
              <a:spcAft>
                <a:spcPts val="0"/>
              </a:spcAft>
              <a:buFont typeface="Arial"/>
              <a:buChar char="•"/>
            </a:pPr>
            <a:r>
              <a:rPr lang="en-US" sz="2300" b="1" dirty="0" smtClean="0">
                <a:solidFill>
                  <a:srgbClr val="000000"/>
                </a:solidFill>
              </a:rPr>
              <a:t>Clothing</a:t>
            </a:r>
            <a:r>
              <a:rPr lang="en-US" sz="2300" b="1" dirty="0">
                <a:solidFill>
                  <a:srgbClr val="000000"/>
                </a:solidFill>
              </a:rPr>
              <a:t>: </a:t>
            </a:r>
            <a:r>
              <a:rPr lang="en-US" sz="2300" dirty="0">
                <a:solidFill>
                  <a:srgbClr val="000000"/>
                </a:solidFill>
              </a:rPr>
              <a:t>The random integers 12 and 9 were selected</a:t>
            </a:r>
            <a:r>
              <a:rPr lang="en-US" sz="2300" dirty="0" smtClean="0">
                <a:solidFill>
                  <a:srgbClr val="000000"/>
                </a:solidFill>
              </a:rPr>
              <a:t>.</a:t>
            </a:r>
          </a:p>
          <a:p>
            <a:pPr lvl="2" indent="-342900" algn="l">
              <a:spcBef>
                <a:spcPts val="0"/>
              </a:spcBef>
              <a:spcAft>
                <a:spcPts val="0"/>
              </a:spcAft>
              <a:buFont typeface="Arial"/>
              <a:buChar char="•"/>
            </a:pPr>
            <a:r>
              <a:rPr lang="en-US" sz="2300" b="1" dirty="0">
                <a:solidFill>
                  <a:srgbClr val="000000"/>
                </a:solidFill>
              </a:rPr>
              <a:t>Food: </a:t>
            </a:r>
            <a:r>
              <a:rPr lang="en-US" sz="2300" dirty="0">
                <a:solidFill>
                  <a:srgbClr val="000000"/>
                </a:solidFill>
              </a:rPr>
              <a:t>The random integers 9 and 16 were selected.</a:t>
            </a:r>
          </a:p>
          <a:p>
            <a:pPr lvl="2" indent="-342900" algn="l">
              <a:spcBef>
                <a:spcPts val="0"/>
              </a:spcBef>
              <a:spcAft>
                <a:spcPts val="0"/>
              </a:spcAft>
              <a:buFont typeface="Arial"/>
              <a:buChar char="•"/>
            </a:pPr>
            <a:r>
              <a:rPr lang="en-US" sz="2300" b="1" dirty="0" smtClean="0">
                <a:solidFill>
                  <a:srgbClr val="000000"/>
                </a:solidFill>
              </a:rPr>
              <a:t>Bath</a:t>
            </a:r>
            <a:r>
              <a:rPr lang="en-US" sz="2300" b="1" dirty="0">
                <a:solidFill>
                  <a:srgbClr val="000000"/>
                </a:solidFill>
              </a:rPr>
              <a:t>/beauty: </a:t>
            </a:r>
            <a:r>
              <a:rPr lang="en-US" sz="2300" dirty="0">
                <a:solidFill>
                  <a:srgbClr val="000000"/>
                </a:solidFill>
              </a:rPr>
              <a:t>The random integer 5 was selected.</a:t>
            </a:r>
          </a:p>
          <a:p>
            <a:pPr lvl="2" indent="-342900" algn="l">
              <a:spcBef>
                <a:spcPts val="0"/>
              </a:spcBef>
              <a:spcAft>
                <a:spcPts val="0"/>
              </a:spcAft>
              <a:buFont typeface="Arial"/>
              <a:buChar char="•"/>
            </a:pPr>
            <a:r>
              <a:rPr lang="en-US" sz="2300" b="1" dirty="0" smtClean="0">
                <a:solidFill>
                  <a:srgbClr val="000000"/>
                </a:solidFill>
              </a:rPr>
              <a:t>Services</a:t>
            </a:r>
            <a:r>
              <a:rPr lang="en-US" sz="2300" b="1" dirty="0">
                <a:solidFill>
                  <a:srgbClr val="000000"/>
                </a:solidFill>
              </a:rPr>
              <a:t>: </a:t>
            </a:r>
            <a:r>
              <a:rPr lang="en-US" sz="2300" dirty="0">
                <a:solidFill>
                  <a:srgbClr val="000000"/>
                </a:solidFill>
              </a:rPr>
              <a:t>The random integer 1 was selected.</a:t>
            </a:r>
          </a:p>
          <a:p>
            <a:pPr lvl="2" indent="-342900" algn="l">
              <a:spcBef>
                <a:spcPts val="0"/>
              </a:spcBef>
              <a:spcAft>
                <a:spcPts val="0"/>
              </a:spcAft>
              <a:buFont typeface="Arial"/>
              <a:buChar char="•"/>
            </a:pPr>
            <a:r>
              <a:rPr lang="en-US" sz="2300" b="1" dirty="0" smtClean="0">
                <a:solidFill>
                  <a:srgbClr val="000000"/>
                </a:solidFill>
              </a:rPr>
              <a:t>Accessories</a:t>
            </a:r>
            <a:r>
              <a:rPr lang="en-US" sz="2300" b="1" dirty="0">
                <a:solidFill>
                  <a:srgbClr val="000000"/>
                </a:solidFill>
              </a:rPr>
              <a:t>: </a:t>
            </a:r>
            <a:r>
              <a:rPr lang="en-US" sz="2300" dirty="0">
                <a:solidFill>
                  <a:srgbClr val="000000"/>
                </a:solidFill>
              </a:rPr>
              <a:t>The random integer 5 was selected</a:t>
            </a:r>
            <a:r>
              <a:rPr lang="en-US" sz="2300" dirty="0" smtClean="0">
                <a:solidFill>
                  <a:srgbClr val="000000"/>
                </a:solidFill>
              </a:rPr>
              <a:t>.</a:t>
            </a:r>
          </a:p>
          <a:p>
            <a:pPr lvl="2" indent="-342900" algn="l">
              <a:spcBef>
                <a:spcPts val="0"/>
              </a:spcBef>
              <a:spcAft>
                <a:spcPts val="0"/>
              </a:spcAft>
              <a:buFont typeface="Arial"/>
              <a:buChar char="•"/>
            </a:pPr>
            <a:r>
              <a:rPr lang="en-US" sz="2300" b="1" dirty="0">
                <a:solidFill>
                  <a:srgbClr val="000000"/>
                </a:solidFill>
              </a:rPr>
              <a:t>Jewelry: </a:t>
            </a:r>
            <a:r>
              <a:rPr lang="en-US" sz="2300" dirty="0">
                <a:solidFill>
                  <a:srgbClr val="000000"/>
                </a:solidFill>
              </a:rPr>
              <a:t>The random integer 5 was selected.</a:t>
            </a:r>
          </a:p>
          <a:p>
            <a:pPr lvl="2" indent="-342900" algn="l">
              <a:spcBef>
                <a:spcPts val="0"/>
              </a:spcBef>
              <a:spcAft>
                <a:spcPts val="0"/>
              </a:spcAft>
              <a:buFont typeface="Arial"/>
              <a:buChar char="•"/>
            </a:pPr>
            <a:r>
              <a:rPr lang="en-US" sz="2300" b="1" dirty="0">
                <a:solidFill>
                  <a:srgbClr val="000000"/>
                </a:solidFill>
              </a:rPr>
              <a:t>Technology/electronics:</a:t>
            </a:r>
            <a:r>
              <a:rPr lang="en-US" sz="2300" dirty="0">
                <a:solidFill>
                  <a:srgbClr val="000000"/>
                </a:solidFill>
              </a:rPr>
              <a:t> The random integer 5 was </a:t>
            </a:r>
            <a:r>
              <a:rPr lang="en-US" sz="2300" dirty="0" smtClean="0">
                <a:solidFill>
                  <a:srgbClr val="000000"/>
                </a:solidFill>
              </a:rPr>
              <a:t>selected.</a:t>
            </a:r>
          </a:p>
          <a:p>
            <a:pPr lvl="2" indent="-342900" algn="l">
              <a:spcBef>
                <a:spcPts val="0"/>
              </a:spcBef>
              <a:spcAft>
                <a:spcPts val="0"/>
              </a:spcAft>
              <a:buFont typeface="Arial"/>
              <a:buChar char="•"/>
            </a:pPr>
            <a:r>
              <a:rPr lang="en-US" sz="2300" b="1" dirty="0" smtClean="0">
                <a:solidFill>
                  <a:srgbClr val="000000"/>
                </a:solidFill>
              </a:rPr>
              <a:t>Toys</a:t>
            </a:r>
            <a:r>
              <a:rPr lang="en-US" sz="2300" b="1" dirty="0">
                <a:solidFill>
                  <a:srgbClr val="000000"/>
                </a:solidFill>
              </a:rPr>
              <a:t>/hobbies: </a:t>
            </a:r>
            <a:r>
              <a:rPr lang="en-US" sz="2300" dirty="0">
                <a:solidFill>
                  <a:srgbClr val="000000"/>
                </a:solidFill>
              </a:rPr>
              <a:t>The random integer 5 was selected.</a:t>
            </a:r>
          </a:p>
          <a:p>
            <a:pPr marL="1257300" lvl="2" indent="-342900" algn="l">
              <a:buFont typeface="Arial"/>
              <a:buChar char="•"/>
            </a:pPr>
            <a:endParaRPr lang="en-US" dirty="0" smtClean="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44</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52095512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8210223" cy="5249894"/>
          </a:xfrm>
        </p:spPr>
        <p:txBody>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4350" indent="-557784">
              <a:lnSpc>
                <a:spcPct val="110000"/>
              </a:lnSpc>
              <a:buFont typeface="+mj-lt"/>
              <a:buAutoNum type="arabicPeriod" startAt="5"/>
            </a:pPr>
            <a:r>
              <a:rPr lang="en-US" sz="2800" b="1" dirty="0">
                <a:solidFill>
                  <a:srgbClr val="660066"/>
                </a:solidFill>
              </a:rPr>
              <a:t>Match each random number with the establishment that falls in </a:t>
            </a:r>
            <a:r>
              <a:rPr lang="en-US" sz="2800" b="1" dirty="0" smtClean="0">
                <a:solidFill>
                  <a:srgbClr val="660066"/>
                </a:solidFill>
              </a:rPr>
              <a:t>that position </a:t>
            </a:r>
            <a:r>
              <a:rPr lang="en-US" sz="2800" b="1" dirty="0">
                <a:solidFill>
                  <a:srgbClr val="660066"/>
                </a:solidFill>
              </a:rPr>
              <a:t>in the category list.	</a:t>
            </a:r>
          </a:p>
          <a:p>
            <a:pPr marL="512064" lvl="1" algn="l">
              <a:lnSpc>
                <a:spcPct val="110000"/>
              </a:lnSpc>
            </a:pPr>
            <a:r>
              <a:rPr lang="en-US" dirty="0">
                <a:solidFill>
                  <a:schemeClr val="tx1"/>
                </a:solidFill>
              </a:rPr>
              <a:t>From our </a:t>
            </a:r>
            <a:r>
              <a:rPr lang="en-US" dirty="0" smtClean="0">
                <a:solidFill>
                  <a:schemeClr val="tx1"/>
                </a:solidFill>
              </a:rPr>
              <a:t>tables, </a:t>
            </a:r>
            <a:r>
              <a:rPr lang="en-US" dirty="0">
                <a:solidFill>
                  <a:schemeClr val="tx1"/>
                </a:solidFill>
              </a:rPr>
              <a:t>we can use the randomly generated numbers to </a:t>
            </a:r>
            <a:r>
              <a:rPr lang="en-US" dirty="0" smtClean="0">
                <a:solidFill>
                  <a:schemeClr val="tx1"/>
                </a:solidFill>
              </a:rPr>
              <a:t>select a </a:t>
            </a:r>
            <a:r>
              <a:rPr lang="en-US" dirty="0">
                <a:solidFill>
                  <a:schemeClr val="tx1"/>
                </a:solidFill>
              </a:rPr>
              <a:t>stratified sample</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45</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370093569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8216101"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2064" lvl="1" algn="l">
              <a:spcAft>
                <a:spcPts val="600"/>
              </a:spcAft>
            </a:pPr>
            <a:r>
              <a:rPr lang="en-US" dirty="0">
                <a:solidFill>
                  <a:schemeClr val="tx1"/>
                </a:solidFill>
              </a:rPr>
              <a:t>The following stores represent the stratified sample.</a:t>
            </a:r>
          </a:p>
          <a:p>
            <a:pPr lvl="2" indent="-342900" algn="l">
              <a:spcAft>
                <a:spcPts val="300"/>
              </a:spcAft>
              <a:buFont typeface="Arial"/>
              <a:buChar char="•"/>
            </a:pPr>
            <a:r>
              <a:rPr lang="en-US" b="1" dirty="0">
                <a:solidFill>
                  <a:schemeClr val="tx1"/>
                </a:solidFill>
              </a:rPr>
              <a:t>Clothing: </a:t>
            </a:r>
            <a:r>
              <a:rPr lang="en-US" dirty="0">
                <a:solidFill>
                  <a:schemeClr val="tx1"/>
                </a:solidFill>
              </a:rPr>
              <a:t>9 = Coldwater Creek and 12 = Express</a:t>
            </a:r>
          </a:p>
          <a:p>
            <a:pPr lvl="2" indent="-342900" algn="l">
              <a:spcAft>
                <a:spcPts val="300"/>
              </a:spcAft>
              <a:buFont typeface="Arial"/>
              <a:buChar char="•"/>
            </a:pPr>
            <a:r>
              <a:rPr lang="en-US" b="1" dirty="0">
                <a:solidFill>
                  <a:schemeClr val="tx1"/>
                </a:solidFill>
              </a:rPr>
              <a:t>Food: </a:t>
            </a:r>
            <a:r>
              <a:rPr lang="en-US" dirty="0">
                <a:solidFill>
                  <a:schemeClr val="tx1"/>
                </a:solidFill>
              </a:rPr>
              <a:t>9 = Panda Express and 16 = </a:t>
            </a:r>
            <a:r>
              <a:rPr lang="en-US" dirty="0" err="1">
                <a:solidFill>
                  <a:schemeClr val="tx1"/>
                </a:solidFill>
              </a:rPr>
              <a:t>Teavana</a:t>
            </a:r>
            <a:endParaRPr lang="en-US" dirty="0">
              <a:solidFill>
                <a:schemeClr val="tx1"/>
              </a:solidFill>
            </a:endParaRPr>
          </a:p>
          <a:p>
            <a:pPr lvl="2" indent="-342900" algn="l">
              <a:spcAft>
                <a:spcPts val="300"/>
              </a:spcAft>
              <a:buFont typeface="Arial"/>
              <a:buChar char="•"/>
            </a:pPr>
            <a:r>
              <a:rPr lang="en-US" b="1" dirty="0">
                <a:solidFill>
                  <a:schemeClr val="tx1"/>
                </a:solidFill>
              </a:rPr>
              <a:t>Bath/beauty: </a:t>
            </a:r>
            <a:r>
              <a:rPr lang="en-US" dirty="0">
                <a:solidFill>
                  <a:schemeClr val="tx1"/>
                </a:solidFill>
              </a:rPr>
              <a:t>5 = </a:t>
            </a:r>
            <a:r>
              <a:rPr lang="en-US" dirty="0" err="1">
                <a:solidFill>
                  <a:schemeClr val="tx1"/>
                </a:solidFill>
              </a:rPr>
              <a:t>MasterCuts</a:t>
            </a:r>
            <a:endParaRPr lang="en-US" dirty="0">
              <a:solidFill>
                <a:schemeClr val="tx1"/>
              </a:solidFill>
            </a:endParaRPr>
          </a:p>
          <a:p>
            <a:pPr lvl="2" indent="-342900" algn="l">
              <a:spcAft>
                <a:spcPts val="300"/>
              </a:spcAft>
              <a:buFont typeface="Arial"/>
              <a:buChar char="•"/>
            </a:pPr>
            <a:r>
              <a:rPr lang="en-US" b="1" dirty="0">
                <a:solidFill>
                  <a:srgbClr val="000000"/>
                </a:solidFill>
              </a:rPr>
              <a:t>Services: </a:t>
            </a:r>
            <a:r>
              <a:rPr lang="en-US" dirty="0">
                <a:solidFill>
                  <a:srgbClr val="000000"/>
                </a:solidFill>
              </a:rPr>
              <a:t>1 = </a:t>
            </a:r>
            <a:r>
              <a:rPr lang="en-US" dirty="0" err="1">
                <a:solidFill>
                  <a:srgbClr val="000000"/>
                </a:solidFill>
              </a:rPr>
              <a:t>Dube</a:t>
            </a:r>
            <a:r>
              <a:rPr lang="en-US" dirty="0">
                <a:solidFill>
                  <a:srgbClr val="000000"/>
                </a:solidFill>
              </a:rPr>
              <a:t> Travel</a:t>
            </a:r>
          </a:p>
          <a:p>
            <a:pPr lvl="2" indent="-342900" algn="l">
              <a:spcAft>
                <a:spcPts val="300"/>
              </a:spcAft>
              <a:buFont typeface="Arial"/>
              <a:buChar char="•"/>
            </a:pPr>
            <a:r>
              <a:rPr lang="en-US" b="1" dirty="0" smtClean="0">
                <a:solidFill>
                  <a:srgbClr val="000000"/>
                </a:solidFill>
              </a:rPr>
              <a:t>Accessories</a:t>
            </a:r>
            <a:r>
              <a:rPr lang="en-US" b="1" dirty="0">
                <a:solidFill>
                  <a:srgbClr val="000000"/>
                </a:solidFill>
              </a:rPr>
              <a:t>: </a:t>
            </a:r>
            <a:r>
              <a:rPr lang="en-US" dirty="0">
                <a:solidFill>
                  <a:srgbClr val="000000"/>
                </a:solidFill>
              </a:rPr>
              <a:t>5 = On Time</a:t>
            </a:r>
          </a:p>
          <a:p>
            <a:pPr lvl="2" indent="-342900" algn="l">
              <a:spcAft>
                <a:spcPts val="300"/>
              </a:spcAft>
              <a:buFont typeface="Arial"/>
              <a:buChar char="•"/>
            </a:pPr>
            <a:r>
              <a:rPr lang="en-US" b="1" dirty="0" smtClean="0">
                <a:solidFill>
                  <a:srgbClr val="000000"/>
                </a:solidFill>
              </a:rPr>
              <a:t>Jewelry</a:t>
            </a:r>
            <a:r>
              <a:rPr lang="en-US" b="1" dirty="0">
                <a:solidFill>
                  <a:srgbClr val="000000"/>
                </a:solidFill>
              </a:rPr>
              <a:t>: </a:t>
            </a:r>
            <a:r>
              <a:rPr lang="en-US" dirty="0">
                <a:solidFill>
                  <a:srgbClr val="000000"/>
                </a:solidFill>
              </a:rPr>
              <a:t>5 = Swarovski</a:t>
            </a:r>
          </a:p>
          <a:p>
            <a:pPr lvl="2" indent="-342900" algn="l">
              <a:spcAft>
                <a:spcPts val="300"/>
              </a:spcAft>
              <a:buFont typeface="Arial"/>
              <a:buChar char="•"/>
            </a:pPr>
            <a:r>
              <a:rPr lang="en-US" b="1" dirty="0" smtClean="0">
                <a:solidFill>
                  <a:srgbClr val="000000"/>
                </a:solidFill>
              </a:rPr>
              <a:t>Technology</a:t>
            </a:r>
            <a:r>
              <a:rPr lang="en-US" b="1" dirty="0">
                <a:solidFill>
                  <a:srgbClr val="000000"/>
                </a:solidFill>
              </a:rPr>
              <a:t>/electronics: </a:t>
            </a:r>
            <a:r>
              <a:rPr lang="en-US" dirty="0">
                <a:solidFill>
                  <a:srgbClr val="000000"/>
                </a:solidFill>
              </a:rPr>
              <a:t>5 = Verizon Wireless</a:t>
            </a:r>
          </a:p>
          <a:p>
            <a:pPr lvl="2" indent="-342900" algn="l">
              <a:spcAft>
                <a:spcPts val="300"/>
              </a:spcAft>
              <a:buFont typeface="Arial"/>
              <a:buChar char="•"/>
            </a:pPr>
            <a:r>
              <a:rPr lang="en-US" b="1" dirty="0" smtClean="0">
                <a:solidFill>
                  <a:srgbClr val="000000"/>
                </a:solidFill>
              </a:rPr>
              <a:t>Toys</a:t>
            </a:r>
            <a:r>
              <a:rPr lang="en-US" b="1" dirty="0">
                <a:solidFill>
                  <a:srgbClr val="000000"/>
                </a:solidFill>
              </a:rPr>
              <a:t>/hobbies: </a:t>
            </a:r>
            <a:r>
              <a:rPr lang="en-US" dirty="0">
                <a:solidFill>
                  <a:srgbClr val="000000"/>
                </a:solidFill>
              </a:rPr>
              <a:t>5 = Just </a:t>
            </a:r>
            <a:r>
              <a:rPr lang="en-US" dirty="0" smtClean="0">
                <a:solidFill>
                  <a:srgbClr val="000000"/>
                </a:solidFill>
              </a:rPr>
              <a:t>Puzzles</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46</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37453167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2064" lvl="1" algn="l">
              <a:lnSpc>
                <a:spcPct val="110000"/>
              </a:lnSpc>
            </a:pPr>
            <a:r>
              <a:rPr lang="en-US" i="1" dirty="0" smtClean="0">
                <a:solidFill>
                  <a:srgbClr val="000000"/>
                </a:solidFill>
              </a:rPr>
              <a:t>Note</a:t>
            </a:r>
            <a:r>
              <a:rPr lang="en-US" dirty="0">
                <a:solidFill>
                  <a:srgbClr val="000000"/>
                </a:solidFill>
              </a:rPr>
              <a:t>: It is possible with a simple random sample that one or </a:t>
            </a:r>
            <a:r>
              <a:rPr lang="en-US" dirty="0" smtClean="0">
                <a:solidFill>
                  <a:srgbClr val="000000"/>
                </a:solidFill>
              </a:rPr>
              <a:t>more of </a:t>
            </a:r>
            <a:r>
              <a:rPr lang="en-US" dirty="0">
                <a:solidFill>
                  <a:srgbClr val="000000"/>
                </a:solidFill>
              </a:rPr>
              <a:t>the categories will be left out if 10 stores are selected </a:t>
            </a:r>
            <a:r>
              <a:rPr lang="en-US" dirty="0" smtClean="0">
                <a:solidFill>
                  <a:srgbClr val="000000"/>
                </a:solidFill>
              </a:rPr>
              <a:t>using simple </a:t>
            </a:r>
            <a:r>
              <a:rPr lang="en-US" dirty="0">
                <a:solidFill>
                  <a:srgbClr val="000000"/>
                </a:solidFill>
              </a:rPr>
              <a:t>random </a:t>
            </a:r>
            <a:r>
              <a:rPr lang="en-US" smtClean="0">
                <a:solidFill>
                  <a:srgbClr val="000000"/>
                </a:solidFill>
              </a:rPr>
              <a:t>sampling. By </a:t>
            </a:r>
            <a:r>
              <a:rPr lang="en-US" dirty="0">
                <a:solidFill>
                  <a:srgbClr val="000000"/>
                </a:solidFill>
              </a:rPr>
              <a:t>using stratified sampling, </a:t>
            </a:r>
            <a:r>
              <a:rPr lang="en-US" dirty="0" smtClean="0">
                <a:solidFill>
                  <a:srgbClr val="000000"/>
                </a:solidFill>
              </a:rPr>
              <a:t>each category </a:t>
            </a:r>
            <a:br>
              <a:rPr lang="en-US" dirty="0" smtClean="0">
                <a:solidFill>
                  <a:srgbClr val="000000"/>
                </a:solidFill>
              </a:rPr>
            </a:br>
            <a:r>
              <a:rPr lang="en-US" dirty="0" smtClean="0">
                <a:solidFill>
                  <a:srgbClr val="000000"/>
                </a:solidFill>
              </a:rPr>
              <a:t>is </a:t>
            </a:r>
            <a:r>
              <a:rPr lang="en-US" dirty="0">
                <a:solidFill>
                  <a:srgbClr val="000000"/>
                </a:solidFill>
              </a:rPr>
              <a:t>represented.</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47</a:t>
            </a:fld>
            <a:endParaRPr lang="en-US" dirty="0"/>
          </a:p>
        </p:txBody>
      </p:sp>
      <p:sp>
        <p:nvSpPr>
          <p:cNvPr id="3" name="Footer Placeholder 2"/>
          <p:cNvSpPr>
            <a:spLocks noGrp="1"/>
          </p:cNvSpPr>
          <p:nvPr>
            <p:ph type="ftr" sz="quarter" idx="13"/>
          </p:nvPr>
        </p:nvSpPr>
        <p:spPr/>
        <p:txBody>
          <a:bodyPr/>
          <a:lstStyle/>
          <a:p>
            <a:pPr>
              <a:defRPr/>
            </a:pPr>
            <a:r>
              <a:rPr lang="en-US" dirty="0" smtClean="0"/>
              <a:t>1.2.3: Other Methods of Random Sampling</a:t>
            </a:r>
            <a:endParaRPr lang="en-US" dirty="0"/>
          </a:p>
        </p:txBody>
      </p:sp>
      <p:sp>
        <p:nvSpPr>
          <p:cNvPr id="5" name="TextBox 4"/>
          <p:cNvSpPr txBox="1">
            <a:spLocks noChangeArrowheads="1"/>
          </p:cNvSpPr>
          <p:nvPr/>
        </p:nvSpPr>
        <p:spPr bwMode="auto">
          <a:xfrm>
            <a:off x="6881813" y="4221761"/>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212690496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3,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48</a:t>
            </a:fld>
            <a:endParaRPr lang="en-US" dirty="0"/>
          </a:p>
        </p:txBody>
      </p:sp>
      <p:sp>
        <p:nvSpPr>
          <p:cNvPr id="4" name="Footer Placeholder 3"/>
          <p:cNvSpPr>
            <a:spLocks noGrp="1"/>
          </p:cNvSpPr>
          <p:nvPr>
            <p:ph type="ftr" sz="quarter" idx="13"/>
          </p:nvPr>
        </p:nvSpPr>
        <p:spPr/>
        <p:txBody>
          <a:bodyPr/>
          <a:lstStyle/>
          <a:p>
            <a:pPr>
              <a:defRPr/>
            </a:pPr>
            <a:r>
              <a:rPr lang="en-US" dirty="0" smtClean="0"/>
              <a:t>1.2.3: Other Methods of Random Sampling</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02781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90204" cy="5224044"/>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a:t>A </a:t>
            </a:r>
            <a:r>
              <a:rPr lang="en-US" b="1" dirty="0"/>
              <a:t>systematic sample </a:t>
            </a:r>
            <a:r>
              <a:rPr lang="en-US" dirty="0"/>
              <a:t>is a sample drawn by selecting people or objects from a list, chart, </a:t>
            </a:r>
            <a:r>
              <a:rPr lang="en-US" dirty="0" smtClean="0"/>
              <a:t>or grouping </a:t>
            </a:r>
            <a:r>
              <a:rPr lang="en-US" dirty="0"/>
              <a:t>at a uniform interval. This method involves using a natural ordering of </a:t>
            </a:r>
            <a:r>
              <a:rPr lang="en-US" dirty="0" smtClean="0"/>
              <a:t>population members</a:t>
            </a:r>
            <a:r>
              <a:rPr lang="en-US" dirty="0"/>
              <a:t>, such as by arrival time, location, or placement on a list. Once the order </a:t>
            </a:r>
            <a:r>
              <a:rPr lang="en-US" dirty="0" smtClean="0"/>
              <a:t>is established</a:t>
            </a:r>
            <a:r>
              <a:rPr lang="en-US" dirty="0"/>
              <a:t>, every </a:t>
            </a:r>
            <a:r>
              <a:rPr lang="en-US" i="1" dirty="0"/>
              <a:t>n</a:t>
            </a:r>
            <a:r>
              <a:rPr lang="en-US" dirty="0"/>
              <a:t>th member (e.g., every fifth member) is chosen. If the starting </a:t>
            </a:r>
            <a:r>
              <a:rPr lang="en-US" dirty="0" smtClean="0"/>
              <a:t>number is </a:t>
            </a:r>
            <a:r>
              <a:rPr lang="en-US" dirty="0"/>
              <a:t>randomly selected, then each member of the population has a nearly equal chance </a:t>
            </a:r>
            <a:r>
              <a:rPr lang="en-US" dirty="0" smtClean="0"/>
              <a:t>of selection</a:t>
            </a:r>
            <a:r>
              <a:rPr lang="en-US" dirty="0"/>
              <a:t>. Systematic sampling is usually chosen when relative position in a list may be </a:t>
            </a:r>
            <a:r>
              <a:rPr lang="en-US" dirty="0" smtClean="0"/>
              <a:t>related to </a:t>
            </a:r>
            <a:r>
              <a:rPr lang="en-US" dirty="0"/>
              <a:t>key variables in a study, or when it is useful to a researcher to space out data gathering.</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5</a:t>
            </a:fld>
            <a:endParaRPr lang="en-US" dirty="0"/>
          </a:p>
        </p:txBody>
      </p:sp>
      <p:sp>
        <p:nvSpPr>
          <p:cNvPr id="4" name="Footer Placeholder 3"/>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75735167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90204" cy="5224044"/>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a:t>For a </a:t>
            </a:r>
            <a:r>
              <a:rPr lang="en-US" b="1" dirty="0"/>
              <a:t>stratified sample</a:t>
            </a:r>
            <a:r>
              <a:rPr lang="en-US" dirty="0"/>
              <a:t>, the population is divided </a:t>
            </a:r>
            <a:r>
              <a:rPr lang="en-US" dirty="0" smtClean="0"/>
              <a:t>into subgroups </a:t>
            </a:r>
            <a:r>
              <a:rPr lang="en-US" dirty="0"/>
              <a:t>so that the people </a:t>
            </a:r>
            <a:r>
              <a:rPr lang="en-US" dirty="0" smtClean="0"/>
              <a:t>or objects </a:t>
            </a:r>
            <a:r>
              <a:rPr lang="en-US" dirty="0"/>
              <a:t>within the subgroup share relevant characteristics. This method involves </a:t>
            </a:r>
            <a:r>
              <a:rPr lang="en-US" dirty="0" smtClean="0"/>
              <a:t>grouping members </a:t>
            </a:r>
            <a:r>
              <a:rPr lang="en-US" dirty="0"/>
              <a:t>of the population by characteristics that may be related to parameters of </a:t>
            </a:r>
            <a:r>
              <a:rPr lang="en-US" dirty="0" smtClean="0"/>
              <a:t>interest. Once </a:t>
            </a:r>
            <a:r>
              <a:rPr lang="en-US" dirty="0"/>
              <a:t>the groups are formed, members of each group are randomly selected so that </a:t>
            </a:r>
            <a:r>
              <a:rPr lang="en-US" dirty="0" smtClean="0"/>
              <a:t>the number </a:t>
            </a:r>
            <a:r>
              <a:rPr lang="en-US" dirty="0"/>
              <a:t>of members in the sample with given characteristics is approximately proportional </a:t>
            </a:r>
            <a:r>
              <a:rPr lang="en-US" dirty="0" smtClean="0"/>
              <a:t>to the </a:t>
            </a:r>
            <a:r>
              <a:rPr lang="en-US" dirty="0"/>
              <a:t>number of members in the population with the same characteristics. Stratified </a:t>
            </a:r>
            <a:r>
              <a:rPr lang="en-US" dirty="0" smtClean="0"/>
              <a:t>sampling has </a:t>
            </a:r>
            <a:r>
              <a:rPr lang="en-US" dirty="0"/>
              <a:t>been used for many years to predict the results of state and national elections.</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6</a:t>
            </a:fld>
            <a:endParaRPr lang="en-US" dirty="0"/>
          </a:p>
        </p:txBody>
      </p:sp>
      <p:sp>
        <p:nvSpPr>
          <p:cNvPr id="4" name="Footer Placeholder 3"/>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358782853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90204" cy="5224044"/>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a:t>A </a:t>
            </a:r>
            <a:r>
              <a:rPr lang="en-US" b="1" dirty="0"/>
              <a:t>convenience sample </a:t>
            </a:r>
            <a:r>
              <a:rPr lang="en-US" dirty="0"/>
              <a:t>is a sample for which members are chosen in order to </a:t>
            </a:r>
            <a:r>
              <a:rPr lang="en-US" dirty="0" smtClean="0"/>
              <a:t>minimize time</a:t>
            </a:r>
            <a:r>
              <a:rPr lang="en-US" dirty="0"/>
              <a:t>, effort, or expense. Convenience sampling involves gathering data quickly and </a:t>
            </a:r>
            <a:r>
              <a:rPr lang="en-US" dirty="0" smtClean="0"/>
              <a:t>easily. The </a:t>
            </a:r>
            <a:r>
              <a:rPr lang="en-US" dirty="0"/>
              <a:t>advantage of convenience sampling is that, in some cases, preliminary estimates </a:t>
            </a:r>
            <a:r>
              <a:rPr lang="en-US" dirty="0" smtClean="0"/>
              <a:t>of population </a:t>
            </a:r>
            <a:r>
              <a:rPr lang="en-US" dirty="0"/>
              <a:t>parameters can be obtained quickly. The main disadvantage of </a:t>
            </a:r>
            <a:r>
              <a:rPr lang="en-US" dirty="0" smtClean="0"/>
              <a:t>convenience sampling </a:t>
            </a:r>
            <a:r>
              <a:rPr lang="en-US" dirty="0"/>
              <a:t>is that the samples are prone to serious biases. As a result, the estimates </a:t>
            </a:r>
            <a:r>
              <a:rPr lang="en-US" dirty="0" smtClean="0"/>
              <a:t>obtained are </a:t>
            </a:r>
            <a:r>
              <a:rPr lang="en-US" dirty="0"/>
              <a:t>seldom accurate and the statistics are difficult to interpret.</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7</a:t>
            </a:fld>
            <a:endParaRPr lang="en-US" dirty="0"/>
          </a:p>
        </p:txBody>
      </p:sp>
      <p:sp>
        <p:nvSpPr>
          <p:cNvPr id="4" name="Footer Placeholder 3"/>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90734277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90204" cy="5224044"/>
          </a:xfrm>
        </p:spPr>
        <p:txBody>
          <a:bodyPr rtlCol="0">
            <a:normAutofit fontScale="92500"/>
          </a:bodyPr>
          <a:lstStyle/>
          <a:p>
            <a:pPr eaLnBrk="1" fontAlgn="auto" hangingPunct="1">
              <a:lnSpc>
                <a:spcPct val="110000"/>
              </a:lnSpc>
              <a:spcAft>
                <a:spcPts val="0"/>
              </a:spcAft>
              <a:buFont typeface="Arial"/>
              <a:buNone/>
              <a:defRPr/>
            </a:pPr>
            <a:r>
              <a:rPr lang="en-US" sz="3000" b="1" dirty="0" smtClean="0">
                <a:ea typeface="+mn-ea"/>
              </a:rPr>
              <a:t>Key Concepts, </a:t>
            </a:r>
            <a:r>
              <a:rPr lang="en-US" sz="3000" b="1" i="1" dirty="0" smtClean="0">
                <a:ea typeface="+mn-ea"/>
              </a:rPr>
              <a:t>continued</a:t>
            </a:r>
          </a:p>
          <a:p>
            <a:pPr marL="342900" indent="-342900">
              <a:spcAft>
                <a:spcPts val="800"/>
              </a:spcAft>
              <a:buFont typeface="Arial"/>
              <a:buChar char="•"/>
            </a:pPr>
            <a:r>
              <a:rPr lang="en-US" sz="2600" dirty="0"/>
              <a:t>While simple random samples provide unbiased estimates, there are situations in which </a:t>
            </a:r>
            <a:r>
              <a:rPr lang="en-US" sz="2600" dirty="0" smtClean="0"/>
              <a:t>the goal </a:t>
            </a:r>
            <a:r>
              <a:rPr lang="en-US" sz="2600" dirty="0"/>
              <a:t>of the research is better served by other forms of sampling. These include situations </a:t>
            </a:r>
            <a:r>
              <a:rPr lang="en-US" sz="2600" dirty="0" smtClean="0"/>
              <a:t>in which </a:t>
            </a:r>
            <a:r>
              <a:rPr lang="en-US" sz="2600" dirty="0"/>
              <a:t>the goal is to count all members of a population and situations in which the </a:t>
            </a:r>
            <a:r>
              <a:rPr lang="en-US" sz="2600" dirty="0" smtClean="0"/>
              <a:t>sample provides </a:t>
            </a:r>
            <a:r>
              <a:rPr lang="en-US" sz="2600" dirty="0"/>
              <a:t>a comparison group.</a:t>
            </a:r>
          </a:p>
          <a:p>
            <a:pPr marL="342900" indent="-342900">
              <a:spcAft>
                <a:spcPts val="800"/>
              </a:spcAft>
              <a:buFont typeface="Arial"/>
              <a:buChar char="•"/>
            </a:pPr>
            <a:r>
              <a:rPr lang="en-US" sz="2600" dirty="0" smtClean="0"/>
              <a:t>It </a:t>
            </a:r>
            <a:r>
              <a:rPr lang="en-US" sz="2600" dirty="0"/>
              <a:t>is unwise to use a sampling method simply because it is the most convenient. Unless </a:t>
            </a:r>
            <a:r>
              <a:rPr lang="en-US" sz="2600" dirty="0" smtClean="0"/>
              <a:t>the sample </a:t>
            </a:r>
            <a:r>
              <a:rPr lang="en-US" sz="2600" dirty="0"/>
              <a:t>is representative of the population of interest, the statistics that are produced may </a:t>
            </a:r>
            <a:r>
              <a:rPr lang="en-US" sz="2600" dirty="0" smtClean="0"/>
              <a:t>be misleading</a:t>
            </a:r>
            <a:r>
              <a:rPr lang="en-US" sz="2600" dirty="0"/>
              <a:t>.</a:t>
            </a:r>
          </a:p>
          <a:p>
            <a:pPr>
              <a:lnSpc>
                <a:spcPct val="110000"/>
              </a:lnSpc>
              <a:spcAft>
                <a:spcPts val="800"/>
              </a:spcAft>
            </a:pPr>
            <a:endParaRPr lang="en-US" sz="2600"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8</a:t>
            </a:fld>
            <a:endParaRPr lang="en-US" dirty="0"/>
          </a:p>
        </p:txBody>
      </p:sp>
      <p:sp>
        <p:nvSpPr>
          <p:cNvPr id="4" name="Footer Placeholder 3"/>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187600555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90204" cy="5224044"/>
          </a:xfrm>
        </p:spPr>
        <p:txBody>
          <a:bodyPr rtlCol="0">
            <a:normAutofit fontScale="92500"/>
          </a:bodyPr>
          <a:lstStyle/>
          <a:p>
            <a:pPr eaLnBrk="1" fontAlgn="auto" hangingPunct="1">
              <a:lnSpc>
                <a:spcPct val="110000"/>
              </a:lnSpc>
              <a:spcAft>
                <a:spcPts val="0"/>
              </a:spcAft>
              <a:buFont typeface="Arial"/>
              <a:buNone/>
              <a:defRPr/>
            </a:pPr>
            <a:r>
              <a:rPr lang="en-US" sz="3000" b="1" dirty="0" smtClean="0">
                <a:ea typeface="+mn-ea"/>
              </a:rPr>
              <a:t>Key Concepts, </a:t>
            </a:r>
            <a:r>
              <a:rPr lang="en-US" sz="3000" b="1" i="1" dirty="0" smtClean="0">
                <a:ea typeface="+mn-ea"/>
              </a:rPr>
              <a:t>continued</a:t>
            </a:r>
          </a:p>
          <a:p>
            <a:pPr marL="342900" indent="-342900">
              <a:spcAft>
                <a:spcPts val="800"/>
              </a:spcAft>
              <a:buFont typeface="Arial"/>
              <a:buChar char="•"/>
            </a:pPr>
            <a:r>
              <a:rPr lang="en-US" sz="2600" dirty="0"/>
              <a:t>A larger sample is not always a better sample. There is less variability in measures taken from a large sample, but if the large sample is biased, the researcher will likely obtain estimates that are inaccurate.</a:t>
            </a:r>
          </a:p>
          <a:p>
            <a:pPr>
              <a:lnSpc>
                <a:spcPct val="110000"/>
              </a:lnSpc>
              <a:spcAft>
                <a:spcPts val="800"/>
              </a:spcAft>
            </a:pPr>
            <a:endParaRPr lang="en-US" sz="2600"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9</a:t>
            </a:fld>
            <a:endParaRPr lang="en-US" dirty="0"/>
          </a:p>
        </p:txBody>
      </p:sp>
      <p:sp>
        <p:nvSpPr>
          <p:cNvPr id="4" name="Footer Placeholder 3"/>
          <p:cNvSpPr>
            <a:spLocks noGrp="1"/>
          </p:cNvSpPr>
          <p:nvPr>
            <p:ph type="ftr" sz="quarter" idx="13"/>
          </p:nvPr>
        </p:nvSpPr>
        <p:spPr/>
        <p:txBody>
          <a:bodyPr/>
          <a:lstStyle/>
          <a:p>
            <a:pPr>
              <a:defRPr/>
            </a:pPr>
            <a:r>
              <a:rPr lang="en-US" dirty="0" smtClean="0"/>
              <a:t>1.2.3: Other Methods of Random Sampling</a:t>
            </a:r>
            <a:endParaRPr lang="en-US" dirty="0"/>
          </a:p>
        </p:txBody>
      </p:sp>
    </p:spTree>
    <p:extLst>
      <p:ext uri="{BB962C8B-B14F-4D97-AF65-F5344CB8AC3E}">
        <p14:creationId xmlns:p14="http://schemas.microsoft.com/office/powerpoint/2010/main" val="252178846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Enhanced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15550</TotalTime>
  <Words>2855</Words>
  <Application>Microsoft Macintosh PowerPoint</Application>
  <PresentationFormat>On-screen Show (4:3)</PresentationFormat>
  <Paragraphs>780</Paragraphs>
  <Slides>48</Slides>
  <Notes>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Enhanced Instruction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Walch Education</dc:creator>
  <cp:keywords/>
  <dc:description/>
  <cp:lastModifiedBy>Jason</cp:lastModifiedBy>
  <cp:revision>350</cp:revision>
  <dcterms:created xsi:type="dcterms:W3CDTF">2012-02-22T19:14:19Z</dcterms:created>
  <dcterms:modified xsi:type="dcterms:W3CDTF">2015-01-07T13:28:49Z</dcterms:modified>
  <cp:category/>
</cp:coreProperties>
</file>