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482" r:id="rId3"/>
    <p:sldId id="491" r:id="rId4"/>
    <p:sldId id="483" r:id="rId5"/>
    <p:sldId id="484" r:id="rId6"/>
    <p:sldId id="434" r:id="rId7"/>
    <p:sldId id="485" r:id="rId8"/>
    <p:sldId id="486" r:id="rId9"/>
    <p:sldId id="492" r:id="rId10"/>
    <p:sldId id="487" r:id="rId11"/>
    <p:sldId id="290" r:id="rId12"/>
    <p:sldId id="294" r:id="rId13"/>
    <p:sldId id="295" r:id="rId14"/>
    <p:sldId id="467" r:id="rId15"/>
    <p:sldId id="474" r:id="rId16"/>
    <p:sldId id="462" r:id="rId17"/>
    <p:sldId id="475" r:id="rId18"/>
    <p:sldId id="476" r:id="rId19"/>
    <p:sldId id="488" r:id="rId20"/>
    <p:sldId id="489" r:id="rId21"/>
    <p:sldId id="477" r:id="rId22"/>
    <p:sldId id="490" r:id="rId23"/>
    <p:sldId id="478" r:id="rId24"/>
    <p:sldId id="479" r:id="rId25"/>
    <p:sldId id="493" r:id="rId26"/>
    <p:sldId id="481" r:id="rId27"/>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15" autoAdjust="0"/>
    <p:restoredTop sz="91486" autoAdjust="0"/>
  </p:normalViewPr>
  <p:slideViewPr>
    <p:cSldViewPr snapToGrid="0" snapToObjects="1" showGuides="1">
      <p:cViewPr varScale="1">
        <p:scale>
          <a:sx n="128" d="100"/>
          <a:sy n="128" d="100"/>
        </p:scale>
        <p:origin x="-1704" y="-112"/>
      </p:cViewPr>
      <p:guideLst>
        <p:guide orient="horz" pos="1795"/>
        <p:guide pos="2881"/>
      </p:guideLst>
    </p:cSldViewPr>
  </p:slideViewPr>
  <p:outlineViewPr>
    <p:cViewPr>
      <p:scale>
        <a:sx n="33" d="100"/>
        <a:sy n="33" d="100"/>
      </p:scale>
      <p:origin x="0" y="161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yriad Pro"/>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Myriad Pro"/>
              </a:defRPr>
            </a:lvl1pPr>
          </a:lstStyle>
          <a:p>
            <a:pPr>
              <a:defRPr/>
            </a:pPr>
            <a:fld id="{D5EDD0BC-854B-5546-A8FF-AF6B249B6AF5}" type="datetimeFigureOut">
              <a:rPr lang="en-US">
                <a:latin typeface="Arial"/>
                <a:ea typeface="Arial"/>
                <a:cs typeface="Arial"/>
              </a:rPr>
              <a:pPr>
                <a:defRPr/>
              </a:pPr>
              <a:t>1/7/15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Myriad Pro"/>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Myriad Pro"/>
              </a:defRPr>
            </a:lvl1pPr>
          </a:lstStyle>
          <a:p>
            <a:pPr>
              <a:defRPr/>
            </a:pPr>
            <a:fld id="{892397C2-5B49-104A-B1D7-DDE182C52C34}" type="slidenum">
              <a:rPr lang="en-US">
                <a:latin typeface="Arial"/>
                <a:ea typeface="Arial"/>
                <a:cs typeface="Arial"/>
              </a:rPr>
              <a:pPr>
                <a:defRPr/>
              </a:pPr>
              <a:t>‹#›</a:t>
            </a:fld>
            <a:endParaRPr lang="en-US" dirty="0">
              <a:latin typeface="Arial"/>
              <a:ea typeface="Arial"/>
              <a:cs typeface="Arial"/>
            </a:endParaRPr>
          </a:p>
        </p:txBody>
      </p:sp>
    </p:spTree>
    <p:extLst>
      <p:ext uri="{BB962C8B-B14F-4D97-AF65-F5344CB8AC3E}">
        <p14:creationId xmlns:p14="http://schemas.microsoft.com/office/powerpoint/2010/main" val="3807467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ea typeface="Arial"/>
                <a:cs typeface="Arial"/>
              </a:defRPr>
            </a:lvl1pPr>
          </a:lstStyle>
          <a:p>
            <a:pPr>
              <a:defRPr/>
            </a:pPr>
            <a:fld id="{B485999A-F397-D44F-A9CA-C8E36A937B72}" type="datetimeFigureOut">
              <a:rPr lang="en-US" smtClean="0"/>
              <a:pPr>
                <a:defRPr/>
              </a:pPr>
              <a:t>1/7/15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ea typeface="Arial"/>
                <a:cs typeface="Arial"/>
              </a:defRPr>
            </a:lvl1pPr>
          </a:lstStyle>
          <a:p>
            <a:pPr>
              <a:defRPr/>
            </a:pPr>
            <a:fld id="{7E2D0005-74DA-9042-BDA8-A6CFDFF9710F}" type="slidenum">
              <a:rPr lang="en-US" smtClean="0"/>
              <a:pPr>
                <a:defRPr/>
              </a:pPr>
              <a:t>‹#›</a:t>
            </a:fld>
            <a:endParaRPr lang="en-US" dirty="0"/>
          </a:p>
        </p:txBody>
      </p:sp>
    </p:spTree>
    <p:extLst>
      <p:ext uri="{BB962C8B-B14F-4D97-AF65-F5344CB8AC3E}">
        <p14:creationId xmlns:p14="http://schemas.microsoft.com/office/powerpoint/2010/main" val="16842642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1</a:t>
            </a:fld>
            <a:endParaRPr lang="en-US" sz="1200" dirty="0">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2</a:t>
            </a:fld>
            <a:endParaRPr lang="en-US" sz="1200" dirty="0">
              <a:latin typeface="Arial"/>
              <a:ea typeface="Arial"/>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3</a:t>
            </a:fld>
            <a:endParaRPr lang="en-US" sz="1200" dirty="0">
              <a:latin typeface="Arial"/>
              <a:ea typeface="Arial"/>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4</a:t>
            </a:fld>
            <a:endParaRPr lang="en-US" sz="1200" dirty="0">
              <a:latin typeface="Arial"/>
              <a:ea typeface="Arial"/>
              <a:cs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5</a:t>
            </a:fld>
            <a:endParaRPr lang="en-US" sz="1200" dirty="0">
              <a:latin typeface="Arial"/>
              <a:ea typeface="Arial"/>
              <a:cs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/00483</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16</a:t>
            </a:fld>
            <a:endParaRPr lang="en-US" dirty="0"/>
          </a:p>
        </p:txBody>
      </p:sp>
    </p:spTree>
    <p:extLst>
      <p:ext uri="{BB962C8B-B14F-4D97-AF65-F5344CB8AC3E}">
        <p14:creationId xmlns:p14="http://schemas.microsoft.com/office/powerpoint/2010/main" val="3838369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/00484</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26</a:t>
            </a:fld>
            <a:endParaRPr lang="en-US" dirty="0"/>
          </a:p>
        </p:txBody>
      </p:sp>
    </p:spTree>
    <p:extLst>
      <p:ext uri="{BB962C8B-B14F-4D97-AF65-F5344CB8AC3E}">
        <p14:creationId xmlns:p14="http://schemas.microsoft.com/office/powerpoint/2010/main" val="383836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CCSS IPM3 PPT bgd Instruction WIM 72dpi.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8"/>
          <p:cNvSpPr>
            <a:spLocks noGrp="1"/>
          </p:cNvSpPr>
          <p:nvPr>
            <p:ph type="sldNum" sz="quarter" idx="11"/>
          </p:nvPr>
        </p:nvSpPr>
        <p:spPr>
          <a:xfrm>
            <a:off x="8297863" y="5497513"/>
            <a:ext cx="728662" cy="282575"/>
          </a:xfrm>
        </p:spPr>
        <p:txBody>
          <a:bodyPr/>
          <a:lstStyle>
            <a:lvl1pPr>
              <a:defRPr sz="1800" b="1" i="0">
                <a:solidFill>
                  <a:srgbClr val="000000"/>
                </a:solidFill>
                <a:latin typeface="Arial"/>
                <a:cs typeface="Arial"/>
              </a:defRPr>
            </a:lvl1pPr>
          </a:lstStyle>
          <a:p>
            <a:pPr>
              <a:defRPr/>
            </a:pPr>
            <a:fld id="{AA28DBB7-6366-7443-A6B3-31C63E357D05}" type="slidenum">
              <a:rPr lang="en-US" smtClean="0"/>
              <a:pPr>
                <a:defRPr/>
              </a:pPr>
              <a:t>‹#›</a:t>
            </a:fld>
            <a:endParaRPr lang="en-US" dirty="0"/>
          </a:p>
        </p:txBody>
      </p:sp>
      <p:sp>
        <p:nvSpPr>
          <p:cNvPr id="6" name="Footer Placeholder 5"/>
          <p:cNvSpPr>
            <a:spLocks noGrp="1"/>
          </p:cNvSpPr>
          <p:nvPr>
            <p:ph type="ftr" sz="quarter" idx="13"/>
          </p:nvPr>
        </p:nvSpPr>
        <p:spPr>
          <a:xfrm>
            <a:off x="976004" y="6246670"/>
            <a:ext cx="5741117" cy="264965"/>
          </a:xfrm>
        </p:spPr>
        <p:txBody>
          <a:bodyPr/>
          <a:lstStyle>
            <a:lvl1pPr algn="l">
              <a:defRPr sz="1500">
                <a:solidFill>
                  <a:srgbClr val="000090"/>
                </a:solidFill>
              </a:defRPr>
            </a:lvl1pPr>
          </a:lstStyle>
          <a:p>
            <a:pPr>
              <a:defRPr/>
            </a:pPr>
            <a:r>
              <a:rPr lang="en-US" dirty="0" smtClean="0"/>
              <a:t>1.2.2: Simple Random Sampling</a:t>
            </a:r>
            <a:endParaRPr lang="en-US" dirty="0"/>
          </a:p>
        </p:txBody>
      </p:sp>
    </p:spTree>
    <p:extLst>
      <p:ext uri="{BB962C8B-B14F-4D97-AF65-F5344CB8AC3E}">
        <p14:creationId xmlns:p14="http://schemas.microsoft.com/office/powerpoint/2010/main" val="22198621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mn-cs"/>
              </a:defRPr>
            </a:lvl1pPr>
          </a:lstStyle>
          <a:p>
            <a:pPr>
              <a:defRPr/>
            </a:pPr>
            <a:r>
              <a:rPr lang="en-US" dirty="0" smtClean="0"/>
              <a:t>1.2.2: Simple Random Sampling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a:ea typeface="+mn-ea"/>
                <a:cs typeface="+mn-cs"/>
              </a:defRPr>
            </a:lvl1pPr>
          </a:lstStyle>
          <a:p>
            <a:pPr>
              <a:defRPr/>
            </a:pPr>
            <a:fld id="{1B293FF8-CD88-C24E-B901-491EE6C88A2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Lst>
  <p:transition xmlns:p14="http://schemas.microsoft.com/office/powerpoint/2010/main" spd="slow"/>
  <p:timing>
    <p:tnLst>
      <p:par>
        <p:cTn xmlns:p14="http://schemas.microsoft.com/office/powerpoint/2010/mai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Arial"/>
          <a:ea typeface="Arial"/>
          <a:cs typeface="Arial"/>
        </a:defRPr>
      </a:lvl1pPr>
      <a:lvl2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1pPr>
      <a:lvl2pPr marL="800100" indent="-342900" algn="l" defTabSz="457200" rtl="0" eaLnBrk="0" fontAlgn="base" hangingPunct="0">
        <a:spcBef>
          <a:spcPct val="20000"/>
        </a:spcBef>
        <a:spcAft>
          <a:spcPct val="0"/>
        </a:spcAft>
        <a:buFont typeface="Arial"/>
        <a:buChar char="•"/>
        <a:defRPr sz="2400" kern="1200">
          <a:solidFill>
            <a:schemeClr val="tx1"/>
          </a:solidFill>
          <a:latin typeface="Arial"/>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3pPr>
      <a:lvl4pPr marL="16002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4pPr>
      <a:lvl5pPr marL="20574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walch.com/ei/00483"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walch.com/ei/00484"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599" y="640567"/>
            <a:ext cx="8063785" cy="5477807"/>
          </a:xfrm>
        </p:spPr>
        <p:txBody>
          <a:bodyPr rtlCol="0">
            <a:normAutofit/>
          </a:bodyPr>
          <a:lstStyle/>
          <a:p>
            <a:pPr eaLnBrk="1" fontAlgn="auto" hangingPunct="1">
              <a:spcAft>
                <a:spcPts val="0"/>
              </a:spcAft>
              <a:buFont typeface="Arial"/>
              <a:buNone/>
              <a:defRPr/>
            </a:pPr>
            <a:r>
              <a:rPr lang="en-US" sz="2800" b="1" dirty="0" smtClean="0">
                <a:ea typeface="+mn-ea"/>
              </a:rPr>
              <a:t>Introduction</a:t>
            </a:r>
            <a:endParaRPr lang="en-US" sz="2800" b="1" dirty="0">
              <a:ea typeface="+mn-ea"/>
            </a:endParaRPr>
          </a:p>
          <a:p>
            <a:pPr>
              <a:lnSpc>
                <a:spcPct val="110000"/>
              </a:lnSpc>
              <a:spcAft>
                <a:spcPts val="600"/>
              </a:spcAft>
            </a:pPr>
            <a:r>
              <a:rPr lang="en-US" spc="-20" dirty="0"/>
              <a:t>Suppose that some students from the junior class will be chosen to receive new laptop </a:t>
            </a:r>
            <a:r>
              <a:rPr lang="en-US" spc="-20" dirty="0" smtClean="0"/>
              <a:t>computers for </a:t>
            </a:r>
            <a:r>
              <a:rPr lang="en-US" spc="-20" dirty="0"/>
              <a:t>free as part of a pilot program. You hear that the laptops have powerful processing </a:t>
            </a:r>
            <a:r>
              <a:rPr lang="en-US" spc="-20" dirty="0" smtClean="0"/>
              <a:t>capabilities and </a:t>
            </a:r>
            <a:r>
              <a:rPr lang="en-US" spc="-20" dirty="0"/>
              <a:t>that they make learning more interesting. Suppose you want one of these free laptops, but </a:t>
            </a:r>
            <a:r>
              <a:rPr lang="en-US" spc="-20" dirty="0" smtClean="0"/>
              <a:t>you understand </a:t>
            </a:r>
            <a:r>
              <a:rPr lang="en-US" spc="-20" dirty="0"/>
              <a:t>that some students will not receive them. </a:t>
            </a:r>
            <a:endParaRPr lang="en-US" dirty="0"/>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1</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1.2.2: Simple Random Sampling</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40510"/>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smtClean="0">
                <a:solidFill>
                  <a:srgbClr val="000000"/>
                </a:solidFill>
              </a:rPr>
              <a:t>To </a:t>
            </a:r>
            <a:r>
              <a:rPr lang="en-US" dirty="0">
                <a:solidFill>
                  <a:srgbClr val="000000"/>
                </a:solidFill>
              </a:rPr>
              <a:t>have sufficient evidence that a given factor (such as a personal characteristic, a </a:t>
            </a:r>
            <a:r>
              <a:rPr lang="en-US" dirty="0" smtClean="0">
                <a:solidFill>
                  <a:srgbClr val="000000"/>
                </a:solidFill>
              </a:rPr>
              <a:t>medical treatment</a:t>
            </a:r>
            <a:r>
              <a:rPr lang="en-US" dirty="0">
                <a:solidFill>
                  <a:srgbClr val="000000"/>
                </a:solidFill>
              </a:rPr>
              <a:t>, or a new product) has an effect on the results, a researcher must rule out </a:t>
            </a:r>
            <a:r>
              <a:rPr lang="en-US" dirty="0" smtClean="0">
                <a:solidFill>
                  <a:srgbClr val="000000"/>
                </a:solidFill>
              </a:rPr>
              <a:t>the possibility </a:t>
            </a:r>
            <a:r>
              <a:rPr lang="en-US" dirty="0">
                <a:solidFill>
                  <a:srgbClr val="000000"/>
                </a:solidFill>
              </a:rPr>
              <a:t>that the results can be attributed to chance variation.</a:t>
            </a:r>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10</a:t>
            </a:fld>
            <a:endParaRPr lang="en-US" dirty="0"/>
          </a:p>
        </p:txBody>
      </p:sp>
      <p:sp>
        <p:nvSpPr>
          <p:cNvPr id="4" name="Footer Placeholder 3"/>
          <p:cNvSpPr>
            <a:spLocks noGrp="1"/>
          </p:cNvSpPr>
          <p:nvPr>
            <p:ph type="ftr" sz="quarter" idx="13"/>
          </p:nvPr>
        </p:nvSpPr>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35559831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63785" cy="4998233"/>
          </a:xfrm>
        </p:spPr>
        <p:txBody>
          <a:bodyPr rtlCol="0"/>
          <a:lstStyle/>
          <a:p>
            <a:pPr eaLnBrk="1" fontAlgn="auto" hangingPunct="1">
              <a:spcAft>
                <a:spcPts val="0"/>
              </a:spcAft>
              <a:buFont typeface="Arial"/>
              <a:buNone/>
              <a:defRPr/>
            </a:pPr>
            <a:r>
              <a:rPr lang="en-US" sz="2800" b="1" dirty="0" smtClean="0">
                <a:ea typeface="+mn-ea"/>
              </a:rPr>
              <a:t>Common Errors/Misconceptions</a:t>
            </a:r>
            <a:endParaRPr lang="en-US" sz="2000" dirty="0" smtClean="0">
              <a:ea typeface="+mn-ea"/>
            </a:endParaRPr>
          </a:p>
          <a:p>
            <a:pPr marL="342900" indent="-342900">
              <a:spcAft>
                <a:spcPts val="1200"/>
              </a:spcAft>
              <a:buFont typeface="Arial"/>
              <a:buChar char="•"/>
            </a:pPr>
            <a:r>
              <a:rPr lang="en-US" dirty="0"/>
              <a:t>mistakenly believing that the word </a:t>
            </a:r>
            <a:r>
              <a:rPr lang="en-US" i="1" dirty="0"/>
              <a:t>random </a:t>
            </a:r>
            <a:r>
              <a:rPr lang="en-US" dirty="0"/>
              <a:t>in the term </a:t>
            </a:r>
            <a:r>
              <a:rPr lang="en-US" i="1" dirty="0"/>
              <a:t>random sampling </a:t>
            </a:r>
            <a:r>
              <a:rPr lang="en-US" dirty="0" smtClean="0"/>
              <a:t>means “</a:t>
            </a:r>
            <a:r>
              <a:rPr lang="en-US" dirty="0"/>
              <a:t>haphazard, or done quickly without thought”</a:t>
            </a:r>
          </a:p>
          <a:p>
            <a:pPr marL="342900" indent="-342900">
              <a:spcAft>
                <a:spcPts val="1200"/>
              </a:spcAft>
              <a:buFont typeface="Arial"/>
              <a:buChar char="•"/>
            </a:pPr>
            <a:r>
              <a:rPr lang="en-US" dirty="0" smtClean="0"/>
              <a:t>not </a:t>
            </a:r>
            <a:r>
              <a:rPr lang="en-US" dirty="0"/>
              <a:t>understanding that performing a statistical analysis with biased data can lead </a:t>
            </a:r>
            <a:r>
              <a:rPr lang="en-US" dirty="0" smtClean="0"/>
              <a:t>to grossly </a:t>
            </a:r>
            <a:r>
              <a:rPr lang="en-US" dirty="0"/>
              <a:t>misleading results even if the mathematical analysis is perfect</a:t>
            </a:r>
          </a:p>
          <a:p>
            <a:pPr marL="342900" indent="-342900">
              <a:buFont typeface="Arial"/>
              <a:buChar char="•"/>
            </a:pPr>
            <a:r>
              <a:rPr lang="en-US" dirty="0" smtClean="0"/>
              <a:t>not </a:t>
            </a:r>
            <a:r>
              <a:rPr lang="en-US" dirty="0"/>
              <a:t>believing that events with low probability are likely to occur some of the time if </a:t>
            </a:r>
            <a:r>
              <a:rPr lang="en-US" dirty="0" smtClean="0"/>
              <a:t>a population </a:t>
            </a:r>
            <a:r>
              <a:rPr lang="en-US" dirty="0"/>
              <a:t>or sample size is large </a:t>
            </a:r>
            <a:r>
              <a:rPr lang="en-US" dirty="0" smtClean="0"/>
              <a:t>enough</a:t>
            </a:r>
            <a:endParaRPr lang="en-US" dirty="0"/>
          </a:p>
          <a:p>
            <a:pPr marL="342900" indent="-342900">
              <a:lnSpc>
                <a:spcPct val="110000"/>
              </a:lnSpc>
              <a:buFont typeface="Arial"/>
              <a:buChar char="•"/>
            </a:pPr>
            <a:endParaRPr lang="en-US" dirty="0"/>
          </a:p>
        </p:txBody>
      </p:sp>
      <p:sp>
        <p:nvSpPr>
          <p:cNvPr id="2150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261CA2CB-5E55-4944-A924-36ED15748A88}" type="slidenum">
              <a:rPr lang="en-US" sz="1800">
                <a:solidFill>
                  <a:srgbClr val="000000"/>
                </a:solidFill>
                <a:latin typeface="Arial"/>
                <a:ea typeface="Arial"/>
                <a:cs typeface="Arial"/>
              </a:rPr>
              <a:pPr eaLnBrk="1" fontAlgn="base" hangingPunct="1">
                <a:spcBef>
                  <a:spcPct val="0"/>
                </a:spcBef>
                <a:spcAft>
                  <a:spcPct val="0"/>
                </a:spcAft>
              </a:pPr>
              <a:t>11</a:t>
            </a:fld>
            <a:endParaRPr lang="en-US" sz="1800" dirty="0">
              <a:solidFill>
                <a:srgbClr val="000000"/>
              </a:solidFill>
              <a:latin typeface="Arial"/>
              <a:ea typeface="Arial"/>
              <a:cs typeface="Arial"/>
            </a:endParaRPr>
          </a:p>
        </p:txBody>
      </p:sp>
      <p:sp>
        <p:nvSpPr>
          <p:cNvPr id="3" name="Footer Placeholder 2"/>
          <p:cNvSpPr>
            <a:spLocks noGrp="1"/>
          </p:cNvSpPr>
          <p:nvPr>
            <p:ph type="ftr" sz="quarter" idx="13"/>
          </p:nvPr>
        </p:nvSpPr>
        <p:spPr/>
        <p:txBody>
          <a:bodyPr/>
          <a:lstStyle/>
          <a:p>
            <a:pPr>
              <a:defRPr/>
            </a:pPr>
            <a:r>
              <a:rPr lang="en-US" dirty="0" smtClean="0"/>
              <a:t>1.2.2: Simple Random Sampling</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8092342" cy="4997450"/>
          </a:xfrm>
        </p:spPr>
        <p:txBody>
          <a:bodyPr>
            <a:normAutofit/>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1</a:t>
            </a:r>
            <a:endParaRPr lang="en-US" sz="1100" b="1" dirty="0">
              <a:solidFill>
                <a:srgbClr val="558ED5"/>
              </a:solidFill>
            </a:endParaRPr>
          </a:p>
          <a:p>
            <a:r>
              <a:rPr lang="en-US" dirty="0"/>
              <a:t>Mr. </a:t>
            </a:r>
            <a:r>
              <a:rPr lang="en-US" dirty="0" err="1"/>
              <a:t>DiCenso</a:t>
            </a:r>
            <a:r>
              <a:rPr lang="en-US" dirty="0"/>
              <a:t> wants to establish baseline measures for the 21 students in his psychology class on a memory test, but he doesn’t have time to test all students. How could Mr. </a:t>
            </a:r>
            <a:r>
              <a:rPr lang="en-US" dirty="0" err="1"/>
              <a:t>DiCenso</a:t>
            </a:r>
            <a:r>
              <a:rPr lang="en-US" dirty="0"/>
              <a:t> use a standard deck of 52 cards to select a simple random sample of 10 students? The students in Mr. </a:t>
            </a:r>
            <a:r>
              <a:rPr lang="en-US" dirty="0" err="1"/>
              <a:t>DiCenso’s</a:t>
            </a:r>
            <a:r>
              <a:rPr lang="en-US" dirty="0"/>
              <a:t> class are listed as follows</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12</a:t>
            </a:fld>
            <a:endParaRPr lang="en-US" dirty="0"/>
          </a:p>
        </p:txBody>
      </p:sp>
      <p:sp>
        <p:nvSpPr>
          <p:cNvPr id="3" name="Footer Placeholder 2"/>
          <p:cNvSpPr>
            <a:spLocks noGrp="1"/>
          </p:cNvSpPr>
          <p:nvPr>
            <p:ph type="ftr" sz="quarter" idx="13"/>
          </p:nvPr>
        </p:nvSpPr>
        <p:spPr/>
        <p:txBody>
          <a:bodyPr/>
          <a:lstStyle/>
          <a:p>
            <a:pPr>
              <a:defRPr/>
            </a:pPr>
            <a:r>
              <a:rPr lang="en-US" dirty="0" smtClean="0"/>
              <a:t>1.2.2: Simple Random Sampling</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799433"/>
              </p:ext>
            </p:extLst>
          </p:nvPr>
        </p:nvGraphicFramePr>
        <p:xfrm>
          <a:off x="793750" y="4155180"/>
          <a:ext cx="7737662" cy="1066800"/>
        </p:xfrm>
        <a:graphic>
          <a:graphicData uri="http://schemas.openxmlformats.org/drawingml/2006/table">
            <a:tbl>
              <a:tblPr/>
              <a:tblGrid>
                <a:gridCol w="924485"/>
                <a:gridCol w="1195294"/>
                <a:gridCol w="1255059"/>
                <a:gridCol w="1270000"/>
                <a:gridCol w="1270000"/>
                <a:gridCol w="890824"/>
                <a:gridCol w="932000"/>
              </a:tblGrid>
              <a:tr h="355600">
                <a:tc>
                  <a:txBody>
                    <a:bodyPr/>
                    <a:lstStyle/>
                    <a:p>
                      <a:pPr algn="l" fontAlgn="b"/>
                      <a:r>
                        <a:rPr lang="en-US" sz="2200" b="0" i="0" u="none" strike="noStrike" dirty="0">
                          <a:solidFill>
                            <a:srgbClr val="000000"/>
                          </a:solidFill>
                          <a:effectLst/>
                          <a:latin typeface="Arial"/>
                        </a:rPr>
                        <a:t>Tim</a:t>
                      </a:r>
                    </a:p>
                  </a:txBody>
                  <a:tcPr marL="12700" marR="12700" marT="12700" marB="0" anchor="b">
                    <a:lnL>
                      <a:noFill/>
                    </a:lnL>
                    <a:lnR>
                      <a:noFill/>
                    </a:lnR>
                    <a:lnT>
                      <a:noFill/>
                    </a:lnT>
                    <a:lnB>
                      <a:noFill/>
                    </a:lnB>
                  </a:tcPr>
                </a:tc>
                <a:tc>
                  <a:txBody>
                    <a:bodyPr/>
                    <a:lstStyle/>
                    <a:p>
                      <a:pPr algn="l" fontAlgn="b"/>
                      <a:r>
                        <a:rPr lang="en-US" sz="2200" b="0" i="0" u="none" strike="noStrike" dirty="0" err="1">
                          <a:solidFill>
                            <a:srgbClr val="000000"/>
                          </a:solidFill>
                          <a:effectLst/>
                          <a:latin typeface="Arial"/>
                        </a:rPr>
                        <a:t>Brion</a:t>
                      </a:r>
                      <a:endParaRPr lang="en-US" sz="2200" b="0" i="0" u="none" strike="noStrike" dirty="0">
                        <a:solidFill>
                          <a:srgbClr val="000000"/>
                        </a:solidFill>
                        <a:effectLst/>
                        <a:latin typeface="Arial"/>
                      </a:endParaRPr>
                    </a:p>
                  </a:txBody>
                  <a:tcPr marL="12700" marR="12700" marT="12700"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a:rPr>
                        <a:t>Victoria</a:t>
                      </a:r>
                    </a:p>
                  </a:txBody>
                  <a:tcPr marL="12700" marR="12700" marT="12700" marB="0" anchor="b">
                    <a:lnL>
                      <a:noFill/>
                    </a:lnL>
                    <a:lnR>
                      <a:noFill/>
                    </a:lnR>
                    <a:lnT>
                      <a:noFill/>
                    </a:lnT>
                    <a:lnB>
                      <a:noFill/>
                    </a:lnB>
                  </a:tcPr>
                </a:tc>
                <a:tc>
                  <a:txBody>
                    <a:bodyPr/>
                    <a:lstStyle/>
                    <a:p>
                      <a:pPr algn="l" fontAlgn="b"/>
                      <a:r>
                        <a:rPr lang="en-US" sz="2200" b="0" i="0" u="none" strike="noStrike">
                          <a:solidFill>
                            <a:srgbClr val="000000"/>
                          </a:solidFill>
                          <a:effectLst/>
                          <a:latin typeface="Arial"/>
                        </a:rPr>
                        <a:t>Nick</a:t>
                      </a:r>
                    </a:p>
                  </a:txBody>
                  <a:tcPr marL="12700" marR="12700" marT="12700"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a:rPr>
                        <a:t>Quinn</a:t>
                      </a:r>
                    </a:p>
                  </a:txBody>
                  <a:tcPr marL="12700" marR="12700" marT="12700"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a:rPr>
                        <a:t>Gigi</a:t>
                      </a:r>
                    </a:p>
                  </a:txBody>
                  <a:tcPr marL="12700" marR="12700" marT="12700" marB="0" anchor="b">
                    <a:lnL>
                      <a:noFill/>
                    </a:lnL>
                    <a:lnR>
                      <a:noFill/>
                    </a:lnR>
                    <a:lnT>
                      <a:noFill/>
                    </a:lnT>
                    <a:lnB>
                      <a:noFill/>
                    </a:lnB>
                  </a:tcPr>
                </a:tc>
                <a:tc>
                  <a:txBody>
                    <a:bodyPr/>
                    <a:lstStyle/>
                    <a:p>
                      <a:pPr algn="l" fontAlgn="b"/>
                      <a:r>
                        <a:rPr lang="en-US" sz="2200" b="0" i="0" u="none" strike="noStrike">
                          <a:solidFill>
                            <a:srgbClr val="000000"/>
                          </a:solidFill>
                          <a:effectLst/>
                          <a:latin typeface="Arial"/>
                        </a:rPr>
                        <a:t>Jose</a:t>
                      </a:r>
                    </a:p>
                  </a:txBody>
                  <a:tcPr marL="12700" marR="12700" marT="12700" marB="0" anchor="b">
                    <a:lnL>
                      <a:noFill/>
                    </a:lnL>
                    <a:lnR>
                      <a:noFill/>
                    </a:lnR>
                    <a:lnT>
                      <a:noFill/>
                    </a:lnT>
                    <a:lnB>
                      <a:noFill/>
                    </a:lnB>
                  </a:tcPr>
                </a:tc>
              </a:tr>
              <a:tr h="355600">
                <a:tc>
                  <a:txBody>
                    <a:bodyPr/>
                    <a:lstStyle/>
                    <a:p>
                      <a:pPr algn="l" fontAlgn="b"/>
                      <a:r>
                        <a:rPr lang="en-US" sz="2200" b="0" i="0" u="none" strike="noStrike">
                          <a:solidFill>
                            <a:srgbClr val="000000"/>
                          </a:solidFill>
                          <a:effectLst/>
                          <a:latin typeface="Arial"/>
                        </a:rPr>
                        <a:t>Alex</a:t>
                      </a:r>
                    </a:p>
                  </a:txBody>
                  <a:tcPr marL="12700" marR="12700" marT="12700"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a:rPr>
                        <a:t>Andy</a:t>
                      </a:r>
                    </a:p>
                  </a:txBody>
                  <a:tcPr marL="12700" marR="12700" marT="12700"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a:rPr>
                        <a:t>Michael</a:t>
                      </a:r>
                    </a:p>
                  </a:txBody>
                  <a:tcPr marL="12700" marR="12700" marT="12700"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a:rPr>
                        <a:t>Stella</a:t>
                      </a:r>
                    </a:p>
                  </a:txBody>
                  <a:tcPr marL="12700" marR="12700" marT="12700"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a:rPr>
                        <a:t>Claire</a:t>
                      </a:r>
                    </a:p>
                  </a:txBody>
                  <a:tcPr marL="12700" marR="12700" marT="12700"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a:rPr>
                        <a:t>Lara</a:t>
                      </a:r>
                    </a:p>
                  </a:txBody>
                  <a:tcPr marL="12700" marR="12700" marT="12700"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a:rPr>
                        <a:t>Noemi</a:t>
                      </a:r>
                    </a:p>
                  </a:txBody>
                  <a:tcPr marL="12700" marR="12700" marT="12700" marB="0" anchor="b">
                    <a:lnL>
                      <a:noFill/>
                    </a:lnL>
                    <a:lnR>
                      <a:noFill/>
                    </a:lnR>
                    <a:lnT>
                      <a:noFill/>
                    </a:lnT>
                    <a:lnB>
                      <a:noFill/>
                    </a:lnB>
                  </a:tcPr>
                </a:tc>
              </a:tr>
              <a:tr h="355600">
                <a:tc>
                  <a:txBody>
                    <a:bodyPr/>
                    <a:lstStyle/>
                    <a:p>
                      <a:pPr algn="l" fontAlgn="b"/>
                      <a:r>
                        <a:rPr lang="en-US" sz="2200" b="0" i="0" u="none" strike="noStrike">
                          <a:solidFill>
                            <a:srgbClr val="000000"/>
                          </a:solidFill>
                          <a:effectLst/>
                          <a:latin typeface="Arial"/>
                        </a:rPr>
                        <a:t>Eliza</a:t>
                      </a:r>
                    </a:p>
                  </a:txBody>
                  <a:tcPr marL="12700" marR="12700" marT="12700" marB="0" anchor="b">
                    <a:lnL>
                      <a:noFill/>
                    </a:lnL>
                    <a:lnR>
                      <a:noFill/>
                    </a:lnR>
                    <a:lnT>
                      <a:noFill/>
                    </a:lnT>
                    <a:lnB>
                      <a:noFill/>
                    </a:lnB>
                  </a:tcPr>
                </a:tc>
                <a:tc>
                  <a:txBody>
                    <a:bodyPr/>
                    <a:lstStyle/>
                    <a:p>
                      <a:pPr algn="l" fontAlgn="b"/>
                      <a:r>
                        <a:rPr lang="en-US" sz="2200" b="0" i="0" u="none" strike="noStrike">
                          <a:solidFill>
                            <a:srgbClr val="000000"/>
                          </a:solidFill>
                          <a:effectLst/>
                          <a:latin typeface="Arial"/>
                        </a:rPr>
                        <a:t>Morgan</a:t>
                      </a:r>
                    </a:p>
                  </a:txBody>
                  <a:tcPr marL="12700" marR="12700" marT="12700" marB="0" anchor="b">
                    <a:lnL>
                      <a:noFill/>
                    </a:lnL>
                    <a:lnR>
                      <a:noFill/>
                    </a:lnR>
                    <a:lnT>
                      <a:noFill/>
                    </a:lnT>
                    <a:lnB>
                      <a:noFill/>
                    </a:lnB>
                  </a:tcPr>
                </a:tc>
                <a:tc>
                  <a:txBody>
                    <a:bodyPr/>
                    <a:lstStyle/>
                    <a:p>
                      <a:pPr algn="l" fontAlgn="b"/>
                      <a:r>
                        <a:rPr lang="en-US" sz="2200" b="0" i="0" u="none" strike="noStrike">
                          <a:solidFill>
                            <a:srgbClr val="000000"/>
                          </a:solidFill>
                          <a:effectLst/>
                          <a:latin typeface="Arial"/>
                        </a:rPr>
                        <a:t>Ian</a:t>
                      </a:r>
                    </a:p>
                  </a:txBody>
                  <a:tcPr marL="12700" marR="12700" marT="12700"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a:rPr>
                        <a:t>Dominic</a:t>
                      </a:r>
                    </a:p>
                  </a:txBody>
                  <a:tcPr marL="12700" marR="12700" marT="12700" marB="0" anchor="b">
                    <a:lnL>
                      <a:noFill/>
                    </a:lnL>
                    <a:lnR>
                      <a:noFill/>
                    </a:lnR>
                    <a:lnT>
                      <a:noFill/>
                    </a:lnT>
                    <a:lnB>
                      <a:noFill/>
                    </a:lnB>
                  </a:tcPr>
                </a:tc>
                <a:tc>
                  <a:txBody>
                    <a:bodyPr/>
                    <a:lstStyle/>
                    <a:p>
                      <a:pPr algn="l" fontAlgn="b"/>
                      <a:r>
                        <a:rPr lang="en-US" sz="2200" b="0" i="0" u="none" strike="noStrike">
                          <a:solidFill>
                            <a:srgbClr val="000000"/>
                          </a:solidFill>
                          <a:effectLst/>
                          <a:latin typeface="Arial"/>
                        </a:rPr>
                        <a:t>DeSean</a:t>
                      </a:r>
                    </a:p>
                  </a:txBody>
                  <a:tcPr marL="12700" marR="12700" marT="12700" marB="0" anchor="b">
                    <a:lnL>
                      <a:noFill/>
                    </a:lnL>
                    <a:lnR>
                      <a:noFill/>
                    </a:lnR>
                    <a:lnT>
                      <a:noFill/>
                    </a:lnT>
                    <a:lnB>
                      <a:noFill/>
                    </a:lnB>
                  </a:tcPr>
                </a:tc>
                <a:tc>
                  <a:txBody>
                    <a:bodyPr/>
                    <a:lstStyle/>
                    <a:p>
                      <a:pPr algn="l" fontAlgn="b"/>
                      <a:r>
                        <a:rPr lang="en-US" sz="2200" b="0" i="0" u="none" strike="noStrike" dirty="0" err="1">
                          <a:solidFill>
                            <a:srgbClr val="000000"/>
                          </a:solidFill>
                          <a:effectLst/>
                          <a:latin typeface="Arial"/>
                        </a:rPr>
                        <a:t>Rafiq</a:t>
                      </a:r>
                      <a:endParaRPr lang="en-US" sz="2200" b="0" i="0" u="none" strike="noStrike" dirty="0">
                        <a:solidFill>
                          <a:srgbClr val="000000"/>
                        </a:solidFill>
                        <a:effectLst/>
                        <a:latin typeface="Arial"/>
                      </a:endParaRPr>
                    </a:p>
                  </a:txBody>
                  <a:tcPr marL="12700" marR="12700" marT="12700"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a:rPr>
                        <a:t>Gillian</a:t>
                      </a:r>
                    </a:p>
                  </a:txBody>
                  <a:tcPr marL="12700" marR="12700" marT="12700" marB="0" anchor="b">
                    <a:lnL>
                      <a:noFill/>
                    </a:lnL>
                    <a:lnR>
                      <a:noFill/>
                    </a:lnR>
                    <a:lnT>
                      <a:noFill/>
                    </a:lnT>
                    <a:lnB>
                      <a:noFill/>
                    </a:lnB>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560321"/>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1, </a:t>
            </a:r>
            <a:r>
              <a:rPr lang="en-US" sz="2800" b="1" i="1" dirty="0">
                <a:solidFill>
                  <a:srgbClr val="000090"/>
                </a:solidFill>
              </a:rPr>
              <a:t>continued</a:t>
            </a:r>
          </a:p>
          <a:p>
            <a:pPr marL="514350" indent="-557784">
              <a:buFont typeface="+mj-lt"/>
              <a:buAutoNum type="arabicPeriod"/>
            </a:pPr>
            <a:r>
              <a:rPr lang="en-US" sz="2800" b="1" dirty="0">
                <a:solidFill>
                  <a:srgbClr val="660066"/>
                </a:solidFill>
              </a:rPr>
              <a:t>Assign a value to each student.</a:t>
            </a:r>
            <a:endParaRPr lang="en-US" sz="2800" b="1" dirty="0" smtClean="0">
              <a:solidFill>
                <a:srgbClr val="660066"/>
              </a:solidFill>
            </a:endParaRPr>
          </a:p>
          <a:p>
            <a:pPr marL="512064" lvl="1" algn="l"/>
            <a:r>
              <a:rPr lang="en-US" dirty="0">
                <a:solidFill>
                  <a:schemeClr val="tx1"/>
                </a:solidFill>
              </a:rPr>
              <a:t>Assign a card name (for example, </a:t>
            </a:r>
            <a:r>
              <a:rPr lang="en-US" i="1" dirty="0">
                <a:solidFill>
                  <a:schemeClr val="tx1"/>
                </a:solidFill>
              </a:rPr>
              <a:t>ace of spades</a:t>
            </a:r>
            <a:r>
              <a:rPr lang="en-US" dirty="0">
                <a:solidFill>
                  <a:schemeClr val="tx1"/>
                </a:solidFill>
              </a:rPr>
              <a:t>) to each student, </a:t>
            </a:r>
            <a:r>
              <a:rPr lang="en-US" dirty="0" smtClean="0">
                <a:solidFill>
                  <a:schemeClr val="tx1"/>
                </a:solidFill>
              </a:rPr>
              <a:t>as shown </a:t>
            </a:r>
            <a:r>
              <a:rPr lang="en-US" dirty="0">
                <a:solidFill>
                  <a:schemeClr val="tx1"/>
                </a:solidFill>
              </a:rPr>
              <a:t>in the following table.</a:t>
            </a:r>
            <a:endParaRPr lang="en-US" dirty="0" smtClean="0">
              <a:solidFill>
                <a:schemeClr val="tx1"/>
              </a:solidFill>
            </a:endParaRPr>
          </a:p>
          <a:p>
            <a:pPr marL="512064"/>
            <a:endParaRPr lang="en-US" dirty="0"/>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13</a:t>
            </a:fld>
            <a:endParaRPr lang="en-US" dirty="0"/>
          </a:p>
        </p:txBody>
      </p:sp>
      <p:sp>
        <p:nvSpPr>
          <p:cNvPr id="2" name="Footer Placeholder 1"/>
          <p:cNvSpPr>
            <a:spLocks noGrp="1"/>
          </p:cNvSpPr>
          <p:nvPr>
            <p:ph type="ftr" sz="quarter" idx="13"/>
          </p:nvPr>
        </p:nvSpPr>
        <p:spPr/>
        <p:txBody>
          <a:bodyPr/>
          <a:lstStyle/>
          <a:p>
            <a:pPr>
              <a:defRPr/>
            </a:pPr>
            <a:r>
              <a:rPr lang="en-US" dirty="0" smtClean="0"/>
              <a:t>1.2.2: Simple Random Sampling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48561346"/>
              </p:ext>
            </p:extLst>
          </p:nvPr>
        </p:nvGraphicFramePr>
        <p:xfrm>
          <a:off x="457200" y="2502859"/>
          <a:ext cx="8229599" cy="2987040"/>
        </p:xfrm>
        <a:graphic>
          <a:graphicData uri="http://schemas.openxmlformats.org/drawingml/2006/table">
            <a:tbl>
              <a:tblPr/>
              <a:tblGrid>
                <a:gridCol w="997527"/>
                <a:gridCol w="1911927"/>
                <a:gridCol w="997527"/>
                <a:gridCol w="1508166"/>
                <a:gridCol w="997527"/>
                <a:gridCol w="1816925"/>
              </a:tblGrid>
              <a:tr h="373380">
                <a:tc>
                  <a:txBody>
                    <a:bodyPr/>
                    <a:lstStyle/>
                    <a:p>
                      <a:pPr algn="ctr" fontAlgn="b"/>
                      <a:r>
                        <a:rPr lang="en-US" sz="1850" b="1" i="0" u="none" strike="noStrike" dirty="0">
                          <a:solidFill>
                            <a:srgbClr val="000000"/>
                          </a:solidFill>
                          <a:effectLst/>
                          <a:latin typeface="Arial"/>
                        </a:rPr>
                        <a:t>Student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50" b="1" i="0" u="none" strike="noStrike" dirty="0">
                          <a:solidFill>
                            <a:srgbClr val="000000"/>
                          </a:solidFill>
                          <a:effectLst/>
                          <a:latin typeface="Arial"/>
                        </a:rPr>
                        <a:t>Card</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50" b="1" i="0" u="none" strike="noStrike" dirty="0">
                          <a:solidFill>
                            <a:srgbClr val="000000"/>
                          </a:solidFill>
                          <a:effectLst/>
                          <a:latin typeface="Arial"/>
                        </a:rPr>
                        <a:t>Student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50" b="1" i="0" u="none" strike="noStrike" dirty="0">
                          <a:solidFill>
                            <a:srgbClr val="000000"/>
                          </a:solidFill>
                          <a:effectLst/>
                          <a:latin typeface="Arial"/>
                        </a:rPr>
                        <a:t>Card</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50" b="1" i="0" u="none" strike="noStrike" dirty="0">
                          <a:solidFill>
                            <a:srgbClr val="000000"/>
                          </a:solidFill>
                          <a:effectLst/>
                          <a:latin typeface="Arial"/>
                        </a:rPr>
                        <a:t>Student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50" b="1" i="0" u="none" strike="noStrike" dirty="0">
                          <a:solidFill>
                            <a:srgbClr val="000000"/>
                          </a:solidFill>
                          <a:effectLst/>
                          <a:latin typeface="Arial"/>
                        </a:rPr>
                        <a:t>Card</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73380">
                <a:tc>
                  <a:txBody>
                    <a:bodyPr/>
                    <a:lstStyle/>
                    <a:p>
                      <a:pPr algn="l" fontAlgn="b"/>
                      <a:r>
                        <a:rPr lang="en-US" sz="1850" b="0" i="0" u="none" strike="noStrike">
                          <a:solidFill>
                            <a:srgbClr val="000000"/>
                          </a:solidFill>
                          <a:effectLst/>
                          <a:latin typeface="Arial"/>
                        </a:rPr>
                        <a:t>Tim</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dirty="0">
                          <a:solidFill>
                            <a:srgbClr val="000000"/>
                          </a:solidFill>
                          <a:effectLst/>
                          <a:latin typeface="Arial"/>
                        </a:rPr>
                        <a:t>Ace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Michael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dirty="0">
                          <a:solidFill>
                            <a:srgbClr val="000000"/>
                          </a:solidFill>
                          <a:effectLst/>
                          <a:latin typeface="Arial"/>
                        </a:rPr>
                        <a:t>7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DeSean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dirty="0">
                          <a:solidFill>
                            <a:srgbClr val="000000"/>
                          </a:solidFill>
                          <a:effectLst/>
                          <a:latin typeface="Arial"/>
                        </a:rPr>
                        <a:t>King of hearts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380">
                <a:tc>
                  <a:txBody>
                    <a:bodyPr/>
                    <a:lstStyle/>
                    <a:p>
                      <a:pPr algn="l" fontAlgn="b"/>
                      <a:r>
                        <a:rPr lang="en-US" sz="1850" b="0" i="0" u="none" strike="noStrike">
                          <a:solidFill>
                            <a:srgbClr val="000000"/>
                          </a:solidFill>
                          <a:effectLst/>
                          <a:latin typeface="Arial"/>
                        </a:rPr>
                        <a:t>Alex</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dirty="0">
                          <a:solidFill>
                            <a:srgbClr val="000000"/>
                          </a:solidFill>
                          <a:effectLst/>
                          <a:latin typeface="Arial"/>
                        </a:rPr>
                        <a:t>King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Ian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6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Gigi</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Queen of hearts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380">
                <a:tc>
                  <a:txBody>
                    <a:bodyPr/>
                    <a:lstStyle/>
                    <a:p>
                      <a:pPr algn="l" fontAlgn="b"/>
                      <a:r>
                        <a:rPr lang="en-US" sz="1850" b="0" i="0" u="none" strike="noStrike">
                          <a:solidFill>
                            <a:srgbClr val="000000"/>
                          </a:solidFill>
                          <a:effectLst/>
                          <a:latin typeface="Arial"/>
                        </a:rPr>
                        <a:t>Eliza</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Queen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Nick</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5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Lara</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Jack of hearts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380">
                <a:tc>
                  <a:txBody>
                    <a:bodyPr/>
                    <a:lstStyle/>
                    <a:p>
                      <a:pPr algn="l" fontAlgn="b"/>
                      <a:r>
                        <a:rPr lang="en-US" sz="1850" b="0" i="0" u="none" strike="noStrike">
                          <a:solidFill>
                            <a:srgbClr val="000000"/>
                          </a:solidFill>
                          <a:effectLst/>
                          <a:latin typeface="Arial"/>
                        </a:rPr>
                        <a:t>Brion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Jack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Stella</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4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Rafiq</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10 of hearts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380">
                <a:tc>
                  <a:txBody>
                    <a:bodyPr/>
                    <a:lstStyle/>
                    <a:p>
                      <a:pPr algn="l" fontAlgn="b"/>
                      <a:r>
                        <a:rPr lang="en-US" sz="1850" b="0" i="0" u="none" strike="noStrike">
                          <a:solidFill>
                            <a:srgbClr val="000000"/>
                          </a:solidFill>
                          <a:effectLst/>
                          <a:latin typeface="Arial"/>
                        </a:rPr>
                        <a:t>Andy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10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Dominic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dirty="0">
                          <a:solidFill>
                            <a:srgbClr val="000000"/>
                          </a:solidFill>
                          <a:effectLst/>
                          <a:latin typeface="Arial"/>
                        </a:rPr>
                        <a:t>3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Jose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9 of hearts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380">
                <a:tc>
                  <a:txBody>
                    <a:bodyPr/>
                    <a:lstStyle/>
                    <a:p>
                      <a:pPr algn="l" fontAlgn="b"/>
                      <a:r>
                        <a:rPr lang="en-US" sz="1850" b="0" i="0" u="none" strike="noStrike">
                          <a:solidFill>
                            <a:srgbClr val="000000"/>
                          </a:solidFill>
                          <a:effectLst/>
                          <a:latin typeface="Arial"/>
                        </a:rPr>
                        <a:t>Morgan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9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Quinn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2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Noemi</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8 of hearts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380">
                <a:tc>
                  <a:txBody>
                    <a:bodyPr/>
                    <a:lstStyle/>
                    <a:p>
                      <a:pPr algn="l" fontAlgn="b"/>
                      <a:r>
                        <a:rPr lang="en-US" sz="1850" b="0" i="0" u="none" strike="noStrike">
                          <a:solidFill>
                            <a:srgbClr val="000000"/>
                          </a:solidFill>
                          <a:effectLst/>
                          <a:latin typeface="Arial"/>
                        </a:rPr>
                        <a:t>Victoria</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8 of spades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Claire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dirty="0">
                          <a:solidFill>
                            <a:srgbClr val="000000"/>
                          </a:solidFill>
                          <a:effectLst/>
                          <a:latin typeface="Arial"/>
                        </a:rPr>
                        <a:t>Ace of hearts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a:solidFill>
                            <a:srgbClr val="000000"/>
                          </a:solidFill>
                          <a:effectLst/>
                          <a:latin typeface="Arial"/>
                        </a:rPr>
                        <a:t>Gillian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850" b="0" i="0" u="none" strike="noStrike" dirty="0">
                          <a:solidFill>
                            <a:srgbClr val="000000"/>
                          </a:solidFill>
                          <a:effectLst/>
                          <a:latin typeface="Arial"/>
                        </a:rPr>
                        <a:t>7 of hearts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49"/>
            <a:ext cx="7977220" cy="5259265"/>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marL="514350" indent="-557784">
              <a:buFont typeface="+mj-lt"/>
              <a:buAutoNum type="arabicPeriod" startAt="2"/>
            </a:pPr>
            <a:r>
              <a:rPr lang="en-US" sz="2800" b="1" dirty="0">
                <a:solidFill>
                  <a:srgbClr val="660066"/>
                </a:solidFill>
              </a:rPr>
              <a:t>Randomly select cards.</a:t>
            </a:r>
            <a:r>
              <a:rPr lang="en-US" sz="2800" b="1" dirty="0" smtClean="0">
                <a:solidFill>
                  <a:srgbClr val="660066"/>
                </a:solidFill>
              </a:rPr>
              <a:t> </a:t>
            </a:r>
            <a:r>
              <a:rPr lang="en-US" sz="2800" b="1" dirty="0">
                <a:solidFill>
                  <a:srgbClr val="660066"/>
                </a:solidFill>
              </a:rPr>
              <a:t>	</a:t>
            </a:r>
          </a:p>
          <a:p>
            <a:pPr marL="512064" lvl="1" algn="l">
              <a:spcAft>
                <a:spcPts val="600"/>
              </a:spcAft>
            </a:pPr>
            <a:r>
              <a:rPr lang="en-US" dirty="0">
                <a:solidFill>
                  <a:schemeClr val="tx1"/>
                </a:solidFill>
              </a:rPr>
              <a:t>Shuffle the 21 cards thoroughly, then select the first 10 cards.</a:t>
            </a:r>
          </a:p>
          <a:p>
            <a:pPr marL="512064" lvl="1" algn="l">
              <a:spcAft>
                <a:spcPts val="600"/>
              </a:spcAft>
            </a:pPr>
            <a:r>
              <a:rPr lang="en-US" dirty="0">
                <a:solidFill>
                  <a:schemeClr val="tx1"/>
                </a:solidFill>
              </a:rPr>
              <a:t>Identify the students whose names were assigned to the chosen cards.</a:t>
            </a:r>
          </a:p>
          <a:p>
            <a:pPr marL="512064" lvl="1" algn="l">
              <a:spcAft>
                <a:spcPts val="600"/>
              </a:spcAft>
            </a:pPr>
            <a:r>
              <a:rPr lang="en-US" dirty="0">
                <a:solidFill>
                  <a:schemeClr val="tx1"/>
                </a:solidFill>
              </a:rPr>
              <a:t>Samples may vary; one possibility </a:t>
            </a:r>
            <a:r>
              <a:rPr lang="en-US" dirty="0" smtClean="0">
                <a:solidFill>
                  <a:schemeClr val="tx1"/>
                </a:solidFill>
              </a:rPr>
              <a:t>is shown on the next slide.</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14</a:t>
            </a:fld>
            <a:endParaRPr lang="en-US" dirty="0"/>
          </a:p>
        </p:txBody>
      </p:sp>
      <p:sp>
        <p:nvSpPr>
          <p:cNvPr id="3" name="Footer Placeholder 2"/>
          <p:cNvSpPr>
            <a:spLocks noGrp="1"/>
          </p:cNvSpPr>
          <p:nvPr>
            <p:ph type="ftr" sz="quarter" idx="13"/>
          </p:nvPr>
        </p:nvSpPr>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32754217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lvl="2" algn="l">
              <a:spcBef>
                <a:spcPts val="800"/>
              </a:spcBef>
              <a:spcAft>
                <a:spcPts val="600"/>
              </a:spcAft>
            </a:pPr>
            <a:r>
              <a:rPr lang="en-US" dirty="0">
                <a:solidFill>
                  <a:srgbClr val="000000"/>
                </a:solidFill>
              </a:rPr>
              <a:t>6 of spades: Ian 			King of hearts: </a:t>
            </a:r>
            <a:r>
              <a:rPr lang="en-US" dirty="0" err="1">
                <a:solidFill>
                  <a:srgbClr val="000000"/>
                </a:solidFill>
              </a:rPr>
              <a:t>DeSean</a:t>
            </a:r>
            <a:endParaRPr lang="en-US" dirty="0">
              <a:solidFill>
                <a:srgbClr val="000000"/>
              </a:solidFill>
            </a:endParaRPr>
          </a:p>
          <a:p>
            <a:pPr lvl="2" algn="l">
              <a:spcAft>
                <a:spcPts val="600"/>
              </a:spcAft>
            </a:pPr>
            <a:r>
              <a:rPr lang="en-US" dirty="0">
                <a:solidFill>
                  <a:srgbClr val="000000"/>
                </a:solidFill>
              </a:rPr>
              <a:t>9 of spades: Morgan 	Jack of hearts: Lara</a:t>
            </a:r>
          </a:p>
          <a:p>
            <a:pPr lvl="2" algn="l"/>
            <a:r>
              <a:rPr lang="en-US" dirty="0">
                <a:solidFill>
                  <a:srgbClr val="000000"/>
                </a:solidFill>
              </a:rPr>
              <a:t>10 of spades: Andy 		4 of spades: Stella</a:t>
            </a:r>
          </a:p>
          <a:p>
            <a:pPr lvl="2" algn="l">
              <a:spcAft>
                <a:spcPts val="600"/>
              </a:spcAft>
            </a:pPr>
            <a:r>
              <a:rPr lang="en-US" dirty="0" smtClean="0">
                <a:solidFill>
                  <a:srgbClr val="000000"/>
                </a:solidFill>
              </a:rPr>
              <a:t>Ace of hearts: Claire 	Queen of hearts: Gigi</a:t>
            </a:r>
          </a:p>
          <a:p>
            <a:pPr lvl="2" algn="l">
              <a:spcAft>
                <a:spcPts val="600"/>
              </a:spcAft>
            </a:pPr>
            <a:r>
              <a:rPr lang="en-US" dirty="0" smtClean="0">
                <a:solidFill>
                  <a:srgbClr val="000000"/>
                </a:solidFill>
              </a:rPr>
              <a:t>2 </a:t>
            </a:r>
            <a:r>
              <a:rPr lang="en-US" dirty="0">
                <a:solidFill>
                  <a:srgbClr val="000000"/>
                </a:solidFill>
              </a:rPr>
              <a:t>of spades: Quinn </a:t>
            </a:r>
            <a:r>
              <a:rPr lang="en-US" dirty="0" smtClean="0">
                <a:solidFill>
                  <a:srgbClr val="000000"/>
                </a:solidFill>
              </a:rPr>
              <a:t>		7 </a:t>
            </a:r>
            <a:r>
              <a:rPr lang="en-US" dirty="0">
                <a:solidFill>
                  <a:srgbClr val="000000"/>
                </a:solidFill>
              </a:rPr>
              <a:t>of spades: Michael</a:t>
            </a:r>
          </a:p>
          <a:p>
            <a:pPr marL="512064" lvl="1" algn="l">
              <a:spcBef>
                <a:spcPts val="1800"/>
              </a:spcBef>
            </a:pPr>
            <a:r>
              <a:rPr lang="en-US" dirty="0">
                <a:solidFill>
                  <a:srgbClr val="000000"/>
                </a:solidFill>
              </a:rPr>
              <a:t>The selected cards indicate which students will be a part </a:t>
            </a:r>
            <a:r>
              <a:rPr lang="en-US" dirty="0" smtClean="0">
                <a:solidFill>
                  <a:srgbClr val="000000"/>
                </a:solidFill>
              </a:rPr>
              <a:t>of the </a:t>
            </a:r>
            <a:r>
              <a:rPr lang="en-US" dirty="0">
                <a:solidFill>
                  <a:srgbClr val="000000"/>
                </a:solidFill>
              </a:rPr>
              <a:t>simple random sample.</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15</a:t>
            </a:fld>
            <a:endParaRPr lang="en-US" dirty="0"/>
          </a:p>
        </p:txBody>
      </p:sp>
      <p:sp>
        <p:nvSpPr>
          <p:cNvPr id="3" name="Footer Placeholder 2"/>
          <p:cNvSpPr>
            <a:spLocks noGrp="1"/>
          </p:cNvSpPr>
          <p:nvPr>
            <p:ph type="ftr" sz="quarter" idx="13"/>
          </p:nvPr>
        </p:nvSpPr>
        <p:spPr/>
        <p:txBody>
          <a:bodyPr/>
          <a:lstStyle/>
          <a:p>
            <a:pPr>
              <a:defRPr/>
            </a:pPr>
            <a:r>
              <a:rPr lang="en-US" dirty="0" smtClean="0"/>
              <a:t>1.2.2: Simple Random Sampling</a:t>
            </a:r>
            <a:endParaRPr lang="en-US" dirty="0"/>
          </a:p>
        </p:txBody>
      </p:sp>
      <p:sp>
        <p:nvSpPr>
          <p:cNvPr id="5" name="TextBox 4"/>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150225053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1,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16</a:t>
            </a:fld>
            <a:endParaRPr lang="en-US" dirty="0"/>
          </a:p>
        </p:txBody>
      </p:sp>
      <p:sp>
        <p:nvSpPr>
          <p:cNvPr id="4" name="Footer Placeholder 3"/>
          <p:cNvSpPr>
            <a:spLocks noGrp="1"/>
          </p:cNvSpPr>
          <p:nvPr>
            <p:ph type="ftr" sz="quarter" idx="13"/>
          </p:nvPr>
        </p:nvSpPr>
        <p:spPr/>
        <p:txBody>
          <a:bodyPr/>
          <a:lstStyle/>
          <a:p>
            <a:pPr>
              <a:defRPr/>
            </a:pPr>
            <a:r>
              <a:rPr lang="en-US" dirty="0" smtClean="0"/>
              <a:t>1.2.2: Simple Random Sampling</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6989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4</a:t>
            </a:r>
            <a:endParaRPr lang="en-US" sz="1100" b="1" dirty="0">
              <a:solidFill>
                <a:srgbClr val="558ED5"/>
              </a:solidFill>
            </a:endParaRPr>
          </a:p>
          <a:p>
            <a:r>
              <a:rPr lang="en-US" dirty="0"/>
              <a:t>The Bennett family believes that they have a special genetic makeup because there are 5 children in the family and all of them are girls. Perform a simulation of 100 families with 5 children. Assume the probability that an individual child is a girl is 50%. Determine the percent of families in which all 5 children are girls. Decide whether having 5 girls in a family of 5 children is probable, somewhat unusual, or highly improbable. </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17</a:t>
            </a:fld>
            <a:endParaRPr lang="en-US" dirty="0"/>
          </a:p>
        </p:txBody>
      </p:sp>
      <p:sp>
        <p:nvSpPr>
          <p:cNvPr id="3" name="Footer Placeholder 2"/>
          <p:cNvSpPr>
            <a:spLocks noGrp="1"/>
          </p:cNvSpPr>
          <p:nvPr>
            <p:ph type="ftr" sz="quarter" idx="13"/>
          </p:nvPr>
        </p:nvSpPr>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40218888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4, </a:t>
            </a:r>
            <a:r>
              <a:rPr lang="en-US" sz="2800" b="1" i="1" dirty="0">
                <a:solidFill>
                  <a:srgbClr val="000090"/>
                </a:solidFill>
              </a:rPr>
              <a:t>continued</a:t>
            </a:r>
          </a:p>
          <a:p>
            <a:pPr marL="514350" indent="-557784">
              <a:buFont typeface="+mj-lt"/>
              <a:buAutoNum type="arabicPeriod"/>
            </a:pPr>
            <a:r>
              <a:rPr lang="en-US" sz="2800" b="1" dirty="0" smtClean="0">
                <a:solidFill>
                  <a:srgbClr val="660066"/>
                </a:solidFill>
              </a:rPr>
              <a:t>Create </a:t>
            </a:r>
            <a:r>
              <a:rPr lang="en-US" sz="2800" b="1" dirty="0">
                <a:solidFill>
                  <a:srgbClr val="660066"/>
                </a:solidFill>
              </a:rPr>
              <a:t>a simulation using coins</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marL="512064" lvl="1" algn="l">
              <a:spcAft>
                <a:spcPts val="600"/>
              </a:spcAft>
            </a:pPr>
            <a:r>
              <a:rPr lang="en-US" dirty="0">
                <a:solidFill>
                  <a:schemeClr val="tx1"/>
                </a:solidFill>
              </a:rPr>
              <a:t>Let 5 coins represent each of the 5 children. </a:t>
            </a:r>
          </a:p>
          <a:p>
            <a:pPr marL="512064" lvl="1" algn="l">
              <a:spcAft>
                <a:spcPts val="600"/>
              </a:spcAft>
            </a:pPr>
            <a:r>
              <a:rPr lang="en-US" dirty="0">
                <a:solidFill>
                  <a:schemeClr val="tx1"/>
                </a:solidFill>
              </a:rPr>
              <a:t>Put all 5 coins into your hands and shake them vigorously. </a:t>
            </a:r>
          </a:p>
          <a:p>
            <a:pPr marL="512064" lvl="1" algn="l">
              <a:spcAft>
                <a:spcPts val="600"/>
              </a:spcAft>
            </a:pPr>
            <a:r>
              <a:rPr lang="en-US" dirty="0">
                <a:solidFill>
                  <a:schemeClr val="tx1"/>
                </a:solidFill>
              </a:rPr>
              <a:t>Toss the coins into the air and let them land. </a:t>
            </a:r>
          </a:p>
          <a:p>
            <a:pPr marL="512064" lvl="1" algn="l"/>
            <a:r>
              <a:rPr lang="en-US" dirty="0">
                <a:solidFill>
                  <a:schemeClr val="tx1"/>
                </a:solidFill>
              </a:rPr>
              <a:t>Each coin toss represents 1 family. Let a coin that turns up heads represent a girl and a coin that turns up tails represent a boy</a:t>
            </a:r>
            <a:r>
              <a:rPr lang="en-US" dirty="0" smtClean="0">
                <a:solidFill>
                  <a:schemeClr val="tx1"/>
                </a:solidFill>
              </a:rPr>
              <a:t>.</a:t>
            </a:r>
            <a:endParaRPr lang="en-US"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18</a:t>
            </a:fld>
            <a:endParaRPr lang="en-US" dirty="0"/>
          </a:p>
        </p:txBody>
      </p:sp>
      <p:sp>
        <p:nvSpPr>
          <p:cNvPr id="2" name="Footer Placeholder 1"/>
          <p:cNvSpPr>
            <a:spLocks noGrp="1"/>
          </p:cNvSpPr>
          <p:nvPr>
            <p:ph type="ftr" sz="quarter" idx="13"/>
          </p:nvPr>
        </p:nvSpPr>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20053062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4, </a:t>
            </a:r>
            <a:r>
              <a:rPr lang="en-US" sz="2800" b="1" i="1" dirty="0">
                <a:solidFill>
                  <a:srgbClr val="000090"/>
                </a:solidFill>
              </a:rPr>
              <a:t>continued</a:t>
            </a:r>
          </a:p>
          <a:p>
            <a:pPr marL="512064" lvl="1" algn="l">
              <a:spcAft>
                <a:spcPts val="1200"/>
              </a:spcAft>
            </a:pPr>
            <a:r>
              <a:rPr lang="en-US" dirty="0">
                <a:solidFill>
                  <a:srgbClr val="000000"/>
                </a:solidFill>
              </a:rPr>
              <a:t>In a table, record the number of “girls” for each coin toss. Repeat for a total of 100 coin tosses. </a:t>
            </a:r>
          </a:p>
          <a:p>
            <a:pPr marL="512064" lvl="1" algn="l"/>
            <a:r>
              <a:rPr lang="en-US" dirty="0">
                <a:solidFill>
                  <a:srgbClr val="000000"/>
                </a:solidFill>
              </a:rPr>
              <a:t>The sample </a:t>
            </a:r>
            <a:r>
              <a:rPr lang="en-US" dirty="0" smtClean="0">
                <a:solidFill>
                  <a:srgbClr val="000000"/>
                </a:solidFill>
              </a:rPr>
              <a:t>on the next slide depicts </a:t>
            </a:r>
            <a:r>
              <a:rPr lang="en-US" dirty="0">
                <a:solidFill>
                  <a:srgbClr val="000000"/>
                </a:solidFill>
              </a:rPr>
              <a:t>the results of 100 coin tosses. Each number indicates the number of girls in that family. This sample is only one possible sample; other samples will be different</a:t>
            </a:r>
            <a:r>
              <a:rPr lang="en-US" dirty="0" smtClean="0">
                <a:solidFill>
                  <a:srgbClr val="000000"/>
                </a:solidFill>
              </a:rPr>
              <a:t>.</a:t>
            </a:r>
            <a:endParaRPr lang="en-US" dirty="0">
              <a:solidFill>
                <a:srgbClr val="000000"/>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19</a:t>
            </a:fld>
            <a:endParaRPr lang="en-US" dirty="0"/>
          </a:p>
        </p:txBody>
      </p:sp>
      <p:sp>
        <p:nvSpPr>
          <p:cNvPr id="2" name="Footer Placeholder 1"/>
          <p:cNvSpPr>
            <a:spLocks noGrp="1"/>
          </p:cNvSpPr>
          <p:nvPr>
            <p:ph type="ftr" sz="quarter" idx="13"/>
          </p:nvPr>
        </p:nvSpPr>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178574534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599" y="640568"/>
            <a:ext cx="8063785" cy="5261198"/>
          </a:xfrm>
        </p:spPr>
        <p:txBody>
          <a:bodyPr rtlCol="0">
            <a:noAutofit/>
          </a:bodyPr>
          <a:lstStyle/>
          <a:p>
            <a:pPr>
              <a:spcAft>
                <a:spcPts val="600"/>
              </a:spcAft>
            </a:pPr>
            <a:r>
              <a:rPr lang="en-US" sz="2800" b="1" dirty="0" smtClean="0"/>
              <a:t>Introduction, </a:t>
            </a:r>
            <a:r>
              <a:rPr lang="en-US" sz="2800" b="1" i="1" dirty="0" smtClean="0"/>
              <a:t>continued</a:t>
            </a:r>
          </a:p>
          <a:p>
            <a:pPr>
              <a:spcAft>
                <a:spcPts val="200"/>
              </a:spcAft>
            </a:pPr>
            <a:r>
              <a:rPr lang="en-US" spc="-20" dirty="0" smtClean="0"/>
              <a:t>Here </a:t>
            </a:r>
            <a:r>
              <a:rPr lang="en-US" spc="-20" dirty="0"/>
              <a:t>is what many students might think and feel about the selection process:</a:t>
            </a:r>
          </a:p>
          <a:p>
            <a:pPr marL="342900" indent="-342900">
              <a:spcAft>
                <a:spcPts val="200"/>
              </a:spcAft>
              <a:buFont typeface="Arial"/>
              <a:buChar char="•"/>
            </a:pPr>
            <a:r>
              <a:rPr lang="en-US" dirty="0"/>
              <a:t>I will be happy if I am chosen to receive a free laptop.</a:t>
            </a:r>
          </a:p>
          <a:p>
            <a:pPr marL="342900" indent="-342900">
              <a:spcAft>
                <a:spcPts val="200"/>
              </a:spcAft>
              <a:buFont typeface="Arial"/>
              <a:buChar char="•"/>
            </a:pPr>
            <a:r>
              <a:rPr lang="en-US" dirty="0"/>
              <a:t>I will be satisfied knowing that I have the same chance as all of my other classmates to receive a laptop.</a:t>
            </a:r>
          </a:p>
          <a:p>
            <a:pPr marL="342900" indent="-342900">
              <a:spcAft>
                <a:spcPts val="200"/>
              </a:spcAft>
              <a:buFont typeface="Arial"/>
              <a:buChar char="•"/>
            </a:pPr>
            <a:r>
              <a:rPr lang="en-US" dirty="0" smtClean="0"/>
              <a:t>I </a:t>
            </a:r>
            <a:r>
              <a:rPr lang="en-US" dirty="0"/>
              <a:t>will be upset if I learn that the students who receive the free laptops just happen to be in </a:t>
            </a:r>
            <a:r>
              <a:rPr lang="en-US" dirty="0" smtClean="0"/>
              <a:t>the right </a:t>
            </a:r>
            <a:r>
              <a:rPr lang="en-US" dirty="0"/>
              <a:t>place at the right time and the donors put little time and effort into the selection process.</a:t>
            </a:r>
          </a:p>
          <a:p>
            <a:pPr marL="342900" indent="-342900">
              <a:spcAft>
                <a:spcPts val="200"/>
              </a:spcAft>
              <a:buFont typeface="Arial"/>
              <a:buChar char="•"/>
            </a:pPr>
            <a:r>
              <a:rPr lang="en-US" dirty="0" smtClean="0"/>
              <a:t>I </a:t>
            </a:r>
            <a:r>
              <a:rPr lang="en-US" dirty="0"/>
              <a:t>will be furious if I learn that favoritism is involved in the awarding of free </a:t>
            </a:r>
            <a:r>
              <a:rPr lang="en-US" dirty="0" smtClean="0"/>
              <a:t>laptops.</a:t>
            </a:r>
            <a:endParaRPr lang="en-US" dirty="0"/>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2</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116214887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4, </a:t>
            </a:r>
            <a:r>
              <a:rPr lang="en-US" sz="2800" b="1" i="1" dirty="0">
                <a:solidFill>
                  <a:srgbClr val="000090"/>
                </a:solidFill>
              </a:rPr>
              <a:t>continued</a:t>
            </a:r>
          </a:p>
          <a:p>
            <a:pPr lvl="1" algn="l">
              <a:spcAft>
                <a:spcPts val="1200"/>
              </a:spcAft>
            </a:pPr>
            <a:endParaRPr lang="en-US" dirty="0">
              <a:solidFill>
                <a:srgbClr val="000000"/>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20</a:t>
            </a:fld>
            <a:endParaRPr lang="en-US" dirty="0"/>
          </a:p>
        </p:txBody>
      </p:sp>
      <p:sp>
        <p:nvSpPr>
          <p:cNvPr id="2" name="Footer Placeholder 1"/>
          <p:cNvSpPr>
            <a:spLocks noGrp="1"/>
          </p:cNvSpPr>
          <p:nvPr>
            <p:ph type="ftr" sz="quarter" idx="13"/>
          </p:nvPr>
        </p:nvSpPr>
        <p:spPr/>
        <p:txBody>
          <a:bodyPr/>
          <a:lstStyle/>
          <a:p>
            <a:pPr>
              <a:defRPr/>
            </a:pPr>
            <a:r>
              <a:rPr lang="en-US" dirty="0" smtClean="0"/>
              <a:t>1.2.2: Simple Random Sampling</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18949140"/>
              </p:ext>
            </p:extLst>
          </p:nvPr>
        </p:nvGraphicFramePr>
        <p:xfrm>
          <a:off x="1170352" y="1347800"/>
          <a:ext cx="6766560" cy="4001140"/>
        </p:xfrm>
        <a:graphic>
          <a:graphicData uri="http://schemas.openxmlformats.org/drawingml/2006/table">
            <a:tbl>
              <a:tblPr/>
              <a:tblGrid>
                <a:gridCol w="676656"/>
                <a:gridCol w="676656"/>
                <a:gridCol w="676656"/>
                <a:gridCol w="676656"/>
                <a:gridCol w="676656"/>
                <a:gridCol w="676656"/>
                <a:gridCol w="676656"/>
                <a:gridCol w="676656"/>
                <a:gridCol w="676656"/>
                <a:gridCol w="676656"/>
              </a:tblGrid>
              <a:tr h="400114">
                <a:tc>
                  <a:txBody>
                    <a:bodyPr/>
                    <a:lstStyle/>
                    <a:p>
                      <a:pPr algn="ctr" fontAlgn="b"/>
                      <a:r>
                        <a:rPr lang="en-US" sz="2000" b="0" i="0" u="none" strike="noStrike" dirty="0">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400114">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5</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400114">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0</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400114">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0</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400114">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400114">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5</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400114">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400114">
                <a:tc>
                  <a:txBody>
                    <a:bodyPr/>
                    <a:lstStyle/>
                    <a:p>
                      <a:pPr algn="ctr" fontAlgn="b"/>
                      <a:r>
                        <a:rPr lang="en-US" sz="2000" b="0" i="0" u="none" strike="noStrike">
                          <a:solidFill>
                            <a:srgbClr val="000000"/>
                          </a:solidFill>
                          <a:effectLst/>
                          <a:latin typeface="Arial"/>
                        </a:rPr>
                        <a:t>5</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400114">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1</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400114">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4</a:t>
                      </a:r>
                    </a:p>
                  </a:txBody>
                  <a:tcPr marL="12661" marR="12661" marT="12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4145180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514350" indent="-557784">
              <a:buFont typeface="+mj-lt"/>
              <a:buAutoNum type="arabicPeriod" startAt="2"/>
            </a:pPr>
            <a:r>
              <a:rPr lang="en-US" sz="2800" b="1" dirty="0">
                <a:solidFill>
                  <a:srgbClr val="660066"/>
                </a:solidFill>
              </a:rPr>
              <a:t>Determine the percent of families with all </a:t>
            </a:r>
            <a:r>
              <a:rPr lang="en-US" sz="2800" b="1" dirty="0" smtClean="0">
                <a:solidFill>
                  <a:srgbClr val="660066"/>
                </a:solidFill>
              </a:rPr>
              <a:t/>
            </a:r>
            <a:br>
              <a:rPr lang="en-US" sz="2800" b="1" dirty="0" smtClean="0">
                <a:solidFill>
                  <a:srgbClr val="660066"/>
                </a:solidFill>
              </a:rPr>
            </a:br>
            <a:r>
              <a:rPr lang="en-US" sz="2800" b="1" dirty="0" smtClean="0">
                <a:solidFill>
                  <a:srgbClr val="660066"/>
                </a:solidFill>
              </a:rPr>
              <a:t>5 </a:t>
            </a:r>
            <a:r>
              <a:rPr lang="en-US" sz="2800" b="1" dirty="0">
                <a:solidFill>
                  <a:srgbClr val="660066"/>
                </a:solidFill>
              </a:rPr>
              <a:t>children of the </a:t>
            </a:r>
            <a:r>
              <a:rPr lang="en-US" sz="2800" b="1" dirty="0" smtClean="0">
                <a:solidFill>
                  <a:srgbClr val="660066"/>
                </a:solidFill>
              </a:rPr>
              <a:t>same gender</a:t>
            </a:r>
            <a:r>
              <a:rPr lang="en-US" sz="2800" b="1" dirty="0">
                <a:solidFill>
                  <a:srgbClr val="660066"/>
                </a:solidFill>
              </a:rPr>
              <a:t>.</a:t>
            </a:r>
            <a:r>
              <a:rPr lang="en-US" sz="2800" b="1" dirty="0" smtClean="0">
                <a:solidFill>
                  <a:srgbClr val="660066"/>
                </a:solidFill>
              </a:rPr>
              <a:t> </a:t>
            </a:r>
            <a:r>
              <a:rPr lang="en-US" sz="2800" b="1" dirty="0">
                <a:solidFill>
                  <a:srgbClr val="660066"/>
                </a:solidFill>
              </a:rPr>
              <a:t>	</a:t>
            </a:r>
          </a:p>
          <a:p>
            <a:pPr marL="512064" lvl="1" algn="l"/>
            <a:r>
              <a:rPr lang="en-US" dirty="0">
                <a:solidFill>
                  <a:schemeClr val="tx1"/>
                </a:solidFill>
              </a:rPr>
              <a:t>Since the table only records the number of girls, a 0 </a:t>
            </a:r>
            <a:r>
              <a:rPr lang="en-US" dirty="0" smtClean="0">
                <a:solidFill>
                  <a:schemeClr val="tx1"/>
                </a:solidFill>
              </a:rPr>
              <a:t/>
            </a:r>
            <a:br>
              <a:rPr lang="en-US" dirty="0" smtClean="0">
                <a:solidFill>
                  <a:schemeClr val="tx1"/>
                </a:solidFill>
              </a:rPr>
            </a:br>
            <a:r>
              <a:rPr lang="en-US" dirty="0" smtClean="0">
                <a:solidFill>
                  <a:schemeClr val="tx1"/>
                </a:solidFill>
              </a:rPr>
              <a:t>in </a:t>
            </a:r>
            <a:r>
              <a:rPr lang="en-US" dirty="0">
                <a:solidFill>
                  <a:schemeClr val="tx1"/>
                </a:solidFill>
              </a:rPr>
              <a:t>the </a:t>
            </a:r>
            <a:r>
              <a:rPr lang="en-US" dirty="0" smtClean="0">
                <a:solidFill>
                  <a:schemeClr val="tx1"/>
                </a:solidFill>
              </a:rPr>
              <a:t>table represents </a:t>
            </a:r>
            <a:r>
              <a:rPr lang="en-US" dirty="0">
                <a:solidFill>
                  <a:schemeClr val="tx1"/>
                </a:solidFill>
              </a:rPr>
              <a:t>all boys and a 5 represents </a:t>
            </a:r>
            <a:r>
              <a:rPr lang="en-US" dirty="0" smtClean="0">
                <a:solidFill>
                  <a:schemeClr val="tx1"/>
                </a:solidFill>
              </a:rPr>
              <a:t/>
            </a:r>
            <a:br>
              <a:rPr lang="en-US" dirty="0" smtClean="0">
                <a:solidFill>
                  <a:schemeClr val="tx1"/>
                </a:solidFill>
              </a:rPr>
            </a:br>
            <a:r>
              <a:rPr lang="en-US" dirty="0" smtClean="0">
                <a:solidFill>
                  <a:schemeClr val="tx1"/>
                </a:solidFill>
              </a:rPr>
              <a:t>all </a:t>
            </a:r>
            <a:r>
              <a:rPr lang="en-US" dirty="0">
                <a:solidFill>
                  <a:schemeClr val="tx1"/>
                </a:solidFill>
              </a:rPr>
              <a:t>girls.</a:t>
            </a:r>
          </a:p>
          <a:p>
            <a:pPr marL="512064" lvl="1" algn="l"/>
            <a:r>
              <a:rPr lang="en-US" dirty="0">
                <a:solidFill>
                  <a:schemeClr val="tx1"/>
                </a:solidFill>
              </a:rPr>
              <a:t>In the given sample, there are 2 families with all boys and </a:t>
            </a:r>
            <a:r>
              <a:rPr lang="en-US" dirty="0" smtClean="0">
                <a:solidFill>
                  <a:schemeClr val="tx1"/>
                </a:solidFill>
              </a:rPr>
              <a:t>3 families with </a:t>
            </a:r>
            <a:r>
              <a:rPr lang="en-US" dirty="0">
                <a:solidFill>
                  <a:schemeClr val="tx1"/>
                </a:solidFill>
              </a:rPr>
              <a:t>all girls; therefore, there are 5 families with all 5 children of </a:t>
            </a:r>
            <a:r>
              <a:rPr lang="en-US" dirty="0" smtClean="0">
                <a:solidFill>
                  <a:schemeClr val="tx1"/>
                </a:solidFill>
              </a:rPr>
              <a:t>the same </a:t>
            </a:r>
            <a:r>
              <a:rPr lang="en-US" dirty="0">
                <a:solidFill>
                  <a:schemeClr val="tx1"/>
                </a:solidFill>
              </a:rPr>
              <a:t>gender</a:t>
            </a:r>
            <a:r>
              <a:rPr lang="en-US" dirty="0" smtClean="0">
                <a:solidFill>
                  <a:schemeClr val="tx1"/>
                </a:solidFill>
              </a:rPr>
              <a:t>.</a:t>
            </a: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21</a:t>
            </a:fld>
            <a:endParaRPr lang="en-US" dirty="0"/>
          </a:p>
        </p:txBody>
      </p:sp>
      <p:sp>
        <p:nvSpPr>
          <p:cNvPr id="3" name="Footer Placeholder 2"/>
          <p:cNvSpPr>
            <a:spLocks noGrp="1"/>
          </p:cNvSpPr>
          <p:nvPr>
            <p:ph type="ftr" sz="quarter" idx="13"/>
          </p:nvPr>
        </p:nvSpPr>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34121649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lvl="1" algn="l">
              <a:spcAft>
                <a:spcPts val="1200"/>
              </a:spcAft>
            </a:pPr>
            <a:r>
              <a:rPr lang="en-US" dirty="0" smtClean="0">
                <a:solidFill>
                  <a:schemeClr val="tx1"/>
                </a:solidFill>
              </a:rPr>
              <a:t>To </a:t>
            </a:r>
            <a:r>
              <a:rPr lang="en-US" dirty="0">
                <a:solidFill>
                  <a:schemeClr val="tx1"/>
                </a:solidFill>
              </a:rPr>
              <a:t>find the percent, divide the number of families </a:t>
            </a:r>
            <a:br>
              <a:rPr lang="en-US" dirty="0">
                <a:solidFill>
                  <a:schemeClr val="tx1"/>
                </a:solidFill>
              </a:rPr>
            </a:br>
            <a:r>
              <a:rPr lang="en-US" dirty="0">
                <a:solidFill>
                  <a:schemeClr val="tx1"/>
                </a:solidFill>
              </a:rPr>
              <a:t>with all 5 children of the same gender by 100, the sample size.</a:t>
            </a:r>
          </a:p>
          <a:p>
            <a:pPr lvl="1" algn="l">
              <a:spcAft>
                <a:spcPts val="1200"/>
              </a:spcAft>
            </a:pPr>
            <a:endParaRPr lang="en-US" dirty="0">
              <a:solidFill>
                <a:srgbClr val="000000"/>
              </a:solidFill>
            </a:endParaRPr>
          </a:p>
          <a:p>
            <a:pPr marL="512064" lvl="1" algn="l">
              <a:spcBef>
                <a:spcPts val="1800"/>
              </a:spcBef>
            </a:pPr>
            <a:r>
              <a:rPr lang="en-US" dirty="0" smtClean="0">
                <a:solidFill>
                  <a:srgbClr val="000000"/>
                </a:solidFill>
              </a:rPr>
              <a:t>In </a:t>
            </a:r>
            <a:r>
              <a:rPr lang="en-US" dirty="0">
                <a:solidFill>
                  <a:srgbClr val="000000"/>
                </a:solidFill>
              </a:rPr>
              <a:t>this sample, 5% of the families have 5 children of the same gender.</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22</a:t>
            </a:fld>
            <a:endParaRPr lang="en-US" dirty="0"/>
          </a:p>
        </p:txBody>
      </p:sp>
      <p:sp>
        <p:nvSpPr>
          <p:cNvPr id="3" name="Footer Placeholder 2"/>
          <p:cNvSpPr>
            <a:spLocks noGrp="1"/>
          </p:cNvSpPr>
          <p:nvPr>
            <p:ph type="ftr" sz="quarter" idx="13"/>
          </p:nvPr>
        </p:nvSpPr>
        <p:spPr/>
        <p:txBody>
          <a:bodyPr/>
          <a:lstStyle/>
          <a:p>
            <a:pPr>
              <a:defRPr/>
            </a:pPr>
            <a:r>
              <a:rPr lang="en-US" dirty="0" smtClean="0"/>
              <a:t>1.2.2: Simple Random Sampling</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8132988"/>
              </p:ext>
            </p:extLst>
          </p:nvPr>
        </p:nvGraphicFramePr>
        <p:xfrm>
          <a:off x="1753716" y="2375367"/>
          <a:ext cx="2171700" cy="800100"/>
        </p:xfrm>
        <a:graphic>
          <a:graphicData uri="http://schemas.openxmlformats.org/presentationml/2006/ole">
            <mc:AlternateContent xmlns:mc="http://schemas.openxmlformats.org/markup-compatibility/2006">
              <mc:Choice xmlns:v="urn:schemas-microsoft-com:vml" Requires="v">
                <p:oleObj spid="_x0000_s81940" name="Equation" r:id="rId3" imgW="2171700" imgH="800100" progId="Equation.DSMT4">
                  <p:embed/>
                </p:oleObj>
              </mc:Choice>
              <mc:Fallback>
                <p:oleObj name="Equation" r:id="rId3" imgW="2171700" imgH="800100" progId="Equation.DSMT4">
                  <p:embed/>
                  <p:pic>
                    <p:nvPicPr>
                      <p:cNvPr id="0" name=""/>
                      <p:cNvPicPr/>
                      <p:nvPr/>
                    </p:nvPicPr>
                    <p:blipFill>
                      <a:blip r:embed="rId4"/>
                      <a:stretch>
                        <a:fillRect/>
                      </a:stretch>
                    </p:blipFill>
                    <p:spPr>
                      <a:xfrm>
                        <a:off x="1753716" y="2375367"/>
                        <a:ext cx="2171700" cy="800100"/>
                      </a:xfrm>
                      <a:prstGeom prst="rect">
                        <a:avLst/>
                      </a:prstGeom>
                    </p:spPr>
                  </p:pic>
                </p:oleObj>
              </mc:Fallback>
            </mc:AlternateContent>
          </a:graphicData>
        </a:graphic>
      </p:graphicFrame>
    </p:spTree>
    <p:extLst>
      <p:ext uri="{BB962C8B-B14F-4D97-AF65-F5344CB8AC3E}">
        <p14:creationId xmlns:p14="http://schemas.microsoft.com/office/powerpoint/2010/main" val="16220436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514350" indent="-557784">
              <a:spcAft>
                <a:spcPts val="600"/>
              </a:spcAft>
              <a:buFont typeface="+mj-lt"/>
              <a:buAutoNum type="arabicPeriod" startAt="3"/>
            </a:pPr>
            <a:r>
              <a:rPr lang="en-US" sz="2800" b="1" dirty="0">
                <a:solidFill>
                  <a:srgbClr val="660066"/>
                </a:solidFill>
              </a:rPr>
              <a:t>Determine the percent of families with </a:t>
            </a:r>
            <a:r>
              <a:rPr lang="en-US" sz="2800" b="1" dirty="0" smtClean="0">
                <a:solidFill>
                  <a:srgbClr val="660066"/>
                </a:solidFill>
              </a:rPr>
              <a:t/>
            </a:r>
            <a:br>
              <a:rPr lang="en-US" sz="2800" b="1" dirty="0" smtClean="0">
                <a:solidFill>
                  <a:srgbClr val="660066"/>
                </a:solidFill>
              </a:rPr>
            </a:br>
            <a:r>
              <a:rPr lang="en-US" sz="2800" b="1" dirty="0" smtClean="0">
                <a:solidFill>
                  <a:srgbClr val="660066"/>
                </a:solidFill>
              </a:rPr>
              <a:t>5 </a:t>
            </a:r>
            <a:r>
              <a:rPr lang="en-US" sz="2800" b="1" dirty="0">
                <a:solidFill>
                  <a:srgbClr val="660066"/>
                </a:solidFill>
              </a:rPr>
              <a:t>girls.</a:t>
            </a:r>
            <a:r>
              <a:rPr lang="en-US" sz="2800" b="1" dirty="0" smtClean="0">
                <a:solidFill>
                  <a:srgbClr val="660066"/>
                </a:solidFill>
              </a:rPr>
              <a:t> </a:t>
            </a:r>
            <a:r>
              <a:rPr lang="en-US" sz="2800" b="1" dirty="0">
                <a:solidFill>
                  <a:srgbClr val="660066"/>
                </a:solidFill>
              </a:rPr>
              <a:t>	</a:t>
            </a:r>
          </a:p>
          <a:p>
            <a:pPr marL="512064" lvl="1" algn="l">
              <a:spcAft>
                <a:spcPts val="600"/>
              </a:spcAft>
            </a:pPr>
            <a:r>
              <a:rPr lang="en-US" dirty="0">
                <a:solidFill>
                  <a:schemeClr val="tx1"/>
                </a:solidFill>
              </a:rPr>
              <a:t>Among the 100 families in the given sample, 3 have all girls.</a:t>
            </a:r>
          </a:p>
          <a:p>
            <a:pPr marL="512064" lvl="1" algn="l">
              <a:spcAft>
                <a:spcPts val="1800"/>
              </a:spcAft>
            </a:pPr>
            <a:r>
              <a:rPr lang="en-US" dirty="0">
                <a:solidFill>
                  <a:schemeClr val="tx1"/>
                </a:solidFill>
              </a:rPr>
              <a:t>To find the percent, divide the number of families with 5 girls by 100</a:t>
            </a:r>
            <a:r>
              <a:rPr lang="en-US" dirty="0" smtClean="0">
                <a:solidFill>
                  <a:schemeClr val="tx1"/>
                </a:solidFill>
              </a:rPr>
              <a:t>, the </a:t>
            </a:r>
            <a:r>
              <a:rPr lang="en-US" dirty="0">
                <a:solidFill>
                  <a:schemeClr val="tx1"/>
                </a:solidFill>
              </a:rPr>
              <a:t>sample size</a:t>
            </a:r>
            <a:r>
              <a:rPr lang="en-US" dirty="0" smtClean="0">
                <a:solidFill>
                  <a:schemeClr val="tx1"/>
                </a:solidFill>
              </a:rPr>
              <a:t>.</a:t>
            </a:r>
          </a:p>
          <a:p>
            <a:pPr lvl="1" algn="l">
              <a:spcAft>
                <a:spcPts val="0"/>
              </a:spcAft>
            </a:pPr>
            <a:endParaRPr lang="en-US" dirty="0">
              <a:solidFill>
                <a:schemeClr val="tx1"/>
              </a:solidFill>
            </a:endParaRPr>
          </a:p>
          <a:p>
            <a:pPr lvl="1" algn="l"/>
            <a:endParaRPr lang="en-US" dirty="0">
              <a:solidFill>
                <a:schemeClr val="tx1"/>
              </a:solidFill>
            </a:endParaRPr>
          </a:p>
          <a:p>
            <a:pPr marL="512064" lvl="1" algn="l"/>
            <a:r>
              <a:rPr lang="en-US" dirty="0">
                <a:solidFill>
                  <a:schemeClr val="tx1"/>
                </a:solidFill>
              </a:rPr>
              <a:t>In this sample, 3% of the families have all girls.</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23</a:t>
            </a:fld>
            <a:endParaRPr lang="en-US" dirty="0"/>
          </a:p>
        </p:txBody>
      </p:sp>
      <p:sp>
        <p:nvSpPr>
          <p:cNvPr id="3" name="Footer Placeholder 2"/>
          <p:cNvSpPr>
            <a:spLocks noGrp="1"/>
          </p:cNvSpPr>
          <p:nvPr>
            <p:ph type="ftr" sz="quarter" idx="13"/>
          </p:nvPr>
        </p:nvSpPr>
        <p:spPr/>
        <p:txBody>
          <a:bodyPr/>
          <a:lstStyle/>
          <a:p>
            <a:pPr>
              <a:defRPr/>
            </a:pPr>
            <a:r>
              <a:rPr lang="en-US" dirty="0" smtClean="0"/>
              <a:t>1.2.2: Simple Random Sampling</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22510097"/>
              </p:ext>
            </p:extLst>
          </p:nvPr>
        </p:nvGraphicFramePr>
        <p:xfrm>
          <a:off x="1785450" y="3966700"/>
          <a:ext cx="2171700" cy="800100"/>
        </p:xfrm>
        <a:graphic>
          <a:graphicData uri="http://schemas.openxmlformats.org/presentationml/2006/ole">
            <mc:AlternateContent xmlns:mc="http://schemas.openxmlformats.org/markup-compatibility/2006">
              <mc:Choice xmlns:v="urn:schemas-microsoft-com:vml" Requires="v">
                <p:oleObj spid="_x0000_s82962" name="Equation" r:id="rId3" imgW="2171700" imgH="800100" progId="Equation.DSMT4">
                  <p:embed/>
                </p:oleObj>
              </mc:Choice>
              <mc:Fallback>
                <p:oleObj name="Equation" r:id="rId3" imgW="2171700" imgH="800100" progId="Equation.DSMT4">
                  <p:embed/>
                  <p:pic>
                    <p:nvPicPr>
                      <p:cNvPr id="0" name=""/>
                      <p:cNvPicPr/>
                      <p:nvPr/>
                    </p:nvPicPr>
                    <p:blipFill>
                      <a:blip r:embed="rId4"/>
                      <a:stretch>
                        <a:fillRect/>
                      </a:stretch>
                    </p:blipFill>
                    <p:spPr>
                      <a:xfrm>
                        <a:off x="1785450" y="3966700"/>
                        <a:ext cx="2171700" cy="800100"/>
                      </a:xfrm>
                      <a:prstGeom prst="rect">
                        <a:avLst/>
                      </a:prstGeom>
                    </p:spPr>
                  </p:pic>
                </p:oleObj>
              </mc:Fallback>
            </mc:AlternateContent>
          </a:graphicData>
        </a:graphic>
      </p:graphicFrame>
    </p:spTree>
    <p:extLst>
      <p:ext uri="{BB962C8B-B14F-4D97-AF65-F5344CB8AC3E}">
        <p14:creationId xmlns:p14="http://schemas.microsoft.com/office/powerpoint/2010/main" val="19819802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514350" indent="-557784">
              <a:buFont typeface="+mj-lt"/>
              <a:buAutoNum type="arabicPeriod" startAt="4"/>
            </a:pPr>
            <a:r>
              <a:rPr lang="en-US" sz="2800" b="1" dirty="0">
                <a:solidFill>
                  <a:srgbClr val="660066"/>
                </a:solidFill>
              </a:rPr>
              <a:t>Interpret your results.</a:t>
            </a:r>
            <a:r>
              <a:rPr lang="en-US" sz="2800" b="1" dirty="0" smtClean="0">
                <a:solidFill>
                  <a:srgbClr val="660066"/>
                </a:solidFill>
              </a:rPr>
              <a:t> </a:t>
            </a:r>
            <a:r>
              <a:rPr lang="en-US" sz="2800" b="1" dirty="0">
                <a:solidFill>
                  <a:srgbClr val="660066"/>
                </a:solidFill>
              </a:rPr>
              <a:t>	</a:t>
            </a:r>
          </a:p>
          <a:p>
            <a:pPr marL="512064">
              <a:lnSpc>
                <a:spcPct val="110000"/>
              </a:lnSpc>
            </a:pPr>
            <a:r>
              <a:rPr lang="en-US" dirty="0"/>
              <a:t>It is important to note that there is no way to determine with </a:t>
            </a:r>
            <a:r>
              <a:rPr lang="en-US" dirty="0" smtClean="0"/>
              <a:t>certainty whether </a:t>
            </a:r>
            <a:r>
              <a:rPr lang="en-US" dirty="0"/>
              <a:t>the belief that the </a:t>
            </a:r>
            <a:r>
              <a:rPr lang="en-US" dirty="0" err="1"/>
              <a:t>Bennetts</a:t>
            </a:r>
            <a:r>
              <a:rPr lang="en-US" dirty="0"/>
              <a:t> have a special genetic makeup </a:t>
            </a:r>
            <a:r>
              <a:rPr lang="en-US" dirty="0" smtClean="0"/>
              <a:t>is correct</a:t>
            </a:r>
            <a:r>
              <a:rPr lang="en-US" dirty="0"/>
              <a:t>. Based on this sample, we can only determine that in </a:t>
            </a:r>
            <a:r>
              <a:rPr lang="en-US" dirty="0" smtClean="0"/>
              <a:t>families who </a:t>
            </a:r>
            <a:r>
              <a:rPr lang="en-US" dirty="0"/>
              <a:t>have 5 children, there is a 5% chance that all 5 children </a:t>
            </a:r>
            <a:r>
              <a:rPr lang="en-US" dirty="0" smtClean="0"/>
              <a:t>would be </a:t>
            </a:r>
            <a:r>
              <a:rPr lang="en-US" dirty="0"/>
              <a:t>the same gender, and that there is a 3% chance that families </a:t>
            </a:r>
            <a:r>
              <a:rPr lang="en-US" dirty="0" smtClean="0"/>
              <a:t>with 5 </a:t>
            </a:r>
            <a:r>
              <a:rPr lang="en-US" dirty="0"/>
              <a:t>children would have 5 girls</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24</a:t>
            </a:fld>
            <a:endParaRPr lang="en-US" dirty="0"/>
          </a:p>
        </p:txBody>
      </p:sp>
      <p:sp>
        <p:nvSpPr>
          <p:cNvPr id="3" name="Footer Placeholder 2"/>
          <p:cNvSpPr>
            <a:spLocks noGrp="1"/>
          </p:cNvSpPr>
          <p:nvPr>
            <p:ph type="ftr" sz="quarter" idx="13"/>
          </p:nvPr>
        </p:nvSpPr>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192871500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512064">
              <a:lnSpc>
                <a:spcPct val="110000"/>
              </a:lnSpc>
            </a:pPr>
            <a:r>
              <a:rPr lang="en-US" dirty="0" smtClean="0"/>
              <a:t>The </a:t>
            </a:r>
            <a:r>
              <a:rPr lang="en-US" dirty="0"/>
              <a:t>results of the simulation indicate that having 5 </a:t>
            </a:r>
            <a:r>
              <a:rPr lang="en-US" dirty="0" smtClean="0"/>
              <a:t/>
            </a:r>
            <a:br>
              <a:rPr lang="en-US" dirty="0" smtClean="0"/>
            </a:br>
            <a:r>
              <a:rPr lang="en-US" dirty="0" smtClean="0"/>
              <a:t>girls </a:t>
            </a:r>
            <a:r>
              <a:rPr lang="en-US" dirty="0"/>
              <a:t>in </a:t>
            </a:r>
            <a:r>
              <a:rPr lang="en-US" dirty="0" smtClean="0"/>
              <a:t>a family </a:t>
            </a:r>
            <a:r>
              <a:rPr lang="en-US" dirty="0"/>
              <a:t>of 5 children is highly improbable.</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25</a:t>
            </a:fld>
            <a:endParaRPr lang="en-US" dirty="0"/>
          </a:p>
        </p:txBody>
      </p:sp>
      <p:sp>
        <p:nvSpPr>
          <p:cNvPr id="3" name="Footer Placeholder 2"/>
          <p:cNvSpPr>
            <a:spLocks noGrp="1"/>
          </p:cNvSpPr>
          <p:nvPr>
            <p:ph type="ftr" sz="quarter" idx="13"/>
          </p:nvPr>
        </p:nvSpPr>
        <p:spPr/>
        <p:txBody>
          <a:bodyPr/>
          <a:lstStyle/>
          <a:p>
            <a:pPr>
              <a:defRPr/>
            </a:pPr>
            <a:r>
              <a:rPr lang="en-US" dirty="0" smtClean="0"/>
              <a:t>1.2.2: Simple Random Sampling</a:t>
            </a:r>
            <a:endParaRPr lang="en-US" dirty="0"/>
          </a:p>
        </p:txBody>
      </p:sp>
      <p:sp>
        <p:nvSpPr>
          <p:cNvPr id="5" name="TextBox 4"/>
          <p:cNvSpPr txBox="1">
            <a:spLocks noChangeArrowheads="1"/>
          </p:cNvSpPr>
          <p:nvPr/>
        </p:nvSpPr>
        <p:spPr bwMode="auto">
          <a:xfrm>
            <a:off x="6881813" y="4384429"/>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386865349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4,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26</a:t>
            </a:fld>
            <a:endParaRPr lang="en-US" dirty="0"/>
          </a:p>
        </p:txBody>
      </p:sp>
      <p:sp>
        <p:nvSpPr>
          <p:cNvPr id="4" name="Footer Placeholder 3"/>
          <p:cNvSpPr>
            <a:spLocks noGrp="1"/>
          </p:cNvSpPr>
          <p:nvPr>
            <p:ph type="ftr" sz="quarter" idx="13"/>
          </p:nvPr>
        </p:nvSpPr>
        <p:spPr/>
        <p:txBody>
          <a:bodyPr/>
          <a:lstStyle/>
          <a:p>
            <a:pPr>
              <a:defRPr/>
            </a:pPr>
            <a:r>
              <a:rPr lang="en-US" dirty="0" smtClean="0"/>
              <a:t>1.2.2: Simple Random Sampling</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02781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599" y="640567"/>
            <a:ext cx="8063785" cy="5477807"/>
          </a:xfrm>
        </p:spPr>
        <p:txBody>
          <a:bodyPr rtlCol="0">
            <a:noAutofit/>
          </a:bodyPr>
          <a:lstStyle/>
          <a:p>
            <a:pPr lvl="0">
              <a:spcAft>
                <a:spcPts val="600"/>
              </a:spcAft>
            </a:pPr>
            <a:r>
              <a:rPr lang="en-US" sz="2800" b="1" dirty="0">
                <a:solidFill>
                  <a:prstClr val="black"/>
                </a:solidFill>
              </a:rPr>
              <a:t>Introduction, </a:t>
            </a:r>
            <a:r>
              <a:rPr lang="en-US" sz="2800" b="1" i="1" dirty="0">
                <a:solidFill>
                  <a:prstClr val="black"/>
                </a:solidFill>
              </a:rPr>
              <a:t>continued</a:t>
            </a:r>
          </a:p>
          <a:p>
            <a:pPr>
              <a:lnSpc>
                <a:spcPct val="110000"/>
              </a:lnSpc>
              <a:spcAft>
                <a:spcPts val="600"/>
              </a:spcAft>
            </a:pPr>
            <a:r>
              <a:rPr lang="en-US" dirty="0" smtClean="0"/>
              <a:t>The </a:t>
            </a:r>
            <a:r>
              <a:rPr lang="en-US" dirty="0"/>
              <a:t>possible responses to the laptop selection process vary greatly, and illustrate the </a:t>
            </a:r>
            <a:r>
              <a:rPr lang="en-US" dirty="0" smtClean="0"/>
              <a:t>importance of </a:t>
            </a:r>
            <a:r>
              <a:rPr lang="en-US" dirty="0"/>
              <a:t>representative sampling. It is impractical in most situations to determine parameters by </a:t>
            </a:r>
            <a:r>
              <a:rPr lang="en-US" dirty="0" smtClean="0"/>
              <a:t>studying all </a:t>
            </a:r>
            <a:r>
              <a:rPr lang="en-US" dirty="0"/>
              <a:t>members of a population, but with quality sampling procedures, valuable research can </a:t>
            </a:r>
            <a:r>
              <a:rPr lang="en-US" dirty="0" smtClean="0"/>
              <a:t>be performed</a:t>
            </a:r>
            <a:r>
              <a:rPr lang="en-US" dirty="0"/>
              <a:t>. For research to provide accurate results, the sample that is used must be representative </a:t>
            </a:r>
            <a:r>
              <a:rPr lang="en-US" dirty="0" smtClean="0"/>
              <a:t>of the </a:t>
            </a:r>
            <a:r>
              <a:rPr lang="en-US" dirty="0"/>
              <a:t>population from which it is drawn.</a:t>
            </a:r>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3</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75473265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599" y="640567"/>
            <a:ext cx="8063785" cy="5477807"/>
          </a:xfrm>
        </p:spPr>
        <p:txBody>
          <a:bodyPr rtlCol="0">
            <a:normAutofit/>
          </a:bodyPr>
          <a:lstStyle/>
          <a:p>
            <a:pPr lvl="0">
              <a:spcAft>
                <a:spcPts val="600"/>
              </a:spcAft>
            </a:pPr>
            <a:r>
              <a:rPr lang="en-US" sz="2800" b="1" dirty="0">
                <a:solidFill>
                  <a:prstClr val="black"/>
                </a:solidFill>
              </a:rPr>
              <a:t>Introduction, </a:t>
            </a:r>
            <a:r>
              <a:rPr lang="en-US" sz="2800" b="1" i="1" dirty="0">
                <a:solidFill>
                  <a:prstClr val="black"/>
                </a:solidFill>
              </a:rPr>
              <a:t>continued</a:t>
            </a:r>
          </a:p>
          <a:p>
            <a:pPr>
              <a:lnSpc>
                <a:spcPct val="110000"/>
              </a:lnSpc>
            </a:pPr>
            <a:r>
              <a:rPr lang="en-US" dirty="0" smtClean="0"/>
              <a:t>Having </a:t>
            </a:r>
            <a:r>
              <a:rPr lang="en-US" dirty="0"/>
              <a:t>a fair laptop selection process also shows the significance of using random </a:t>
            </a:r>
            <a:r>
              <a:rPr lang="en-US" dirty="0" smtClean="0"/>
              <a:t>samples. Though </a:t>
            </a:r>
            <a:r>
              <a:rPr lang="en-US" dirty="0"/>
              <a:t>not every population member can be chosen, it is still possible, in some cases, for </a:t>
            </a:r>
            <a:r>
              <a:rPr lang="en-US" dirty="0" smtClean="0"/>
              <a:t>every population </a:t>
            </a:r>
            <a:r>
              <a:rPr lang="en-US" dirty="0"/>
              <a:t>member to have an equal (or nearly equal) chance of inclusion. This is the goal of </a:t>
            </a:r>
            <a:r>
              <a:rPr lang="en-US" dirty="0" smtClean="0"/>
              <a:t>random sampling</a:t>
            </a:r>
            <a:r>
              <a:rPr lang="en-US" dirty="0"/>
              <a:t>. A </a:t>
            </a:r>
            <a:r>
              <a:rPr lang="en-US" b="1" dirty="0"/>
              <a:t>random sample </a:t>
            </a:r>
            <a:r>
              <a:rPr lang="en-US" dirty="0"/>
              <a:t>is a subset or portion of a population or set that has been </a:t>
            </a:r>
            <a:r>
              <a:rPr lang="en-US" dirty="0" smtClean="0"/>
              <a:t>selected without </a:t>
            </a:r>
            <a:r>
              <a:rPr lang="en-US" dirty="0"/>
              <a:t>bias. In a random sample, each member of the population has an equal chance of selection.</a:t>
            </a:r>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4</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328946146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599" y="640567"/>
            <a:ext cx="8063785" cy="5477807"/>
          </a:xfrm>
        </p:spPr>
        <p:txBody>
          <a:bodyPr rtlCol="0">
            <a:normAutofit/>
          </a:bodyPr>
          <a:lstStyle/>
          <a:p>
            <a:pPr lvl="0">
              <a:spcAft>
                <a:spcPts val="600"/>
              </a:spcAft>
            </a:pPr>
            <a:r>
              <a:rPr lang="en-US" sz="2800" b="1" dirty="0">
                <a:solidFill>
                  <a:prstClr val="black"/>
                </a:solidFill>
              </a:rPr>
              <a:t>Introduction, </a:t>
            </a:r>
            <a:r>
              <a:rPr lang="en-US" sz="2800" b="1" i="1" dirty="0">
                <a:solidFill>
                  <a:prstClr val="black"/>
                </a:solidFill>
              </a:rPr>
              <a:t>continued</a:t>
            </a:r>
          </a:p>
          <a:p>
            <a:pPr>
              <a:lnSpc>
                <a:spcPct val="110000"/>
              </a:lnSpc>
            </a:pPr>
            <a:r>
              <a:rPr lang="en-US" dirty="0" smtClean="0"/>
              <a:t>This </a:t>
            </a:r>
            <a:r>
              <a:rPr lang="en-US" dirty="0"/>
              <a:t>lesson will focus on selecting simple random samples using playing cards and </a:t>
            </a:r>
            <a:r>
              <a:rPr lang="en-US" dirty="0" smtClean="0"/>
              <a:t>graphing calculators</a:t>
            </a:r>
            <a:r>
              <a:rPr lang="en-US" dirty="0"/>
              <a:t>. Simple random sampling will be contrasted with biased sampling, and conjectures </a:t>
            </a:r>
            <a:r>
              <a:rPr lang="en-US" dirty="0" smtClean="0"/>
              <a:t>will be </a:t>
            </a:r>
            <a:r>
              <a:rPr lang="en-US" dirty="0"/>
              <a:t>made about how biased samples affect research results. Simulations will be performed with </a:t>
            </a:r>
            <a:r>
              <a:rPr lang="en-US" dirty="0" smtClean="0"/>
              <a:t>simple random </a:t>
            </a:r>
            <a:r>
              <a:rPr lang="en-US" dirty="0"/>
              <a:t>samples to better understand how to classify events that are common, somewhat unusual, </a:t>
            </a:r>
            <a:r>
              <a:rPr lang="en-US" dirty="0" smtClean="0"/>
              <a:t>or highly </a:t>
            </a:r>
            <a:r>
              <a:rPr lang="en-US" dirty="0"/>
              <a:t>improbable. With careful study, these skills will enable you to better conduct quality </a:t>
            </a:r>
            <a:r>
              <a:rPr lang="en-US" dirty="0" smtClean="0"/>
              <a:t>research as </a:t>
            </a:r>
            <a:r>
              <a:rPr lang="en-US" dirty="0"/>
              <a:t>well as evaluate the research of others.</a:t>
            </a:r>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5</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164376913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40510"/>
          </a:xfrm>
        </p:spPr>
        <p:txBody>
          <a:bodyPr rtlCol="0">
            <a:normAutofit lnSpcReduction="10000"/>
          </a:bodyPr>
          <a:lstStyle/>
          <a:p>
            <a:pPr eaLnBrk="1" fontAlgn="auto" hangingPunct="1">
              <a:lnSpc>
                <a:spcPct val="110000"/>
              </a:lnSpc>
              <a:spcAft>
                <a:spcPts val="0"/>
              </a:spcAft>
              <a:buFont typeface="Arial"/>
              <a:buNone/>
              <a:defRPr/>
            </a:pPr>
            <a:r>
              <a:rPr lang="en-US" sz="2800" b="1" dirty="0" smtClean="0">
                <a:ea typeface="+mn-ea"/>
              </a:rPr>
              <a:t>Key Concepts</a:t>
            </a:r>
            <a:endParaRPr lang="en-US" sz="2800" b="1" i="1" dirty="0" smtClean="0">
              <a:ea typeface="+mn-ea"/>
            </a:endParaRPr>
          </a:p>
          <a:p>
            <a:pPr marL="342900" indent="-342900">
              <a:lnSpc>
                <a:spcPct val="110000"/>
              </a:lnSpc>
              <a:spcAft>
                <a:spcPts val="1200"/>
              </a:spcAft>
              <a:buFont typeface="Arial"/>
              <a:buChar char="•"/>
            </a:pPr>
            <a:r>
              <a:rPr lang="en-US" b="1" dirty="0"/>
              <a:t>Sampling bias </a:t>
            </a:r>
            <a:r>
              <a:rPr lang="en-US" dirty="0"/>
              <a:t>refers to errors in estimation caused by a flawed, non-representative </a:t>
            </a:r>
            <a:r>
              <a:rPr lang="en-US" dirty="0" smtClean="0"/>
              <a:t>sample selection</a:t>
            </a:r>
            <a:r>
              <a:rPr lang="en-US" dirty="0"/>
              <a:t>.</a:t>
            </a:r>
          </a:p>
          <a:p>
            <a:pPr marL="342900" indent="-342900">
              <a:lnSpc>
                <a:spcPct val="110000"/>
              </a:lnSpc>
              <a:spcAft>
                <a:spcPts val="1200"/>
              </a:spcAft>
              <a:buFont typeface="Arial"/>
              <a:buChar char="•"/>
            </a:pPr>
            <a:r>
              <a:rPr lang="en-US" dirty="0" smtClean="0"/>
              <a:t>A </a:t>
            </a:r>
            <a:r>
              <a:rPr lang="en-US" b="1" dirty="0"/>
              <a:t>simple random sample </a:t>
            </a:r>
            <a:r>
              <a:rPr lang="en-US" dirty="0"/>
              <a:t>is a sample in which any combination of a given number </a:t>
            </a:r>
            <a:r>
              <a:rPr lang="en-US" dirty="0" smtClean="0"/>
              <a:t>of individuals </a:t>
            </a:r>
            <a:r>
              <a:rPr lang="en-US" dirty="0"/>
              <a:t>in the population has an equal chance of being selected for the sample.</a:t>
            </a:r>
          </a:p>
          <a:p>
            <a:pPr marL="342900" indent="-342900">
              <a:lnSpc>
                <a:spcPct val="110000"/>
              </a:lnSpc>
              <a:spcAft>
                <a:spcPts val="1200"/>
              </a:spcAft>
              <a:buFont typeface="Arial"/>
              <a:buChar char="•"/>
            </a:pPr>
            <a:r>
              <a:rPr lang="en-US" dirty="0" smtClean="0"/>
              <a:t>Simple </a:t>
            </a:r>
            <a:r>
              <a:rPr lang="en-US" dirty="0"/>
              <a:t>random samples do not contain sampling bias since, for any sample size, </a:t>
            </a:r>
            <a:r>
              <a:rPr lang="en-US" dirty="0" smtClean="0"/>
              <a:t>all combinations </a:t>
            </a:r>
            <a:r>
              <a:rPr lang="en-US" dirty="0"/>
              <a:t>of population members have an equal chance of being chosen for the sample</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6</a:t>
            </a:fld>
            <a:endParaRPr lang="en-US" dirty="0"/>
          </a:p>
        </p:txBody>
      </p:sp>
      <p:sp>
        <p:nvSpPr>
          <p:cNvPr id="4" name="Footer Placeholder 3"/>
          <p:cNvSpPr>
            <a:spLocks noGrp="1"/>
          </p:cNvSpPr>
          <p:nvPr>
            <p:ph type="ftr" sz="quarter" idx="13"/>
          </p:nvPr>
        </p:nvSpPr>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228144592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102862" cy="5387048"/>
          </a:xfrm>
        </p:spPr>
        <p:txBody>
          <a:bodyPr rtlCol="0">
            <a:normAutofit fontScale="92500"/>
          </a:bodyPr>
          <a:lstStyle/>
          <a:p>
            <a:pPr eaLnBrk="1" fontAlgn="auto" hangingPunct="1">
              <a:lnSpc>
                <a:spcPct val="110000"/>
              </a:lnSpc>
              <a:spcAft>
                <a:spcPts val="0"/>
              </a:spcAft>
              <a:buFont typeface="Arial"/>
              <a:buNone/>
              <a:defRPr/>
            </a:pPr>
            <a:r>
              <a:rPr lang="en-US" sz="3000" b="1" dirty="0" smtClean="0">
                <a:ea typeface="+mn-ea"/>
              </a:rPr>
              <a:t>Key Concepts, </a:t>
            </a:r>
            <a:r>
              <a:rPr lang="en-US" sz="3000" b="1" i="1" dirty="0" smtClean="0">
                <a:ea typeface="+mn-ea"/>
              </a:rPr>
              <a:t>continued</a:t>
            </a:r>
          </a:p>
          <a:p>
            <a:pPr marL="342900" indent="-342900">
              <a:spcAft>
                <a:spcPts val="800"/>
              </a:spcAft>
              <a:buFont typeface="Arial"/>
              <a:buChar char="•"/>
            </a:pPr>
            <a:r>
              <a:rPr lang="en-US" sz="2600" dirty="0"/>
              <a:t>By using a simple random sample, a researcher can eliminate intentional and unintentional advantages and disadvantages of any members of the population.</a:t>
            </a:r>
          </a:p>
          <a:p>
            <a:pPr marL="342900" indent="-342900">
              <a:spcAft>
                <a:spcPts val="1200"/>
              </a:spcAft>
              <a:buFont typeface="Arial"/>
              <a:buChar char="•"/>
            </a:pPr>
            <a:r>
              <a:rPr lang="en-US" sz="2600" dirty="0"/>
              <a:t>For example, suppose school administrators decide to survey 100 students about a proposed change in the dress-code policy. The administration assigns each of the 875 students at the school a number and then randomly selects 100 numbers. While there is chance involved regarding who is chosen for the survey, no group of students has a better chance of selection than any other group of students. There is chance, but not intentional or unintentional bias.</a:t>
            </a:r>
          </a:p>
          <a:p>
            <a:pPr>
              <a:spcAft>
                <a:spcPts val="1200"/>
              </a:spcAft>
            </a:pPr>
            <a:endParaRPr lang="en-US" sz="2600" dirty="0"/>
          </a:p>
          <a:p>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7</a:t>
            </a:fld>
            <a:endParaRPr lang="en-US" dirty="0"/>
          </a:p>
        </p:txBody>
      </p:sp>
      <p:sp>
        <p:nvSpPr>
          <p:cNvPr id="4" name="Footer Placeholder 3"/>
          <p:cNvSpPr>
            <a:spLocks noGrp="1"/>
          </p:cNvSpPr>
          <p:nvPr>
            <p:ph type="ftr" sz="quarter" idx="13"/>
          </p:nvPr>
        </p:nvSpPr>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122204509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a:t>A simple random sample will likely result in sampling error, the difference between a sample result and the corresponding measure in the population, since there will be some variation in sample statistics depending on which members of the population are chosen for the sample.</a:t>
            </a:r>
          </a:p>
          <a:p>
            <a:pPr marL="342900" indent="-342900">
              <a:spcAft>
                <a:spcPts val="1200"/>
              </a:spcAft>
              <a:buFont typeface="Arial"/>
              <a:buChar char="•"/>
            </a:pPr>
            <a:r>
              <a:rPr lang="en-US" dirty="0" smtClean="0"/>
              <a:t>For example, suppose school administrators decide to survey two groups of 100 students instead of just one group. It is likely that the percent of students with favorable opinions about the dress-code policy will be slightly higher in one sample than in the other.</a:t>
            </a:r>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8</a:t>
            </a:fld>
            <a:endParaRPr lang="en-US" dirty="0"/>
          </a:p>
        </p:txBody>
      </p:sp>
      <p:sp>
        <p:nvSpPr>
          <p:cNvPr id="4" name="Footer Placeholder 3"/>
          <p:cNvSpPr>
            <a:spLocks noGrp="1"/>
          </p:cNvSpPr>
          <p:nvPr>
            <p:ph type="ftr" sz="quarter" idx="13"/>
          </p:nvPr>
        </p:nvSpPr>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173978629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smtClean="0"/>
              <a:t>If all other factors are equal, sampling error is greater when there is more variation in a population than when there is less variation. All else being equal, sampling error is less when large samples are used than when small samples are used.</a:t>
            </a:r>
          </a:p>
          <a:p>
            <a:pPr marL="342900" indent="-342900">
              <a:buFont typeface="Arial"/>
              <a:buChar char="•"/>
            </a:pPr>
            <a:r>
              <a:rPr lang="en-US" spc="-10" dirty="0">
                <a:solidFill>
                  <a:srgbClr val="000000"/>
                </a:solidFill>
              </a:rPr>
              <a:t>Researchers analyze data to decide if the results of an experiment can be attributed to chance variation or if it is likely that other factors have an effect. Depending on the researcher and the situation, limits of 1%, 5%, or 10% are normally used to make these decisions.</a:t>
            </a:r>
          </a:p>
          <a:p>
            <a:pPr marL="342900" indent="-342900">
              <a:buFont typeface="Arial"/>
              <a:buChar char="•"/>
            </a:pPr>
            <a:endParaRPr lang="en-US" dirty="0" smtClean="0"/>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9</a:t>
            </a:fld>
            <a:endParaRPr lang="en-US" dirty="0"/>
          </a:p>
        </p:txBody>
      </p:sp>
      <p:sp>
        <p:nvSpPr>
          <p:cNvPr id="4" name="Footer Placeholder 3"/>
          <p:cNvSpPr>
            <a:spLocks noGrp="1"/>
          </p:cNvSpPr>
          <p:nvPr>
            <p:ph type="ftr" sz="quarter" idx="13"/>
          </p:nvPr>
        </p:nvSpPr>
        <p:spPr/>
        <p:txBody>
          <a:bodyPr/>
          <a:lstStyle/>
          <a:p>
            <a:pPr>
              <a:defRPr/>
            </a:pPr>
            <a:r>
              <a:rPr lang="en-US" dirty="0" smtClean="0"/>
              <a:t>1.2.2: Simple Random Sampling</a:t>
            </a:r>
            <a:endParaRPr lang="en-US" dirty="0"/>
          </a:p>
        </p:txBody>
      </p:sp>
    </p:spTree>
    <p:extLst>
      <p:ext uri="{BB962C8B-B14F-4D97-AF65-F5344CB8AC3E}">
        <p14:creationId xmlns:p14="http://schemas.microsoft.com/office/powerpoint/2010/main" val="28303643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Enhanced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15452</TotalTime>
  <Words>1749</Words>
  <Application>Microsoft Macintosh PowerPoint</Application>
  <PresentationFormat>On-screen Show (4:3)</PresentationFormat>
  <Paragraphs>318</Paragraphs>
  <Slides>26</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Enhanced Instruction template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Walch Education</dc:creator>
  <cp:keywords/>
  <dc:description/>
  <cp:lastModifiedBy>Jason</cp:lastModifiedBy>
  <cp:revision>340</cp:revision>
  <dcterms:created xsi:type="dcterms:W3CDTF">2012-02-22T19:14:19Z</dcterms:created>
  <dcterms:modified xsi:type="dcterms:W3CDTF">2015-01-07T13:28:51Z</dcterms:modified>
  <cp:category/>
</cp:coreProperties>
</file>