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34" r:id="rId3"/>
    <p:sldId id="482" r:id="rId4"/>
    <p:sldId id="483" r:id="rId5"/>
    <p:sldId id="499" r:id="rId6"/>
    <p:sldId id="484" r:id="rId7"/>
    <p:sldId id="486" r:id="rId8"/>
    <p:sldId id="485" r:id="rId9"/>
    <p:sldId id="487" r:id="rId10"/>
    <p:sldId id="500" r:id="rId11"/>
    <p:sldId id="488" r:id="rId12"/>
    <p:sldId id="501" r:id="rId13"/>
    <p:sldId id="489" r:id="rId14"/>
    <p:sldId id="490" r:id="rId15"/>
    <p:sldId id="491" r:id="rId16"/>
    <p:sldId id="290" r:id="rId17"/>
    <p:sldId id="294" r:id="rId18"/>
    <p:sldId id="295" r:id="rId19"/>
    <p:sldId id="492" r:id="rId20"/>
    <p:sldId id="467" r:id="rId21"/>
    <p:sldId id="493" r:id="rId22"/>
    <p:sldId id="473" r:id="rId23"/>
    <p:sldId id="474" r:id="rId24"/>
    <p:sldId id="494" r:id="rId25"/>
    <p:sldId id="502" r:id="rId26"/>
    <p:sldId id="462" r:id="rId27"/>
    <p:sldId id="475" r:id="rId28"/>
    <p:sldId id="476" r:id="rId29"/>
    <p:sldId id="495" r:id="rId30"/>
    <p:sldId id="477" r:id="rId31"/>
    <p:sldId id="478" r:id="rId32"/>
    <p:sldId id="479" r:id="rId33"/>
    <p:sldId id="480" r:id="rId34"/>
    <p:sldId id="496" r:id="rId35"/>
    <p:sldId id="497" r:id="rId36"/>
    <p:sldId id="503" r:id="rId37"/>
    <p:sldId id="498" r:id="rId38"/>
    <p:sldId id="481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5" autoAdjust="0"/>
    <p:restoredTop sz="91486" autoAdjust="0"/>
  </p:normalViewPr>
  <p:slideViewPr>
    <p:cSldViewPr snapToGrid="0" snapToObjects="1" showGuides="1">
      <p:cViewPr varScale="1">
        <p:scale>
          <a:sx n="132" d="100"/>
          <a:sy n="132" d="100"/>
        </p:scale>
        <p:origin x="-1592" y="-96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/00481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/00482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81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82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In medicine, business, sports, science, and other fields, important decisions are based on </a:t>
            </a:r>
            <a:r>
              <a:rPr lang="en-US" dirty="0" smtClean="0"/>
              <a:t>statistical information </a:t>
            </a:r>
            <a:r>
              <a:rPr lang="en-US" dirty="0"/>
              <a:t>drawn from samples. A sample is a subset of the population. The wise selection </a:t>
            </a:r>
            <a:r>
              <a:rPr lang="en-US" dirty="0" smtClean="0"/>
              <a:t>of samples </a:t>
            </a:r>
            <a:r>
              <a:rPr lang="en-US" dirty="0"/>
              <a:t>often determines the success of those who use the information. It is possible that one </a:t>
            </a:r>
            <a:r>
              <a:rPr lang="en-US" dirty="0" smtClean="0"/>
              <a:t>sample is </a:t>
            </a:r>
            <a:r>
              <a:rPr lang="en-US" dirty="0"/>
              <a:t>more reliable to predict an election or justify a new medical procedure, while other samples </a:t>
            </a:r>
            <a:r>
              <a:rPr lang="en-US" dirty="0" smtClean="0"/>
              <a:t>are simply </a:t>
            </a:r>
            <a:r>
              <a:rPr lang="en-US" dirty="0"/>
              <a:t>not reliable. Some conclusions based on statistical samples are little more than guesses, </a:t>
            </a:r>
            <a:r>
              <a:rPr lang="en-US" dirty="0" smtClean="0"/>
              <a:t>and some </a:t>
            </a:r>
            <a:r>
              <a:rPr lang="en-US" dirty="0"/>
              <a:t>are reckless conclusions in life-or-death matters; in many cases, it all comes down to </a:t>
            </a:r>
            <a:r>
              <a:rPr lang="en-US" dirty="0" smtClean="0"/>
              <a:t>whether the </a:t>
            </a:r>
            <a:r>
              <a:rPr lang="en-US" dirty="0"/>
              <a:t>sample selected is genuinely random.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004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spc="-10" dirty="0"/>
              <a:t>By increasing sample size, the variability in many sample statistics (such as means, standard deviations, and proportions) can be reduced, resulting in improved reliability and greater consistency of results.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/>
              <a:t>Statistical reasoning often involves making decisions based on limited information. In particular, when a population of interest is too large or expensive to study, a carefully chosen sample is used.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787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One </a:t>
            </a:r>
            <a:r>
              <a:rPr lang="en-US" dirty="0"/>
              <a:t>of the most important things that a researcher should understand about a population is the amount of </a:t>
            </a:r>
            <a:r>
              <a:rPr lang="en-US" b="1" dirty="0"/>
              <a:t>chance variation</a:t>
            </a:r>
            <a:r>
              <a:rPr lang="en-US" dirty="0"/>
              <a:t>, or </a:t>
            </a:r>
            <a:r>
              <a:rPr lang="en-US" b="1" dirty="0"/>
              <a:t>sampling error</a:t>
            </a:r>
            <a:r>
              <a:rPr lang="en-US" dirty="0"/>
              <a:t>, that is present in the measures of interest in that population.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Chance </a:t>
            </a:r>
            <a:r>
              <a:rPr lang="en-US" dirty="0"/>
              <a:t>variation is a measure showing how precisely a sample reflects the population, </a:t>
            </a:r>
            <a:r>
              <a:rPr lang="en-US" dirty="0" smtClean="0"/>
              <a:t>with smaller </a:t>
            </a:r>
            <a:r>
              <a:rPr lang="en-US" dirty="0"/>
              <a:t>sampling errors resulting from large samples and/or when the data clusters </a:t>
            </a:r>
            <a:r>
              <a:rPr lang="en-US" dirty="0" smtClean="0"/>
              <a:t>closely around </a:t>
            </a:r>
            <a:r>
              <a:rPr lang="en-US" dirty="0"/>
              <a:t>the mean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606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/>
              <a:t>a population is small enough, then parameters (such as measures of average, variation</a:t>
            </a:r>
            <a:r>
              <a:rPr lang="en-US" dirty="0" smtClean="0"/>
              <a:t>, or </a:t>
            </a:r>
            <a:r>
              <a:rPr lang="en-US" dirty="0"/>
              <a:t>proportions) can be measured directly. There is no need for sampling in these cases. </a:t>
            </a:r>
            <a:r>
              <a:rPr lang="en-US" dirty="0" smtClean="0"/>
              <a:t>For example</a:t>
            </a:r>
            <a:r>
              <a:rPr lang="en-US" dirty="0"/>
              <a:t>, if a teacher wants to know the mean grade for a recent test, he can calculate </a:t>
            </a:r>
            <a:r>
              <a:rPr lang="en-US" dirty="0" smtClean="0"/>
              <a:t>the mean </a:t>
            </a:r>
            <a:r>
              <a:rPr lang="en-US" dirty="0"/>
              <a:t>of the entire class</a:t>
            </a:r>
            <a:r>
              <a:rPr lang="en-US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If a population is large, or if it is impractical to measure all members of a population, then estimates are made from samples. The accuracy and reliability of the estimates depends on the quality of the sampling procedures used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31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5027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general, estimates of a population based on data from large samples are more reliable </a:t>
            </a:r>
            <a:r>
              <a:rPr lang="en-US" dirty="0" smtClean="0"/>
              <a:t>than estimates </a:t>
            </a:r>
            <a:r>
              <a:rPr lang="en-US" dirty="0"/>
              <a:t>from small samples.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estimating the mean of a population, a sample size greater than 30 is recommended. </a:t>
            </a:r>
            <a:r>
              <a:rPr lang="en-US" dirty="0" smtClean="0"/>
              <a:t>In some </a:t>
            </a:r>
            <a:r>
              <a:rPr lang="en-US" dirty="0"/>
              <a:t>cases, the sample size is much larger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/>
              <a:t>In estimating proportions, a larger sample is desirable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010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5027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b="1" dirty="0" smtClean="0"/>
              <a:t>Validity </a:t>
            </a:r>
            <a:r>
              <a:rPr lang="en-US" dirty="0"/>
              <a:t>is the degree to which the results obtained from a sample measure what they </a:t>
            </a:r>
            <a:r>
              <a:rPr lang="en-US" dirty="0" smtClean="0"/>
              <a:t>are intended </a:t>
            </a:r>
            <a:r>
              <a:rPr lang="en-US" dirty="0"/>
              <a:t>to measure.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validity of inferences made about a population depends greatly on the amount of </a:t>
            </a:r>
            <a:r>
              <a:rPr lang="en-US" b="1" dirty="0"/>
              <a:t>bias</a:t>
            </a:r>
            <a:r>
              <a:rPr lang="en-US" dirty="0"/>
              <a:t>, </a:t>
            </a:r>
            <a:r>
              <a:rPr lang="en-US" dirty="0" smtClean="0"/>
              <a:t>or lack </a:t>
            </a:r>
            <a:r>
              <a:rPr lang="en-US" dirty="0"/>
              <a:t>of neutrality, in sampling procedures.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biased sample </a:t>
            </a:r>
            <a:r>
              <a:rPr lang="en-US" dirty="0"/>
              <a:t>is a sample in which some members of the population have a better </a:t>
            </a:r>
            <a:r>
              <a:rPr lang="en-US" dirty="0" smtClean="0"/>
              <a:t>chance of </a:t>
            </a:r>
            <a:r>
              <a:rPr lang="en-US" dirty="0"/>
              <a:t>inclusion in the sample than others.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631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5027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An estimate made using a sample that is biased is likely to be inaccurate even if a large </a:t>
            </a:r>
            <a:r>
              <a:rPr lang="en-US" dirty="0" smtClean="0"/>
              <a:t>sample is </a:t>
            </a:r>
            <a:r>
              <a:rPr lang="en-US" dirty="0"/>
              <a:t>used. For example, if a publisher wants to determine the percent of readers who </a:t>
            </a:r>
            <a:r>
              <a:rPr lang="en-US" dirty="0" smtClean="0"/>
              <a:t>prefer printed </a:t>
            </a:r>
            <a:r>
              <a:rPr lang="en-US" dirty="0"/>
              <a:t>books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dirty="0"/>
              <a:t>-books, interviewing 100 people shopping at a bookstore may yield </a:t>
            </a:r>
            <a:r>
              <a:rPr lang="en-US" dirty="0" smtClean="0"/>
              <a:t>biased results</a:t>
            </a:r>
            <a:r>
              <a:rPr lang="en-US" dirty="0"/>
              <a:t>, since those people are more likely to be deliberately seeking out printed books </a:t>
            </a:r>
            <a:r>
              <a:rPr lang="en-US" dirty="0" smtClean="0"/>
              <a:t>instead of </a:t>
            </a:r>
            <a:r>
              <a:rPr lang="en-US" dirty="0"/>
              <a:t>e-books for a variety of reasons (they prefer printed books, they don’t 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dirty="0"/>
              <a:t>-readers, </a:t>
            </a:r>
            <a:r>
              <a:rPr lang="en-US" dirty="0" smtClean="0"/>
              <a:t>they lack </a:t>
            </a:r>
            <a:r>
              <a:rPr lang="en-US" dirty="0"/>
              <a:t>Internet access, etc.).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434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not recognizing that results from an experiment or an observational study with a </a:t>
            </a:r>
            <a:r>
              <a:rPr lang="en-US" dirty="0" smtClean="0"/>
              <a:t>small sample </a:t>
            </a:r>
            <a:r>
              <a:rPr lang="en-US" dirty="0"/>
              <a:t>size are unreliable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recognizing that samples that are biased can lead to misleading results even </a:t>
            </a:r>
            <a:r>
              <a:rPr lang="en-US" dirty="0" smtClean="0"/>
              <a:t>if numerical </a:t>
            </a:r>
            <a:r>
              <a:rPr lang="en-US" dirty="0"/>
              <a:t>calculations are accurate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understanding that some of the variation in samples can be attributed to </a:t>
            </a:r>
            <a:r>
              <a:rPr lang="en-US" dirty="0" smtClean="0"/>
              <a:t>chance variation</a:t>
            </a:r>
            <a:r>
              <a:rPr lang="en-US" dirty="0"/>
              <a:t>/sampling error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High levels of blood glucose are a strong predictor for developing diabetes. Blood glucose is </a:t>
            </a:r>
            <a:r>
              <a:rPr lang="en-US" dirty="0" smtClean="0"/>
              <a:t>typically tested </a:t>
            </a:r>
            <a:r>
              <a:rPr lang="en-US" dirty="0"/>
              <a:t>after fasting overnight, and the test result is called a fasting glucose level. A doctor wants </a:t>
            </a:r>
            <a:r>
              <a:rPr lang="en-US" dirty="0" smtClean="0"/>
              <a:t>to determine </a:t>
            </a:r>
            <a:r>
              <a:rPr lang="en-US" dirty="0"/>
              <a:t>the percentage of his patients who have high glucose levels. He reviewed the glucose </a:t>
            </a:r>
            <a:r>
              <a:rPr lang="en-US" dirty="0" smtClean="0"/>
              <a:t>test results </a:t>
            </a:r>
            <a:r>
              <a:rPr lang="en-US" dirty="0"/>
              <a:t>for 25 patients to determine how many of them had a fasting glucose level greater than </a:t>
            </a:r>
            <a:r>
              <a:rPr lang="en-US" dirty="0" smtClean="0"/>
              <a:t>100 mg</a:t>
            </a:r>
            <a:r>
              <a:rPr lang="en-US" dirty="0"/>
              <a:t>/</a:t>
            </a:r>
            <a:r>
              <a:rPr lang="en-US" dirty="0" err="1"/>
              <a:t>dL</a:t>
            </a:r>
            <a:r>
              <a:rPr lang="en-US" dirty="0"/>
              <a:t> (milligrams per deciliter). He recorded each patient’s fasting glucose level in a </a:t>
            </a:r>
            <a:r>
              <a:rPr lang="en-US" dirty="0" smtClean="0"/>
              <a:t>table, shown on the next slide.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/>
            <a:endParaRPr lang="en-US" dirty="0" smtClean="0"/>
          </a:p>
          <a:p>
            <a:pPr marL="512064"/>
            <a:endParaRPr lang="en-US" dirty="0"/>
          </a:p>
          <a:p>
            <a:pPr marL="512064"/>
            <a:endParaRPr lang="en-US" dirty="0" smtClean="0"/>
          </a:p>
          <a:p>
            <a:pPr marL="512064"/>
            <a:endParaRPr lang="en-US" dirty="0"/>
          </a:p>
          <a:p>
            <a:pPr marL="512064"/>
            <a:endParaRPr lang="en-US" dirty="0" smtClean="0"/>
          </a:p>
          <a:p>
            <a:pPr marL="512064"/>
            <a:endParaRPr lang="en-US" dirty="0"/>
          </a:p>
          <a:p>
            <a:pPr>
              <a:spcBef>
                <a:spcPts val="2200"/>
              </a:spcBef>
            </a:pPr>
            <a:r>
              <a:rPr lang="en-US" dirty="0"/>
              <a:t>Identify the population, parameter, sample, and statistic of interest in this situation, and </a:t>
            </a:r>
            <a:r>
              <a:rPr lang="en-US" dirty="0" smtClean="0"/>
              <a:t>then calculate </a:t>
            </a:r>
            <a:r>
              <a:rPr lang="en-US" dirty="0"/>
              <a:t>the percent of patients in the sample with a fasting glucose level above 100 mg/</a:t>
            </a:r>
            <a:r>
              <a:rPr lang="en-US" dirty="0" err="1"/>
              <a:t>dL</a:t>
            </a:r>
            <a:r>
              <a:rPr lang="en-US" dirty="0"/>
              <a:t>.</a:t>
            </a:r>
            <a:endParaRPr lang="en-US" dirty="0" smtClean="0"/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29537"/>
              </p:ext>
            </p:extLst>
          </p:nvPr>
        </p:nvGraphicFramePr>
        <p:xfrm>
          <a:off x="1769672" y="1344185"/>
          <a:ext cx="5604655" cy="2546688"/>
        </p:xfrm>
        <a:graphic>
          <a:graphicData uri="http://schemas.openxmlformats.org/drawingml/2006/table">
            <a:tbl>
              <a:tblPr/>
              <a:tblGrid>
                <a:gridCol w="1204183"/>
                <a:gridCol w="1204183"/>
                <a:gridCol w="1204183"/>
                <a:gridCol w="996053"/>
                <a:gridCol w="996053"/>
              </a:tblGrid>
              <a:tr h="42444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glucose levels in mg/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population in this situation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population is all patients of this doctor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592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word </a:t>
            </a:r>
            <a:r>
              <a:rPr lang="en-US" b="1" dirty="0"/>
              <a:t>statistics </a:t>
            </a:r>
            <a:r>
              <a:rPr lang="en-US" dirty="0"/>
              <a:t>has two different but related meanings.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On </a:t>
            </a:r>
            <a:r>
              <a:rPr lang="en-US" dirty="0"/>
              <a:t>a basic level, a statistic is a measure of a sample that is used to estimate a </a:t>
            </a:r>
            <a:r>
              <a:rPr lang="en-US" dirty="0" smtClean="0"/>
              <a:t>corresponding measure </a:t>
            </a:r>
            <a:r>
              <a:rPr lang="en-US" dirty="0"/>
              <a:t>of a population (all of the people, objects, or phenomena of interest in </a:t>
            </a:r>
            <a:r>
              <a:rPr lang="en-US" dirty="0" smtClean="0"/>
              <a:t>an investigation</a:t>
            </a:r>
            <a:r>
              <a:rPr lang="en-US" dirty="0"/>
              <a:t>). A statistic is a number used to summarize, describe, or represent </a:t>
            </a:r>
            <a:r>
              <a:rPr lang="en-US" dirty="0" smtClean="0"/>
              <a:t>something about </a:t>
            </a:r>
            <a:r>
              <a:rPr lang="en-US" dirty="0"/>
              <a:t>a sample drawn from a larger population; the statistic allows us to make </a:t>
            </a:r>
            <a:r>
              <a:rPr lang="en-US" dirty="0" smtClean="0"/>
              <a:t>predictions about </a:t>
            </a:r>
            <a:r>
              <a:rPr lang="en-US" dirty="0"/>
              <a:t>that population. A measure of the population that we are interested in is a </a:t>
            </a:r>
            <a:r>
              <a:rPr lang="en-US" b="1" dirty="0"/>
              <a:t>parameter</a:t>
            </a:r>
            <a:r>
              <a:rPr lang="en-US" dirty="0" smtClean="0"/>
              <a:t>, a </a:t>
            </a:r>
            <a:r>
              <a:rPr lang="en-US" dirty="0"/>
              <a:t>numerical value that represents the data in a set.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parameter in this situation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The parameter is the percent of patients with a fasting glucose level greater than 100 mg/</a:t>
            </a:r>
            <a:r>
              <a:rPr lang="en-US" dirty="0" err="1"/>
              <a:t>dL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sample in this situation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The sample is the 25 patients whose blood tests the doctor reviewed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44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statistic of interest in this situation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The statistic of interest is the percent of patients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sample with a fasting glucose level greater than 100 mg/</a:t>
            </a:r>
            <a:r>
              <a:rPr lang="en-US" dirty="0" err="1" smtClean="0"/>
              <a:t>dL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6903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660066"/>
                </a:solidFill>
              </a:rPr>
              <a:t>Calculate </a:t>
            </a:r>
            <a:r>
              <a:rPr lang="en-US" sz="2800" b="1" dirty="0">
                <a:solidFill>
                  <a:srgbClr val="660066"/>
                </a:solidFill>
              </a:rPr>
              <a:t>the statistic of interest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calculate the percent of patients in the sample with a fasting glucose level greater than 100 mg/dL, use the </a:t>
            </a:r>
            <a:r>
              <a:rPr lang="en-US" dirty="0" smtClean="0"/>
              <a:t>fraction    </a:t>
            </a:r>
            <a:r>
              <a:rPr lang="en-US" dirty="0"/>
              <a:t>, where </a:t>
            </a:r>
            <a:r>
              <a:rPr lang="en-US" i="1" dirty="0"/>
              <a:t>x </a:t>
            </a:r>
            <a:r>
              <a:rPr lang="en-US" dirty="0"/>
              <a:t>represents the number of patients with a fasting glucose level </a:t>
            </a:r>
            <a:r>
              <a:rPr lang="en-US" dirty="0" smtClean="0"/>
              <a:t>greater than </a:t>
            </a:r>
            <a:r>
              <a:rPr lang="en-US" dirty="0"/>
              <a:t>100 mg/dL and </a:t>
            </a:r>
            <a:r>
              <a:rPr lang="en-US" i="1" dirty="0"/>
              <a:t>n </a:t>
            </a:r>
            <a:r>
              <a:rPr lang="en-US" dirty="0"/>
              <a:t>represents the number of patients in the sample. 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039655"/>
              </p:ext>
            </p:extLst>
          </p:nvPr>
        </p:nvGraphicFramePr>
        <p:xfrm>
          <a:off x="2814760" y="2418709"/>
          <a:ext cx="228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Equation" r:id="rId3" imgW="228600" imgH="800100" progId="Equation.DSMT4">
                  <p:embed/>
                </p:oleObj>
              </mc:Choice>
              <mc:Fallback>
                <p:oleObj name="Equation" r:id="rId3" imgW="228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4760" y="2418709"/>
                        <a:ext cx="228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8150958" cy="525926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>
                <a:solidFill>
                  <a:schemeClr val="tx1"/>
                </a:solidFill>
              </a:rPr>
              <a:t>the table, it can be seen that 7 of the values are greater than 100, so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= 7. The total number of patients in the sample is 25, so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= 25.</a:t>
            </a:r>
          </a:p>
          <a:p>
            <a:pPr lvl="1" algn="l"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								Fraction</a:t>
            </a:r>
            <a:r>
              <a:rPr lang="en-US" dirty="0"/>
              <a:t>	</a:t>
            </a: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dirty="0" smtClean="0"/>
              <a:t>									</a:t>
            </a:r>
            <a:r>
              <a:rPr lang="en-US" dirty="0"/>
              <a:t>Substitute 7 for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dirty="0" smtClean="0"/>
              <a:t>									25 </a:t>
            </a:r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, and then solve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292180"/>
              </p:ext>
            </p:extLst>
          </p:nvPr>
        </p:nvGraphicFramePr>
        <p:xfrm>
          <a:off x="2285192" y="2589922"/>
          <a:ext cx="228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6" name="Equation" r:id="rId3" imgW="228600" imgH="800100" progId="Equation.DSMT4">
                  <p:embed/>
                </p:oleObj>
              </mc:Choice>
              <mc:Fallback>
                <p:oleObj name="Equation" r:id="rId3" imgW="228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192" y="2589922"/>
                        <a:ext cx="228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41850"/>
              </p:ext>
            </p:extLst>
          </p:nvPr>
        </p:nvGraphicFramePr>
        <p:xfrm>
          <a:off x="2204120" y="3438867"/>
          <a:ext cx="1485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" name="Equation" r:id="rId5" imgW="1485900" imgH="863600" progId="Equation.DSMT4">
                  <p:embed/>
                </p:oleObj>
              </mc:Choice>
              <mc:Fallback>
                <p:oleObj name="Equation" r:id="rId5" imgW="14859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4120" y="3438867"/>
                        <a:ext cx="1485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88732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8150958" cy="525926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>
                <a:solidFill>
                  <a:srgbClr val="000000"/>
                </a:solidFill>
              </a:rPr>
              <a:t>the patients in the sample, 0.28 or 28% had a fasting glucose level greater than 100 mg/dL. </a:t>
            </a:r>
          </a:p>
          <a:p>
            <a:pPr lvl="1" algn="l"/>
            <a:r>
              <a:rPr lang="en-US" i="1" dirty="0">
                <a:solidFill>
                  <a:srgbClr val="000000"/>
                </a:solidFill>
              </a:rPr>
              <a:t>Note</a:t>
            </a:r>
            <a:r>
              <a:rPr lang="en-US" dirty="0">
                <a:solidFill>
                  <a:srgbClr val="000000"/>
                </a:solidFill>
              </a:rPr>
              <a:t>: It is important to recognize that this may be an inaccurate estimate because the patients in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sample may not be representative of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entire population of the doctor’s patients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5728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3</a:t>
            </a:r>
            <a:endParaRPr lang="en-US" sz="1100" b="1" dirty="0">
              <a:solidFill>
                <a:srgbClr val="558ED5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Data collected by the National Climatic Data Center from 1971 to 2000 was used to </a:t>
            </a:r>
            <a:r>
              <a:rPr lang="en-US" dirty="0" smtClean="0"/>
              <a:t>determine the </a:t>
            </a:r>
            <a:r>
              <a:rPr lang="en-US" dirty="0"/>
              <a:t>average total yearly precipitation for each state. The </a:t>
            </a:r>
            <a:r>
              <a:rPr lang="en-US" dirty="0" smtClean="0"/>
              <a:t>table on the next slide shows </a:t>
            </a:r>
            <a:r>
              <a:rPr lang="en-US" dirty="0"/>
              <a:t>the mean </a:t>
            </a:r>
            <a:r>
              <a:rPr lang="en-US" dirty="0" smtClean="0"/>
              <a:t>yearly precipitation </a:t>
            </a:r>
            <a:r>
              <a:rPr lang="en-US" dirty="0"/>
              <a:t>for a random sample of 10 states and each state’s ranking in relation to the rest of </a:t>
            </a:r>
            <a:r>
              <a:rPr lang="en-US" dirty="0" smtClean="0"/>
              <a:t>the states</a:t>
            </a:r>
            <a:r>
              <a:rPr lang="en-US" dirty="0"/>
              <a:t>, where a ranking that’s closer to 1 indicates a higher mean yearly precipitation. Use the </a:t>
            </a:r>
            <a:r>
              <a:rPr lang="en-US" dirty="0" smtClean="0"/>
              <a:t>sample data </a:t>
            </a:r>
            <a:r>
              <a:rPr lang="en-US" dirty="0"/>
              <a:t>to estimate the total rainfall in all 50 states for the 30-year period from 1971 to 2000. Identify </a:t>
            </a:r>
            <a:r>
              <a:rPr lang="en-US" dirty="0" smtClean="0"/>
              <a:t>the population</a:t>
            </a:r>
            <a:r>
              <a:rPr lang="en-US" dirty="0"/>
              <a:t>, parameter, sample, and statistic of interest in this situation.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lvl="0"/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3547"/>
              </p:ext>
            </p:extLst>
          </p:nvPr>
        </p:nvGraphicFramePr>
        <p:xfrm>
          <a:off x="1187997" y="1320920"/>
          <a:ext cx="6768006" cy="4241894"/>
        </p:xfrm>
        <a:graphic>
          <a:graphicData uri="http://schemas.openxmlformats.org/drawingml/2006/table">
            <a:tbl>
              <a:tblPr/>
              <a:tblGrid>
                <a:gridCol w="1266092"/>
                <a:gridCol w="1923048"/>
                <a:gridCol w="3578866"/>
              </a:tblGrid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Ranking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 yearly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precipitation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(in inches)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Florida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54.5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Arkansas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50.6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Kentucky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48.9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Ohio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39.1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Kansas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28.9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Nebraska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Alaska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22.5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Dakota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 Dakota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Mexico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1944" marR="11944" marT="11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1229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Identify the population in this situation.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0"/>
            <a:r>
              <a:rPr lang="en-US" dirty="0"/>
              <a:t>The population is all 50 states.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621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We use different notation for sample statistics and population parameters. For example</a:t>
            </a:r>
            <a:r>
              <a:rPr lang="en-US" dirty="0" smtClean="0"/>
              <a:t>, the </a:t>
            </a:r>
            <a:r>
              <a:rPr lang="en-US" dirty="0"/>
              <a:t>symbol for the mean of a population is </a:t>
            </a:r>
            <a:r>
              <a:rPr lang="en-US" i="1" dirty="0"/>
              <a:t>μ</a:t>
            </a:r>
            <a:r>
              <a:rPr lang="en-US" dirty="0"/>
              <a:t>, the Greek letter </a:t>
            </a:r>
            <a:r>
              <a:rPr lang="en-US" i="1" dirty="0"/>
              <a:t>mu</a:t>
            </a:r>
            <a:r>
              <a:rPr lang="en-US" dirty="0"/>
              <a:t>, whereas the symbol </a:t>
            </a:r>
            <a:r>
              <a:rPr lang="en-US" dirty="0" smtClean="0"/>
              <a:t>for the </a:t>
            </a:r>
            <a:r>
              <a:rPr lang="en-US" dirty="0"/>
              <a:t>mean of a sample population is 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pronounced “x bar.” The symbol for the </a:t>
            </a:r>
            <a:r>
              <a:rPr lang="en-US" dirty="0" smtClean="0"/>
              <a:t>standard deviation </a:t>
            </a:r>
            <a:r>
              <a:rPr lang="en-US" dirty="0"/>
              <a:t>of a population is </a:t>
            </a:r>
            <a:r>
              <a:rPr lang="en-US" i="1" dirty="0" err="1"/>
              <a:t>σ</a:t>
            </a:r>
            <a:r>
              <a:rPr lang="en-US" dirty="0"/>
              <a:t>, the lowercase version of the Greek letter </a:t>
            </a:r>
            <a:r>
              <a:rPr lang="en-US" i="1" dirty="0"/>
              <a:t>sigma</a:t>
            </a:r>
            <a:r>
              <a:rPr lang="en-US" dirty="0"/>
              <a:t>; the symbol </a:t>
            </a:r>
            <a:r>
              <a:rPr lang="en-US" dirty="0" smtClean="0"/>
              <a:t>for the </a:t>
            </a:r>
            <a:r>
              <a:rPr lang="en-US" dirty="0"/>
              <a:t>standard deviation of a sample population is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495111"/>
              </p:ext>
            </p:extLst>
          </p:nvPr>
        </p:nvGraphicFramePr>
        <p:xfrm>
          <a:off x="2835159" y="276066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Equation" r:id="rId3" imgW="228600" imgH="241300" progId="Equation.DSMT4">
                  <p:embed/>
                </p:oleObj>
              </mc:Choice>
              <mc:Fallback>
                <p:oleObj name="Equation" r:id="rId3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5159" y="2760662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7265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Identify the parameter in this situation.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The parameter is the total rainfall from 1971 to 2000.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Identify the sample in this situation.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The sample is the 10 randomly selected states.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80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Identify the statistic of interest in this </a:t>
            </a:r>
            <a:r>
              <a:rPr lang="en-US" sz="2800" b="1" dirty="0" smtClean="0">
                <a:solidFill>
                  <a:srgbClr val="660066"/>
                </a:solidFill>
              </a:rPr>
              <a:t>situation.</a:t>
            </a:r>
            <a:endParaRPr lang="en-US" sz="2800" b="1" dirty="0">
              <a:solidFill>
                <a:srgbClr val="660066"/>
              </a:solidFill>
            </a:endParaRP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statistic of interest is the mean yearly precipitation for the sample.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15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8131419" cy="52592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Calculate the statistic of interest.	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To calculate the mean yearly precipitation for the sample, first </a:t>
            </a:r>
            <a:r>
              <a:rPr lang="en-US" dirty="0" smtClean="0">
                <a:solidFill>
                  <a:srgbClr val="000000"/>
                </a:solidFill>
              </a:rPr>
              <a:t>find the </a:t>
            </a:r>
            <a:r>
              <a:rPr lang="en-US" dirty="0">
                <a:solidFill>
                  <a:srgbClr val="000000"/>
                </a:solidFill>
              </a:rPr>
              <a:t>total mean yearly precipitation in the sample states.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To do this, find the sum of the mean yearly precipitation of each state.</a:t>
            </a:r>
          </a:p>
          <a:p>
            <a:pPr lvl="2" algn="l">
              <a:spcAft>
                <a:spcPts val="0"/>
              </a:spcAft>
            </a:pPr>
            <a:r>
              <a:rPr lang="en-US" sz="2300" spc="-20" dirty="0">
                <a:solidFill>
                  <a:srgbClr val="000000"/>
                </a:solidFill>
              </a:rPr>
              <a:t>mean yearly precipitation = 22.5 + 50.6 + 54.5 + </a:t>
            </a:r>
            <a:endParaRPr lang="en-US" sz="2300" spc="-20" dirty="0" smtClean="0">
              <a:solidFill>
                <a:srgbClr val="000000"/>
              </a:solidFill>
            </a:endParaRPr>
          </a:p>
          <a:p>
            <a:pPr lvl="2" algn="l">
              <a:spcBef>
                <a:spcPts val="0"/>
              </a:spcBef>
              <a:spcAft>
                <a:spcPts val="600"/>
              </a:spcAft>
            </a:pPr>
            <a:r>
              <a:rPr lang="en-US" sz="2300" spc="-20" dirty="0" smtClean="0">
                <a:solidFill>
                  <a:srgbClr val="000000"/>
                </a:solidFill>
              </a:rPr>
              <a:t>28.9 + 48.9 </a:t>
            </a:r>
            <a:r>
              <a:rPr lang="en-US" sz="2300" spc="-20" dirty="0">
                <a:solidFill>
                  <a:srgbClr val="000000"/>
                </a:solidFill>
              </a:rPr>
              <a:t>+ 23.6 + 14.6 + 17.8 + 39.1 + 20.1 = </a:t>
            </a:r>
            <a:r>
              <a:rPr lang="en-US" sz="2300" spc="-20" dirty="0" smtClean="0">
                <a:solidFill>
                  <a:srgbClr val="000000"/>
                </a:solidFill>
              </a:rPr>
              <a:t>320.6</a:t>
            </a:r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The total mean yearly precipitation for the 10 sample states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it-IT" dirty="0" smtClean="0">
                <a:solidFill>
                  <a:srgbClr val="000000"/>
                </a:solidFill>
              </a:rPr>
              <a:t>320.6 </a:t>
            </a:r>
            <a:r>
              <a:rPr lang="it-IT" dirty="0" err="1">
                <a:solidFill>
                  <a:srgbClr val="000000"/>
                </a:solidFill>
              </a:rPr>
              <a:t>inches</a:t>
            </a:r>
            <a:r>
              <a:rPr lang="it-IT" dirty="0">
                <a:solidFill>
                  <a:srgbClr val="000000"/>
                </a:solidFill>
              </a:rPr>
              <a:t>.</a:t>
            </a:r>
            <a:endParaRPr lang="en-US" spc="-2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356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02112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Next, use this value to estimate the total precipitation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0000"/>
                </a:solidFill>
              </a:rPr>
              <a:t>all 50 </a:t>
            </a:r>
            <a:r>
              <a:rPr lang="en-US" dirty="0" smtClean="0">
                <a:solidFill>
                  <a:srgbClr val="000000"/>
                </a:solidFill>
              </a:rPr>
              <a:t>states for </a:t>
            </a:r>
            <a:r>
              <a:rPr lang="en-US" dirty="0">
                <a:solidFill>
                  <a:srgbClr val="000000"/>
                </a:solidFill>
              </a:rPr>
              <a:t>1 year.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Create a proportion, as </a:t>
            </a:r>
            <a:r>
              <a:rPr lang="en-US" dirty="0" smtClean="0">
                <a:solidFill>
                  <a:srgbClr val="000000"/>
                </a:solidFill>
              </a:rPr>
              <a:t>shown on the next slide; </a:t>
            </a:r>
            <a:r>
              <a:rPr lang="en-US" dirty="0">
                <a:solidFill>
                  <a:srgbClr val="000000"/>
                </a:solidFill>
              </a:rPr>
              <a:t>then, solve it for the unknown value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637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5926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2" algn="l"/>
            <a:endParaRPr lang="en-US" dirty="0" smtClean="0">
              <a:solidFill>
                <a:srgbClr val="000000"/>
              </a:solidFill>
            </a:endParaRPr>
          </a:p>
          <a:p>
            <a:pPr lvl="2" algn="l"/>
            <a:endParaRPr lang="en-US" dirty="0">
              <a:solidFill>
                <a:srgbClr val="000000"/>
              </a:solidFill>
            </a:endParaRPr>
          </a:p>
          <a:p>
            <a:pPr lvl="2" algn="l">
              <a:spcBef>
                <a:spcPts val="2400"/>
              </a:spcBef>
            </a:pPr>
            <a:r>
              <a:rPr lang="en-US" dirty="0">
                <a:solidFill>
                  <a:srgbClr val="000000"/>
                </a:solidFill>
              </a:rPr>
              <a:t>							Substitute known values.</a:t>
            </a:r>
          </a:p>
          <a:p>
            <a:pPr lvl="2" algn="l"/>
            <a:endParaRPr lang="en-US" dirty="0">
              <a:solidFill>
                <a:srgbClr val="000000"/>
              </a:solidFill>
            </a:endParaRPr>
          </a:p>
          <a:p>
            <a:pPr lvl="2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10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= 50(320.6) 			Cross-multiply to solve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						for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1200"/>
              </a:spcAft>
            </a:pPr>
            <a:r>
              <a:rPr lang="is-IS" dirty="0" smtClean="0">
                <a:solidFill>
                  <a:srgbClr val="000000"/>
                </a:solidFill>
              </a:rPr>
              <a:t>10</a:t>
            </a:r>
            <a:r>
              <a:rPr lang="is-IS" i="1" dirty="0" smtClean="0">
                <a:solidFill>
                  <a:srgbClr val="000000"/>
                </a:solidFill>
              </a:rPr>
              <a:t>x </a:t>
            </a:r>
            <a:r>
              <a:rPr lang="is-IS" dirty="0">
                <a:solidFill>
                  <a:srgbClr val="000000"/>
                </a:solidFill>
              </a:rPr>
              <a:t>= 16,030 </a:t>
            </a:r>
            <a:r>
              <a:rPr lang="is-IS" dirty="0" smtClean="0">
                <a:solidFill>
                  <a:srgbClr val="000000"/>
                </a:solidFill>
              </a:rPr>
              <a:t>			Simplify</a:t>
            </a:r>
            <a:r>
              <a:rPr lang="is-IS" dirty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fr-FR" i="1" dirty="0">
                <a:solidFill>
                  <a:srgbClr val="000000"/>
                </a:solidFill>
              </a:rPr>
              <a:t>x </a:t>
            </a:r>
            <a:r>
              <a:rPr lang="fr-FR" dirty="0">
                <a:solidFill>
                  <a:srgbClr val="000000"/>
                </a:solidFill>
              </a:rPr>
              <a:t>= 1603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  <a:p>
            <a:pPr lvl="1" algn="l"/>
            <a:endParaRPr lang="en-US" dirty="0" smtClean="0">
              <a:solidFill>
                <a:srgbClr val="000000"/>
              </a:solidFill>
            </a:endParaRP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796617"/>
              </p:ext>
            </p:extLst>
          </p:nvPr>
        </p:nvGraphicFramePr>
        <p:xfrm>
          <a:off x="662288" y="1316849"/>
          <a:ext cx="7819423" cy="713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6" name="Equation" r:id="rId3" imgW="9461500" imgH="863600" progId="Equation.DSMT4">
                  <p:embed/>
                </p:oleObj>
              </mc:Choice>
              <mc:Fallback>
                <p:oleObj name="Equation" r:id="rId3" imgW="94615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288" y="1316849"/>
                        <a:ext cx="7819423" cy="713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087081"/>
              </p:ext>
            </p:extLst>
          </p:nvPr>
        </p:nvGraphicFramePr>
        <p:xfrm>
          <a:off x="1669025" y="2173989"/>
          <a:ext cx="185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7" name="Equation" r:id="rId5" imgW="1854200" imgH="863600" progId="Equation.DSMT4">
                  <p:embed/>
                </p:oleObj>
              </mc:Choice>
              <mc:Fallback>
                <p:oleObj name="Equation" r:id="rId5" imgW="18542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9025" y="2173989"/>
                        <a:ext cx="1854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8954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5926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400"/>
              </a:spcAft>
            </a:pPr>
            <a:r>
              <a:rPr lang="fr-FR" dirty="0" err="1" smtClean="0">
                <a:solidFill>
                  <a:srgbClr val="000000"/>
                </a:solidFill>
              </a:rPr>
              <a:t>Based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on the data </a:t>
            </a:r>
            <a:r>
              <a:rPr lang="fr-FR" dirty="0" err="1">
                <a:solidFill>
                  <a:srgbClr val="000000"/>
                </a:solidFill>
              </a:rPr>
              <a:t>from</a:t>
            </a:r>
            <a:r>
              <a:rPr lang="fr-FR" dirty="0">
                <a:solidFill>
                  <a:srgbClr val="000000"/>
                </a:solidFill>
              </a:rPr>
              <a:t> 1971 to 2000, the </a:t>
            </a:r>
            <a:r>
              <a:rPr lang="fr-FR" dirty="0" err="1">
                <a:solidFill>
                  <a:srgbClr val="000000"/>
                </a:solidFill>
              </a:rPr>
              <a:t>estimated</a:t>
            </a:r>
            <a:r>
              <a:rPr lang="fr-FR" dirty="0">
                <a:solidFill>
                  <a:srgbClr val="000000"/>
                </a:solidFill>
              </a:rPr>
              <a:t> total </a:t>
            </a:r>
            <a:r>
              <a:rPr lang="fr-FR" dirty="0" err="1" smtClean="0">
                <a:solidFill>
                  <a:srgbClr val="000000"/>
                </a:solidFill>
              </a:rPr>
              <a:t>precipitation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in </a:t>
            </a:r>
            <a:r>
              <a:rPr lang="fr-FR" dirty="0">
                <a:solidFill>
                  <a:srgbClr val="000000"/>
                </a:solidFill>
              </a:rPr>
              <a:t>all 50 states for 1 </a:t>
            </a:r>
            <a:r>
              <a:rPr lang="fr-FR" dirty="0" err="1">
                <a:solidFill>
                  <a:srgbClr val="000000"/>
                </a:solidFill>
              </a:rPr>
              <a:t>year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during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this</a:t>
            </a:r>
            <a:r>
              <a:rPr lang="fr-FR" dirty="0">
                <a:solidFill>
                  <a:srgbClr val="000000"/>
                </a:solidFill>
              </a:rPr>
              <a:t> time frame is 1,603 </a:t>
            </a:r>
            <a:r>
              <a:rPr lang="fr-FR" dirty="0" err="1">
                <a:solidFill>
                  <a:srgbClr val="000000"/>
                </a:solidFill>
              </a:rPr>
              <a:t>inches</a:t>
            </a:r>
            <a:r>
              <a:rPr lang="fr-FR" dirty="0">
                <a:solidFill>
                  <a:srgbClr val="000000"/>
                </a:solidFill>
              </a:rPr>
              <a:t> per </a:t>
            </a:r>
            <a:r>
              <a:rPr lang="fr-FR" dirty="0" err="1">
                <a:solidFill>
                  <a:srgbClr val="000000"/>
                </a:solidFill>
              </a:rPr>
              <a:t>year</a:t>
            </a:r>
            <a:r>
              <a:rPr lang="fr-FR" dirty="0">
                <a:solidFill>
                  <a:srgbClr val="000000"/>
                </a:solidFill>
              </a:rPr>
              <a:t>.</a:t>
            </a:r>
          </a:p>
          <a:p>
            <a:pPr lvl="1" algn="l"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</a:rPr>
              <a:t>Use </a:t>
            </a:r>
            <a:r>
              <a:rPr lang="fr-FR" dirty="0" err="1">
                <a:solidFill>
                  <a:srgbClr val="000000"/>
                </a:solidFill>
              </a:rPr>
              <a:t>this</a:t>
            </a:r>
            <a:r>
              <a:rPr lang="fr-FR" dirty="0">
                <a:solidFill>
                  <a:srgbClr val="000000"/>
                </a:solidFill>
              </a:rPr>
              <a:t> value to </a:t>
            </a:r>
            <a:r>
              <a:rPr lang="fr-FR" dirty="0" err="1">
                <a:solidFill>
                  <a:srgbClr val="000000"/>
                </a:solidFill>
              </a:rPr>
              <a:t>estimate</a:t>
            </a:r>
            <a:r>
              <a:rPr lang="fr-FR" dirty="0">
                <a:solidFill>
                  <a:srgbClr val="000000"/>
                </a:solidFill>
              </a:rPr>
              <a:t> the total </a:t>
            </a:r>
            <a:r>
              <a:rPr lang="fr-FR" dirty="0" err="1">
                <a:solidFill>
                  <a:srgbClr val="000000"/>
                </a:solidFill>
              </a:rPr>
              <a:t>precipitation</a:t>
            </a:r>
            <a:r>
              <a:rPr lang="fr-FR" dirty="0">
                <a:solidFill>
                  <a:srgbClr val="000000"/>
                </a:solidFill>
              </a:rPr>
              <a:t> in all 50 states </a:t>
            </a:r>
            <a:r>
              <a:rPr lang="fr-FR" dirty="0" smtClean="0">
                <a:solidFill>
                  <a:srgbClr val="000000"/>
                </a:solidFill>
              </a:rPr>
              <a:t>for </a:t>
            </a:r>
            <a:r>
              <a:rPr lang="fr-FR" dirty="0" err="1" smtClean="0">
                <a:solidFill>
                  <a:srgbClr val="000000"/>
                </a:solidFill>
              </a:rPr>
              <a:t>this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period</a:t>
            </a:r>
            <a:r>
              <a:rPr lang="fr-FR" dirty="0">
                <a:solidFill>
                  <a:srgbClr val="000000"/>
                </a:solidFill>
              </a:rPr>
              <a:t> of 30 </a:t>
            </a:r>
            <a:r>
              <a:rPr lang="fr-FR" dirty="0" err="1">
                <a:solidFill>
                  <a:srgbClr val="000000"/>
                </a:solidFill>
              </a:rPr>
              <a:t>years</a:t>
            </a:r>
            <a:r>
              <a:rPr lang="fr-FR" dirty="0" smtClean="0">
                <a:solidFill>
                  <a:srgbClr val="000000"/>
                </a:solidFill>
              </a:rPr>
              <a:t>.</a:t>
            </a:r>
          </a:p>
          <a:p>
            <a:pPr lvl="1" algn="l">
              <a:spcAft>
                <a:spcPts val="80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lvl="1" algn="l"/>
            <a:endParaRPr lang="en-US" dirty="0" smtClean="0">
              <a:solidFill>
                <a:srgbClr val="000000"/>
              </a:solidFill>
            </a:endParaRP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326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Bef>
                <a:spcPts val="600"/>
              </a:spcBef>
              <a:spcAft>
                <a:spcPts val="1500"/>
              </a:spcAft>
            </a:pPr>
            <a:r>
              <a:rPr lang="en-US" dirty="0">
                <a:solidFill>
                  <a:srgbClr val="000000"/>
                </a:solidFill>
              </a:rPr>
              <a:t>Multiply the precipitation in all 50 states for 1 year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by 30.</a:t>
            </a:r>
          </a:p>
          <a:p>
            <a:pPr lvl="2" algn="l"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solidFill>
                  <a:srgbClr val="000000"/>
                </a:solidFill>
              </a:rPr>
              <a:t>1603(30) = 48,090</a:t>
            </a:r>
          </a:p>
          <a:p>
            <a:pPr marL="512064" lvl="2" algn="l"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solidFill>
                  <a:srgbClr val="000000"/>
                </a:solidFill>
              </a:rPr>
              <a:t>The estimated total rainfall in all 50 states for the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30-year period from 1971 to 2000 is 48,090 inches.</a:t>
            </a:r>
          </a:p>
          <a:p>
            <a:pPr lvl="1" algn="l">
              <a:spcBef>
                <a:spcPts val="0"/>
              </a:spcBef>
              <a:spcAft>
                <a:spcPts val="150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lvl="1" algn="l"/>
            <a:endParaRPr lang="en-US" dirty="0" smtClean="0">
              <a:solidFill>
                <a:srgbClr val="000000"/>
              </a:solidFill>
            </a:endParaRP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0106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5027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4800"/>
              </a:spcAft>
              <a:buFont typeface="Arial"/>
              <a:buChar char="•"/>
            </a:pPr>
            <a:r>
              <a:rPr lang="en-US" dirty="0"/>
              <a:t>Though the formulas for the mean of a population and the mean of a sample population </a:t>
            </a:r>
            <a:r>
              <a:rPr lang="en-US" dirty="0" smtClean="0"/>
              <a:t>are essentially </a:t>
            </a:r>
            <a:r>
              <a:rPr lang="en-US" dirty="0"/>
              <a:t>the same, the formula for the standard deviation of a sample population is </a:t>
            </a:r>
            <a:r>
              <a:rPr lang="en-US" dirty="0" smtClean="0"/>
              <a:t>slightly different </a:t>
            </a:r>
            <a:r>
              <a:rPr lang="en-US" dirty="0"/>
              <a:t>from the formula </a:t>
            </a:r>
            <a:r>
              <a:rPr lang="en-US" dirty="0" smtClean="0"/>
              <a:t>for the standard deviation of a population.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234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5027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800100" lvl="1" indent="-342900" algn="l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a population, the formula is                           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i="1" dirty="0" err="1">
                <a:solidFill>
                  <a:schemeClr val="tx1"/>
                </a:solidFill>
              </a:rPr>
              <a:t>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representing the </a:t>
            </a:r>
            <a:r>
              <a:rPr lang="en-US" dirty="0">
                <a:solidFill>
                  <a:schemeClr val="tx1"/>
                </a:solidFill>
              </a:rPr>
              <a:t>standard deviation of the population and </a:t>
            </a:r>
            <a:r>
              <a:rPr lang="en-US" i="1" dirty="0">
                <a:solidFill>
                  <a:schemeClr val="tx1"/>
                </a:solidFill>
              </a:rPr>
              <a:t>μ</a:t>
            </a:r>
            <a:r>
              <a:rPr lang="en-US" dirty="0">
                <a:solidFill>
                  <a:schemeClr val="tx1"/>
                </a:solidFill>
              </a:rPr>
              <a:t> representing the mean of the population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For a sample, the formula is                          ,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i="1" dirty="0">
                <a:solidFill>
                  <a:srgbClr val="000000"/>
                </a:solidFill>
              </a:rPr>
              <a:t>s </a:t>
            </a:r>
            <a:r>
              <a:rPr lang="en-US" dirty="0">
                <a:solidFill>
                  <a:srgbClr val="000000"/>
                </a:solidFill>
              </a:rPr>
              <a:t>representing the standard deviation of the sample and </a:t>
            </a:r>
            <a:r>
              <a:rPr lang="en-US" i="1" dirty="0" smtClean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representing </a:t>
            </a:r>
            <a:r>
              <a:rPr lang="en-US" dirty="0">
                <a:solidFill>
                  <a:srgbClr val="000000"/>
                </a:solidFill>
              </a:rPr>
              <a:t>the mean of the sample.</a:t>
            </a:r>
          </a:p>
          <a:p>
            <a:pPr marL="800100" lvl="1" indent="-342900" algn="l">
              <a:lnSpc>
                <a:spcPct val="1300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572198"/>
              </p:ext>
            </p:extLst>
          </p:nvPr>
        </p:nvGraphicFramePr>
        <p:xfrm>
          <a:off x="5822057" y="687612"/>
          <a:ext cx="22225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2222500" imgH="1257300" progId="Equation.DSMT4">
                  <p:embed/>
                </p:oleObj>
              </mc:Choice>
              <mc:Fallback>
                <p:oleObj name="Equation" r:id="rId3" imgW="2222500" imgH="1257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2057" y="687612"/>
                        <a:ext cx="22225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49809"/>
              </p:ext>
            </p:extLst>
          </p:nvPr>
        </p:nvGraphicFramePr>
        <p:xfrm>
          <a:off x="5378080" y="2905423"/>
          <a:ext cx="21590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2159000" imgH="1257300" progId="Equation.DSMT4">
                  <p:embed/>
                </p:oleObj>
              </mc:Choice>
              <mc:Fallback>
                <p:oleObj name="Equation" r:id="rId5" imgW="2159000" imgH="1257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8080" y="2905423"/>
                        <a:ext cx="21590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414973"/>
              </p:ext>
            </p:extLst>
          </p:nvPr>
        </p:nvGraphicFramePr>
        <p:xfrm>
          <a:off x="3199225" y="464026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228600" imgH="241300" progId="Equation.DSMT4">
                  <p:embed/>
                </p:oleObj>
              </mc:Choice>
              <mc:Fallback>
                <p:oleObj name="Equation" r:id="rId7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9225" y="4640262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2954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3323" cy="52795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using a graphing calculator to find standard deviations of data sets, it is </a:t>
            </a:r>
            <a:r>
              <a:rPr lang="en-US" dirty="0" smtClean="0"/>
              <a:t>important to </a:t>
            </a:r>
            <a:r>
              <a:rPr lang="en-US" dirty="0"/>
              <a:t>recognize whether the data set is a population or a sample so that the proper measure </a:t>
            </a:r>
            <a:r>
              <a:rPr lang="en-US" dirty="0" smtClean="0"/>
              <a:t>of standard </a:t>
            </a:r>
            <a:r>
              <a:rPr lang="en-US" dirty="0"/>
              <a:t>deviation is selected.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On </a:t>
            </a:r>
            <a:r>
              <a:rPr lang="en-US" dirty="0"/>
              <a:t>a higher level, the field of statistics concerns the science and mathematics of </a:t>
            </a:r>
            <a:r>
              <a:rPr lang="en-US" dirty="0" smtClean="0"/>
              <a:t>describing and </a:t>
            </a:r>
            <a:r>
              <a:rPr lang="en-US" dirty="0"/>
              <a:t>making inferences about a population from a sample</a:t>
            </a:r>
            <a:r>
              <a:rPr lang="en-US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An </a:t>
            </a:r>
            <a:r>
              <a:rPr lang="en-US" b="1" dirty="0"/>
              <a:t>inference </a:t>
            </a:r>
            <a:r>
              <a:rPr lang="en-US" dirty="0"/>
              <a:t>is a conclusion reached upon the basis of evidence and reasoning.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465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795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How </a:t>
            </a:r>
            <a:r>
              <a:rPr lang="en-US" dirty="0"/>
              <a:t>well a statistic computed from a sample describes a population depends greatly upon </a:t>
            </a:r>
            <a:r>
              <a:rPr lang="en-US" dirty="0" smtClean="0"/>
              <a:t>the quality </a:t>
            </a:r>
            <a:r>
              <a:rPr lang="en-US" dirty="0"/>
              <a:t>of the sampling method(s) used.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First</a:t>
            </a:r>
            <a:r>
              <a:rPr lang="en-US" dirty="0"/>
              <a:t>, the sample must be representative of the population. A </a:t>
            </a:r>
            <a:r>
              <a:rPr lang="en-US" b="1" dirty="0"/>
              <a:t>representative sample </a:t>
            </a:r>
            <a:r>
              <a:rPr lang="en-US" dirty="0"/>
              <a:t>is </a:t>
            </a:r>
            <a:r>
              <a:rPr lang="en-US" dirty="0" smtClean="0"/>
              <a:t>a sample </a:t>
            </a:r>
            <a:r>
              <a:rPr lang="en-US" dirty="0"/>
              <a:t>in which the characteristics of the people, objects, or items in the sample are similar </a:t>
            </a:r>
            <a:r>
              <a:rPr lang="en-US" dirty="0" smtClean="0"/>
              <a:t>to the </a:t>
            </a:r>
            <a:r>
              <a:rPr lang="en-US" dirty="0"/>
              <a:t>characteristics of the </a:t>
            </a:r>
            <a:r>
              <a:rPr lang="en-US" dirty="0" smtClean="0"/>
              <a:t>population.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54015" cy="526004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pc="-20" dirty="0"/>
              <a:t>Samples that represent a population well can provide valuable information about </a:t>
            </a:r>
            <a:r>
              <a:rPr lang="en-US" spc="-20" dirty="0" smtClean="0"/>
              <a:t>that population</a:t>
            </a:r>
            <a:r>
              <a:rPr lang="en-US" spc="-20" dirty="0"/>
              <a:t>. In research, it may be impractical to gather information about an </a:t>
            </a:r>
            <a:r>
              <a:rPr lang="en-US" spc="-20" dirty="0" smtClean="0"/>
              <a:t>entire population </a:t>
            </a:r>
            <a:r>
              <a:rPr lang="en-US" spc="-20" dirty="0"/>
              <a:t>because of time, money, availability, privacy, and many other issues. In </a:t>
            </a:r>
            <a:r>
              <a:rPr lang="en-US" spc="-20" dirty="0" smtClean="0"/>
              <a:t>these cases</a:t>
            </a:r>
            <a:r>
              <a:rPr lang="en-US" spc="-20" dirty="0"/>
              <a:t>, representative sampling may provide researchers with an efficient way to </a:t>
            </a:r>
            <a:r>
              <a:rPr lang="en-US" spc="-20" dirty="0" smtClean="0"/>
              <a:t>gather information </a:t>
            </a:r>
            <a:r>
              <a:rPr lang="en-US" spc="-20" dirty="0"/>
              <a:t>and make decisions</a:t>
            </a:r>
            <a:r>
              <a:rPr lang="en-US" spc="-20" dirty="0" smtClean="0"/>
              <a:t>.</a:t>
            </a:r>
            <a:endParaRPr lang="en-US" spc="-2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786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004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/>
              <a:t>In addition to the need for sampling to be representative, it must also produce reliable measures.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b="1" dirty="0"/>
              <a:t>Reliability </a:t>
            </a:r>
            <a:r>
              <a:rPr lang="en-US" dirty="0"/>
              <a:t>refers to the degree to which a study or experiment performed many times would have similar results.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small samples are used, there is often great variability and little consistency among </a:t>
            </a:r>
            <a:r>
              <a:rPr lang="en-US" dirty="0" smtClean="0"/>
              <a:t>the statistics </a:t>
            </a:r>
            <a:r>
              <a:rPr lang="en-US" dirty="0"/>
              <a:t>that are found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1.2.1: Differences Between Populations and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199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15367</TotalTime>
  <Words>2183</Words>
  <Application>Microsoft Macintosh PowerPoint</Application>
  <PresentationFormat>On-screen Show (4:3)</PresentationFormat>
  <Paragraphs>269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340</cp:revision>
  <dcterms:created xsi:type="dcterms:W3CDTF">2012-02-22T19:14:19Z</dcterms:created>
  <dcterms:modified xsi:type="dcterms:W3CDTF">2015-01-07T13:28:54Z</dcterms:modified>
  <cp:category/>
</cp:coreProperties>
</file>