
<file path=[Content_Types].xml><?xml version="1.0" encoding="utf-8"?>
<Types xmlns="http://schemas.openxmlformats.org/package/2006/content-types">
  <Default Extension="xml" ContentType="application/xml"/>
  <Default Extension="jp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handoutMasterIdLst>
    <p:handoutMasterId r:id="rId26"/>
  </p:handoutMasterIdLst>
  <p:sldIdLst>
    <p:sldId id="256" r:id="rId2"/>
    <p:sldId id="482" r:id="rId3"/>
    <p:sldId id="258" r:id="rId4"/>
    <p:sldId id="434" r:id="rId5"/>
    <p:sldId id="483" r:id="rId6"/>
    <p:sldId id="484" r:id="rId7"/>
    <p:sldId id="485" r:id="rId8"/>
    <p:sldId id="486" r:id="rId9"/>
    <p:sldId id="290" r:id="rId10"/>
    <p:sldId id="294" r:id="rId11"/>
    <p:sldId id="295" r:id="rId12"/>
    <p:sldId id="296" r:id="rId13"/>
    <p:sldId id="462" r:id="rId14"/>
    <p:sldId id="475" r:id="rId15"/>
    <p:sldId id="476" r:id="rId16"/>
    <p:sldId id="477" r:id="rId17"/>
    <p:sldId id="489" r:id="rId18"/>
    <p:sldId id="490" r:id="rId19"/>
    <p:sldId id="491" r:id="rId20"/>
    <p:sldId id="492" r:id="rId21"/>
    <p:sldId id="493" r:id="rId22"/>
    <p:sldId id="494" r:id="rId23"/>
    <p:sldId id="481" r:id="rId24"/>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5pPr>
    <a:lvl6pPr marL="2286000" algn="l" defTabSz="457200" rtl="0" eaLnBrk="1" latinLnBrk="0" hangingPunct="1">
      <a:defRPr sz="2400" kern="1200">
        <a:solidFill>
          <a:schemeClr val="tx1"/>
        </a:solidFill>
        <a:latin typeface="Calibri" charset="0"/>
        <a:ea typeface="ＭＳ Ｐゴシック" charset="0"/>
        <a:cs typeface="ＭＳ Ｐゴシック" charset="0"/>
      </a:defRPr>
    </a:lvl6pPr>
    <a:lvl7pPr marL="2743200" algn="l" defTabSz="457200" rtl="0" eaLnBrk="1" latinLnBrk="0" hangingPunct="1">
      <a:defRPr sz="2400" kern="1200">
        <a:solidFill>
          <a:schemeClr val="tx1"/>
        </a:solidFill>
        <a:latin typeface="Calibri" charset="0"/>
        <a:ea typeface="ＭＳ Ｐゴシック" charset="0"/>
        <a:cs typeface="ＭＳ Ｐゴシック" charset="0"/>
      </a:defRPr>
    </a:lvl7pPr>
    <a:lvl8pPr marL="3200400" algn="l" defTabSz="457200" rtl="0" eaLnBrk="1" latinLnBrk="0" hangingPunct="1">
      <a:defRPr sz="2400" kern="1200">
        <a:solidFill>
          <a:schemeClr val="tx1"/>
        </a:solidFill>
        <a:latin typeface="Calibri" charset="0"/>
        <a:ea typeface="ＭＳ Ｐゴシック" charset="0"/>
        <a:cs typeface="ＭＳ Ｐゴシック" charset="0"/>
      </a:defRPr>
    </a:lvl8pPr>
    <a:lvl9pPr marL="3657600" algn="l" defTabSz="457200" rtl="0" eaLnBrk="1" latinLnBrk="0" hangingPunct="1">
      <a:defRPr sz="2400"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15" autoAdjust="0"/>
    <p:restoredTop sz="91486" autoAdjust="0"/>
  </p:normalViewPr>
  <p:slideViewPr>
    <p:cSldViewPr snapToGrid="0" snapToObjects="1" showGuides="1">
      <p:cViewPr varScale="1">
        <p:scale>
          <a:sx n="138" d="100"/>
          <a:sy n="138" d="100"/>
        </p:scale>
        <p:origin x="-1416" y="-120"/>
      </p:cViewPr>
      <p:guideLst>
        <p:guide orient="horz" pos="1795"/>
        <p:guide pos="2881"/>
      </p:guideLst>
    </p:cSldViewPr>
  </p:slideViewPr>
  <p:outlineViewPr>
    <p:cViewPr>
      <p:scale>
        <a:sx n="33" d="100"/>
        <a:sy n="33" d="100"/>
      </p:scale>
      <p:origin x="0" y="1612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 Id="rId2" Type="http://schemas.openxmlformats.org/officeDocument/2006/relationships/image" Target="../media/image5.emf"/><Relationship Id="rId3"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 Id="rId2"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Myriad Pro"/>
              </a:defRPr>
            </a:lvl1pPr>
          </a:lstStyle>
          <a:p>
            <a:pPr>
              <a:defRPr/>
            </a:pPr>
            <a:endParaRPr lang="en-US" dirty="0">
              <a:latin typeface="Arial"/>
              <a:ea typeface="Arial"/>
              <a:cs typeface="Arial"/>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Myriad Pro"/>
              </a:defRPr>
            </a:lvl1pPr>
          </a:lstStyle>
          <a:p>
            <a:pPr>
              <a:defRPr/>
            </a:pPr>
            <a:fld id="{D5EDD0BC-854B-5546-A8FF-AF6B249B6AF5}" type="datetimeFigureOut">
              <a:rPr lang="en-US">
                <a:latin typeface="Arial"/>
                <a:ea typeface="Arial"/>
                <a:cs typeface="Arial"/>
              </a:rPr>
              <a:pPr>
                <a:defRPr/>
              </a:pPr>
              <a:t>1/7/15</a:t>
            </a:fld>
            <a:endParaRPr lang="en-US" dirty="0">
              <a:latin typeface="Arial"/>
              <a:ea typeface="Arial"/>
              <a:cs typeface="Arial"/>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Myriad Pro"/>
              </a:defRPr>
            </a:lvl1pPr>
          </a:lstStyle>
          <a:p>
            <a:pPr>
              <a:defRPr/>
            </a:pPr>
            <a:endParaRPr lang="en-US" dirty="0">
              <a:latin typeface="Arial"/>
              <a:ea typeface="Arial"/>
              <a:cs typeface="Arial"/>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Myriad Pro"/>
              </a:defRPr>
            </a:lvl1pPr>
          </a:lstStyle>
          <a:p>
            <a:pPr>
              <a:defRPr/>
            </a:pPr>
            <a:fld id="{892397C2-5B49-104A-B1D7-DDE182C52C34}" type="slidenum">
              <a:rPr lang="en-US">
                <a:latin typeface="Arial"/>
                <a:ea typeface="Arial"/>
                <a:cs typeface="Arial"/>
              </a:rPr>
              <a:pPr>
                <a:defRPr/>
              </a:pPr>
              <a:t>‹#›</a:t>
            </a:fld>
            <a:endParaRPr lang="en-US" dirty="0">
              <a:latin typeface="Arial"/>
              <a:ea typeface="Arial"/>
              <a:cs typeface="Arial"/>
            </a:endParaRPr>
          </a:p>
        </p:txBody>
      </p:sp>
    </p:spTree>
    <p:extLst>
      <p:ext uri="{BB962C8B-B14F-4D97-AF65-F5344CB8AC3E}">
        <p14:creationId xmlns:p14="http://schemas.microsoft.com/office/powerpoint/2010/main" val="38074672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a:ea typeface="Arial"/>
                <a:cs typeface="Arial"/>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a:ea typeface="Arial"/>
                <a:cs typeface="Arial"/>
              </a:defRPr>
            </a:lvl1pPr>
          </a:lstStyle>
          <a:p>
            <a:pPr>
              <a:defRPr/>
            </a:pPr>
            <a:fld id="{B485999A-F397-D44F-A9CA-C8E36A937B72}" type="datetimeFigureOut">
              <a:rPr lang="en-US" smtClean="0"/>
              <a:pPr>
                <a:defRPr/>
              </a:pPr>
              <a:t>1/7/15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a:ea typeface="Arial"/>
                <a:cs typeface="Arial"/>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a:ea typeface="Arial"/>
                <a:cs typeface="Arial"/>
              </a:defRPr>
            </a:lvl1pPr>
          </a:lstStyle>
          <a:p>
            <a:pPr>
              <a:defRPr/>
            </a:pPr>
            <a:fld id="{7E2D0005-74DA-9042-BDA8-A6CFDFF9710F}" type="slidenum">
              <a:rPr lang="en-US" smtClean="0"/>
              <a:pPr>
                <a:defRPr/>
              </a:pPr>
              <a:t>‹#›</a:t>
            </a:fld>
            <a:endParaRPr lang="en-US" dirty="0"/>
          </a:p>
        </p:txBody>
      </p:sp>
    </p:spTree>
    <p:extLst>
      <p:ext uri="{BB962C8B-B14F-4D97-AF65-F5344CB8AC3E}">
        <p14:creationId xmlns:p14="http://schemas.microsoft.com/office/powerpoint/2010/main" val="1684264222"/>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Arial"/>
        <a:ea typeface="Arial"/>
        <a:cs typeface="Arial"/>
      </a:defRPr>
    </a:lvl1pPr>
    <a:lvl2pPr marL="457200" algn="l" defTabSz="457200" rtl="0" eaLnBrk="0" fontAlgn="base" hangingPunct="0">
      <a:spcBef>
        <a:spcPct val="30000"/>
      </a:spcBef>
      <a:spcAft>
        <a:spcPct val="0"/>
      </a:spcAft>
      <a:defRPr sz="1200" kern="1200">
        <a:solidFill>
          <a:schemeClr val="tx1"/>
        </a:solidFill>
        <a:latin typeface="Arial"/>
        <a:ea typeface="Arial"/>
        <a:cs typeface="+mn-cs"/>
      </a:defRPr>
    </a:lvl2pPr>
    <a:lvl3pPr marL="914400" algn="l" defTabSz="457200" rtl="0" eaLnBrk="0" fontAlgn="base" hangingPunct="0">
      <a:spcBef>
        <a:spcPct val="30000"/>
      </a:spcBef>
      <a:spcAft>
        <a:spcPct val="0"/>
      </a:spcAft>
      <a:defRPr sz="1200" kern="1200">
        <a:solidFill>
          <a:schemeClr val="tx1"/>
        </a:solidFill>
        <a:latin typeface="Arial"/>
        <a:ea typeface="Arial"/>
        <a:cs typeface="+mn-cs"/>
      </a:defRPr>
    </a:lvl3pPr>
    <a:lvl4pPr marL="1371600" algn="l" defTabSz="457200" rtl="0" eaLnBrk="0" fontAlgn="base" hangingPunct="0">
      <a:spcBef>
        <a:spcPct val="30000"/>
      </a:spcBef>
      <a:spcAft>
        <a:spcPct val="0"/>
      </a:spcAft>
      <a:defRPr sz="1200" kern="1200">
        <a:solidFill>
          <a:schemeClr val="tx1"/>
        </a:solidFill>
        <a:latin typeface="Arial"/>
        <a:ea typeface="Arial"/>
        <a:cs typeface="+mn-cs"/>
      </a:defRPr>
    </a:lvl4pPr>
    <a:lvl5pPr marL="1828800" algn="l" defTabSz="457200" rtl="0" eaLnBrk="0" fontAlgn="base" hangingPunct="0">
      <a:spcBef>
        <a:spcPct val="30000"/>
      </a:spcBef>
      <a:spcAft>
        <a:spcPct val="0"/>
      </a:spcAft>
      <a:defRPr sz="1200" kern="1200">
        <a:solidFill>
          <a:schemeClr val="tx1"/>
        </a:solidFill>
        <a:latin typeface="Arial"/>
        <a:ea typeface="Arial"/>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D2D5D9F8-D567-244F-880C-4BB4785F1C4C}" type="slidenum">
              <a:rPr lang="en-US" sz="1200">
                <a:latin typeface="Arial"/>
                <a:ea typeface="Arial"/>
                <a:cs typeface="Arial"/>
              </a:rPr>
              <a:pPr eaLnBrk="1" hangingPunct="1"/>
              <a:t>1</a:t>
            </a:fld>
            <a:endParaRPr lang="en-US" sz="1200" dirty="0">
              <a:latin typeface="Arial"/>
              <a:ea typeface="Arial"/>
              <a:cs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D2D5D9F8-D567-244F-880C-4BB4785F1C4C}" type="slidenum">
              <a:rPr lang="en-US" sz="1200">
                <a:latin typeface="Arial"/>
                <a:ea typeface="Arial"/>
                <a:cs typeface="Arial"/>
              </a:rPr>
              <a:pPr eaLnBrk="1" hangingPunct="1"/>
              <a:t>2</a:t>
            </a:fld>
            <a:endParaRPr lang="en-US" sz="1200" dirty="0">
              <a:latin typeface="Arial"/>
              <a:ea typeface="Arial"/>
              <a:cs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b="0" i="0" u="none" strike="noStrike" kern="1200" dirty="0" smtClean="0">
                <a:solidFill>
                  <a:schemeClr val="tx1"/>
                </a:solidFill>
                <a:effectLst/>
                <a:latin typeface="Arial"/>
              </a:rPr>
              <a:t>http://www.walch.com/</a:t>
            </a:r>
            <a:r>
              <a:rPr lang="en-US" sz="1200" b="0" i="0" u="none" strike="noStrike" kern="1200" dirty="0" err="1" smtClean="0">
                <a:solidFill>
                  <a:schemeClr val="tx1"/>
                </a:solidFill>
                <a:effectLst/>
                <a:latin typeface="Arial"/>
              </a:rPr>
              <a:t>ei</a:t>
            </a:r>
            <a:r>
              <a:rPr lang="en-US" sz="1200" b="0" i="0" u="none" strike="noStrike" kern="1200" dirty="0" smtClean="0">
                <a:solidFill>
                  <a:schemeClr val="tx1"/>
                </a:solidFill>
                <a:effectLst/>
                <a:latin typeface="Arial"/>
              </a:rPr>
              <a:t>/00477</a:t>
            </a:r>
            <a:endParaRPr lang="en-US" dirty="0" smtClean="0"/>
          </a:p>
        </p:txBody>
      </p:sp>
      <p:sp>
        <p:nvSpPr>
          <p:cNvPr id="4" name="Slide Number Placeholder 3"/>
          <p:cNvSpPr>
            <a:spLocks noGrp="1"/>
          </p:cNvSpPr>
          <p:nvPr>
            <p:ph type="sldNum" sz="quarter" idx="10"/>
          </p:nvPr>
        </p:nvSpPr>
        <p:spPr/>
        <p:txBody>
          <a:bodyPr/>
          <a:lstStyle/>
          <a:p>
            <a:pPr>
              <a:defRPr/>
            </a:pPr>
            <a:fld id="{7E2D0005-74DA-9042-BDA8-A6CFDFF9710F}" type="slidenum">
              <a:rPr lang="en-US" smtClean="0"/>
              <a:pPr>
                <a:defRPr/>
              </a:pPr>
              <a:t>13</a:t>
            </a:fld>
            <a:endParaRPr lang="en-US" dirty="0"/>
          </a:p>
        </p:txBody>
      </p:sp>
    </p:spTree>
    <p:extLst>
      <p:ext uri="{BB962C8B-B14F-4D97-AF65-F5344CB8AC3E}">
        <p14:creationId xmlns:p14="http://schemas.microsoft.com/office/powerpoint/2010/main" val="3838369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b="0" i="0" u="none" strike="noStrike" kern="1200" dirty="0" smtClean="0">
                <a:solidFill>
                  <a:schemeClr val="tx1"/>
                </a:solidFill>
                <a:effectLst/>
                <a:latin typeface="Arial"/>
              </a:rPr>
              <a:t>http://www.walch.com/</a:t>
            </a:r>
            <a:r>
              <a:rPr lang="en-US" sz="1200" b="0" i="0" u="none" strike="noStrike" kern="1200" dirty="0" err="1" smtClean="0">
                <a:solidFill>
                  <a:schemeClr val="tx1"/>
                </a:solidFill>
                <a:effectLst/>
                <a:latin typeface="Arial"/>
              </a:rPr>
              <a:t>ei</a:t>
            </a:r>
            <a:r>
              <a:rPr lang="en-US" sz="1200" b="0" i="0" u="none" strike="noStrike" kern="1200" dirty="0" smtClean="0">
                <a:solidFill>
                  <a:schemeClr val="tx1"/>
                </a:solidFill>
                <a:effectLst/>
                <a:latin typeface="Arial"/>
              </a:rPr>
              <a:t>/00478</a:t>
            </a:r>
            <a:endParaRPr lang="en-US" dirty="0" smtClean="0"/>
          </a:p>
        </p:txBody>
      </p:sp>
      <p:sp>
        <p:nvSpPr>
          <p:cNvPr id="4" name="Slide Number Placeholder 3"/>
          <p:cNvSpPr>
            <a:spLocks noGrp="1"/>
          </p:cNvSpPr>
          <p:nvPr>
            <p:ph type="sldNum" sz="quarter" idx="10"/>
          </p:nvPr>
        </p:nvSpPr>
        <p:spPr/>
        <p:txBody>
          <a:bodyPr/>
          <a:lstStyle/>
          <a:p>
            <a:pPr>
              <a:defRPr/>
            </a:pPr>
            <a:fld id="{7E2D0005-74DA-9042-BDA8-A6CFDFF9710F}" type="slidenum">
              <a:rPr lang="en-US" smtClean="0"/>
              <a:pPr>
                <a:defRPr/>
              </a:pPr>
              <a:t>23</a:t>
            </a:fld>
            <a:endParaRPr lang="en-US" dirty="0"/>
          </a:p>
        </p:txBody>
      </p:sp>
    </p:spTree>
    <p:extLst>
      <p:ext uri="{BB962C8B-B14F-4D97-AF65-F5344CB8AC3E}">
        <p14:creationId xmlns:p14="http://schemas.microsoft.com/office/powerpoint/2010/main" val="3838369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CCSS IPM3 PPT bgd Instruction WIM 72dpi.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
            <a:ext cx="9144000" cy="6650182"/>
          </a:xfrm>
          <a:prstGeom prst="rect">
            <a:avLst/>
          </a:prstGeom>
        </p:spPr>
      </p:pic>
      <p:sp>
        <p:nvSpPr>
          <p:cNvPr id="3" name="Subtitle 2"/>
          <p:cNvSpPr>
            <a:spLocks noGrp="1"/>
          </p:cNvSpPr>
          <p:nvPr>
            <p:ph type="subTitle" idx="1"/>
          </p:nvPr>
        </p:nvSpPr>
        <p:spPr>
          <a:xfrm>
            <a:off x="640600" y="640567"/>
            <a:ext cx="7855776" cy="4998233"/>
          </a:xfrm>
          <a:noFill/>
          <a:ln>
            <a:noFill/>
          </a:ln>
        </p:spPr>
        <p:txBody>
          <a:bodyPr>
            <a:normAutofit/>
          </a:bodyPr>
          <a:lstStyle>
            <a:lvl1pPr marL="0" indent="0" algn="l">
              <a:buNone/>
              <a:defRPr sz="240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Slide Number Placeholder 8"/>
          <p:cNvSpPr>
            <a:spLocks noGrp="1"/>
          </p:cNvSpPr>
          <p:nvPr>
            <p:ph type="sldNum" sz="quarter" idx="11"/>
          </p:nvPr>
        </p:nvSpPr>
        <p:spPr>
          <a:xfrm>
            <a:off x="8297863" y="5497513"/>
            <a:ext cx="728662" cy="282575"/>
          </a:xfrm>
        </p:spPr>
        <p:txBody>
          <a:bodyPr/>
          <a:lstStyle>
            <a:lvl1pPr>
              <a:defRPr sz="1800" b="1" i="0">
                <a:solidFill>
                  <a:srgbClr val="000000"/>
                </a:solidFill>
                <a:latin typeface="Arial"/>
                <a:cs typeface="Arial"/>
              </a:defRPr>
            </a:lvl1pPr>
          </a:lstStyle>
          <a:p>
            <a:pPr>
              <a:defRPr/>
            </a:pPr>
            <a:fld id="{AA28DBB7-6366-7443-A6B3-31C63E357D05}" type="slidenum">
              <a:rPr lang="en-US" smtClean="0"/>
              <a:pPr>
                <a:defRPr/>
              </a:pPr>
              <a:t>‹#›</a:t>
            </a:fld>
            <a:endParaRPr lang="en-US" dirty="0"/>
          </a:p>
        </p:txBody>
      </p:sp>
      <p:sp>
        <p:nvSpPr>
          <p:cNvPr id="6" name="Footer Placeholder 5"/>
          <p:cNvSpPr>
            <a:spLocks noGrp="1"/>
          </p:cNvSpPr>
          <p:nvPr>
            <p:ph type="ftr" sz="quarter" idx="13"/>
          </p:nvPr>
        </p:nvSpPr>
        <p:spPr>
          <a:xfrm>
            <a:off x="976004" y="6246670"/>
            <a:ext cx="5741117" cy="264965"/>
          </a:xfrm>
        </p:spPr>
        <p:txBody>
          <a:bodyPr/>
          <a:lstStyle>
            <a:lvl1pPr algn="l">
              <a:defRPr sz="1500">
                <a:solidFill>
                  <a:srgbClr val="000090"/>
                </a:solidFill>
              </a:defRPr>
            </a:lvl1pPr>
          </a:lstStyle>
          <a:p>
            <a:pPr>
              <a:defRPr/>
            </a:pPr>
            <a:r>
              <a:rPr lang="en-US" dirty="0" smtClean="0"/>
              <a:t>1.1.2: Standard Normal Calculations</a:t>
            </a:r>
            <a:endParaRPr lang="en-US" dirty="0"/>
          </a:p>
        </p:txBody>
      </p:sp>
    </p:spTree>
    <p:extLst>
      <p:ext uri="{BB962C8B-B14F-4D97-AF65-F5344CB8AC3E}">
        <p14:creationId xmlns:p14="http://schemas.microsoft.com/office/powerpoint/2010/main" val="221986218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a:t>
            </a:r>
            <a:r>
              <a:rPr lang="en-US" dirty="0" smtClean="0"/>
              <a:t>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Arial"/>
                <a:ea typeface="+mn-ea"/>
                <a:cs typeface="+mn-cs"/>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Arial"/>
                <a:ea typeface="+mn-ea"/>
                <a:cs typeface="+mn-cs"/>
              </a:defRPr>
            </a:lvl1pPr>
          </a:lstStyle>
          <a:p>
            <a:pPr>
              <a:defRPr/>
            </a:pPr>
            <a:r>
              <a:rPr lang="en-US" dirty="0" smtClean="0"/>
              <a:t>1.1.2: Standard Normal Calculations</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Arial"/>
                <a:ea typeface="+mn-ea"/>
                <a:cs typeface="+mn-cs"/>
              </a:defRPr>
            </a:lvl1pPr>
          </a:lstStyle>
          <a:p>
            <a:pPr>
              <a:defRPr/>
            </a:pPr>
            <a:fld id="{1B293FF8-CD88-C24E-B901-491EE6C88A28}"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7" r:id="rId1"/>
  </p:sldLayoutIdLst>
  <p:transition xmlns:p14="http://schemas.microsoft.com/office/powerpoint/2010/main" spd="slow"/>
  <p:timing>
    <p:tnLst>
      <p:par>
        <p:cTn xmlns:p14="http://schemas.microsoft.com/office/powerpoint/2010/main" id="1" dur="indefinite" restart="never" nodeType="tmRoot"/>
      </p:par>
    </p:tnLst>
  </p:timing>
  <p:hf hdr="0" dt="0"/>
  <p:txStyles>
    <p:titleStyle>
      <a:lvl1pPr algn="ctr" defTabSz="457200" rtl="0" eaLnBrk="0" fontAlgn="base" hangingPunct="0">
        <a:spcBef>
          <a:spcPct val="0"/>
        </a:spcBef>
        <a:spcAft>
          <a:spcPct val="0"/>
        </a:spcAft>
        <a:defRPr sz="4400" kern="1200">
          <a:solidFill>
            <a:schemeClr val="tx1"/>
          </a:solidFill>
          <a:latin typeface="Arial"/>
          <a:ea typeface="Arial"/>
          <a:cs typeface="Arial"/>
        </a:defRPr>
      </a:lvl1pPr>
      <a:lvl2pPr algn="ctr" defTabSz="457200" rtl="0" eaLnBrk="0" fontAlgn="base" hangingPunct="0">
        <a:spcBef>
          <a:spcPct val="0"/>
        </a:spcBef>
        <a:spcAft>
          <a:spcPct val="0"/>
        </a:spcAft>
        <a:defRPr sz="4400">
          <a:solidFill>
            <a:schemeClr val="tx1"/>
          </a:solidFill>
          <a:latin typeface="Myriad Pro"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Myriad Pro"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Myriad Pro"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Myriad Pro"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2400" kern="1200">
          <a:solidFill>
            <a:schemeClr val="tx1"/>
          </a:solidFill>
          <a:latin typeface="Arial"/>
          <a:ea typeface="Arial"/>
          <a:cs typeface="Arial"/>
        </a:defRPr>
      </a:lvl1pPr>
      <a:lvl2pPr marL="800100" indent="-342900" algn="l" defTabSz="457200" rtl="0" eaLnBrk="0" fontAlgn="base" hangingPunct="0">
        <a:spcBef>
          <a:spcPct val="20000"/>
        </a:spcBef>
        <a:spcAft>
          <a:spcPct val="0"/>
        </a:spcAft>
        <a:buFont typeface="Arial"/>
        <a:buChar char="•"/>
        <a:defRPr sz="2400" kern="1200">
          <a:solidFill>
            <a:schemeClr val="tx1"/>
          </a:solidFill>
          <a:latin typeface="Arial"/>
          <a:ea typeface="Arial"/>
          <a:cs typeface="Arial"/>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Arial"/>
          <a:ea typeface="Arial"/>
          <a:cs typeface="Arial"/>
        </a:defRPr>
      </a:lvl3pPr>
      <a:lvl4pPr marL="1600200" indent="-228600" algn="l" defTabSz="457200" rtl="0" eaLnBrk="0" fontAlgn="base" hangingPunct="0">
        <a:spcBef>
          <a:spcPct val="20000"/>
        </a:spcBef>
        <a:spcAft>
          <a:spcPct val="0"/>
        </a:spcAft>
        <a:buFont typeface="Arial" charset="0"/>
        <a:buChar char="–"/>
        <a:defRPr sz="2400" kern="1200">
          <a:solidFill>
            <a:schemeClr val="tx1"/>
          </a:solidFill>
          <a:latin typeface="Arial"/>
          <a:ea typeface="Arial"/>
          <a:cs typeface="Arial"/>
        </a:defRPr>
      </a:lvl4pPr>
      <a:lvl5pPr marL="2057400" indent="-228600" algn="l" defTabSz="457200" rtl="0" eaLnBrk="0" fontAlgn="base" hangingPunct="0">
        <a:spcBef>
          <a:spcPct val="20000"/>
        </a:spcBef>
        <a:spcAft>
          <a:spcPct val="0"/>
        </a:spcAft>
        <a:buFont typeface="Arial" charset="0"/>
        <a:buChar char="»"/>
        <a:defRPr sz="2400" kern="1200">
          <a:solidFill>
            <a:schemeClr val="tx1"/>
          </a:solidFill>
          <a:latin typeface="Arial"/>
          <a:ea typeface="Arial"/>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3.bin"/><Relationship Id="rId4" Type="http://schemas.openxmlformats.org/officeDocument/2006/relationships/image" Target="../media/image5.emf"/><Relationship Id="rId1" Type="http://schemas.openxmlformats.org/officeDocument/2006/relationships/vmlDrawing" Target="../drawings/vmlDrawing5.vml"/><Relationship Id="rId2"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4.bin"/><Relationship Id="rId4" Type="http://schemas.openxmlformats.org/officeDocument/2006/relationships/image" Target="../media/image8.emf"/><Relationship Id="rId5" Type="http://schemas.openxmlformats.org/officeDocument/2006/relationships/oleObject" Target="../embeddings/oleObject15.bin"/><Relationship Id="rId6" Type="http://schemas.openxmlformats.org/officeDocument/2006/relationships/image" Target="../media/image9.emf"/><Relationship Id="rId1" Type="http://schemas.openxmlformats.org/officeDocument/2006/relationships/vmlDrawing" Target="../drawings/vmlDrawing6.vml"/><Relationship Id="rId2"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www.walch.com/ei/00477" TargetMode="External"/><Relationship Id="rId4" Type="http://schemas.openxmlformats.org/officeDocument/2006/relationships/image" Target="../media/image10.pn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1.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www.walch.com/ei/00478" TargetMode="External"/><Relationship Id="rId4" Type="http://schemas.openxmlformats.org/officeDocument/2006/relationships/image" Target="../media/image10.pn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2.emf"/><Relationship Id="rId5" Type="http://schemas.openxmlformats.org/officeDocument/2006/relationships/oleObject" Target="../embeddings/oleObject2.bin"/><Relationship Id="rId6" Type="http://schemas.openxmlformats.org/officeDocument/2006/relationships/oleObject" Target="../embeddings/oleObject3.bin"/><Relationship Id="rId7" Type="http://schemas.openxmlformats.org/officeDocument/2006/relationships/oleObject" Target="../embeddings/oleObject4.bin"/><Relationship Id="rId8" Type="http://schemas.openxmlformats.org/officeDocument/2006/relationships/oleObject" Target="../embeddings/oleObject5.bin"/><Relationship Id="rId9" Type="http://schemas.openxmlformats.org/officeDocument/2006/relationships/oleObject" Target="../embeddings/oleObject6.bin"/><Relationship Id="rId10" Type="http://schemas.openxmlformats.org/officeDocument/2006/relationships/oleObject" Target="../embeddings/oleObject7.bin"/><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8.bin"/><Relationship Id="rId4" Type="http://schemas.openxmlformats.org/officeDocument/2006/relationships/image" Target="../media/image3.emf"/><Relationship Id="rId1" Type="http://schemas.openxmlformats.org/officeDocument/2006/relationships/vmlDrawing" Target="../drawings/vmlDrawing2.vml"/><Relationship Id="rId2"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9.bin"/><Relationship Id="rId4" Type="http://schemas.openxmlformats.org/officeDocument/2006/relationships/image" Target="../media/image4.emf"/><Relationship Id="rId5" Type="http://schemas.openxmlformats.org/officeDocument/2006/relationships/oleObject" Target="../embeddings/oleObject10.bin"/><Relationship Id="rId6" Type="http://schemas.openxmlformats.org/officeDocument/2006/relationships/image" Target="../media/image5.emf"/><Relationship Id="rId7" Type="http://schemas.openxmlformats.org/officeDocument/2006/relationships/oleObject" Target="../embeddings/oleObject11.bin"/><Relationship Id="rId8" Type="http://schemas.openxmlformats.org/officeDocument/2006/relationships/image" Target="../media/image6.emf"/><Relationship Id="rId1" Type="http://schemas.openxmlformats.org/officeDocument/2006/relationships/vmlDrawing" Target="../drawings/vmlDrawing3.vml"/><Relationship Id="rId2"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2.bin"/><Relationship Id="rId4" Type="http://schemas.openxmlformats.org/officeDocument/2006/relationships/image" Target="../media/image7.emf"/><Relationship Id="rId1" Type="http://schemas.openxmlformats.org/officeDocument/2006/relationships/vmlDrawing" Target="../drawings/vmlDrawing4.vml"/><Relationship Id="rId2"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0600" y="640567"/>
            <a:ext cx="7855776" cy="5477807"/>
          </a:xfrm>
        </p:spPr>
        <p:txBody>
          <a:bodyPr rtlCol="0">
            <a:normAutofit/>
          </a:bodyPr>
          <a:lstStyle/>
          <a:p>
            <a:pPr eaLnBrk="1" fontAlgn="auto" hangingPunct="1">
              <a:spcAft>
                <a:spcPts val="0"/>
              </a:spcAft>
              <a:buFont typeface="Arial"/>
              <a:buNone/>
              <a:defRPr/>
            </a:pPr>
            <a:r>
              <a:rPr lang="en-US" sz="2800" b="1" dirty="0" smtClean="0">
                <a:ea typeface="+mn-ea"/>
              </a:rPr>
              <a:t>Introduction</a:t>
            </a:r>
            <a:endParaRPr lang="en-US" sz="2800" b="1" dirty="0">
              <a:ea typeface="+mn-ea"/>
            </a:endParaRPr>
          </a:p>
          <a:p>
            <a:r>
              <a:rPr lang="en-US" dirty="0"/>
              <a:t>Previous lessons demonstrated the use of the standard normal distribution. While distributions with a mean of 0 and a standard deviation of 1 are rare in the real world, there is a formula that allows us to use the properties of a standard normal distribution for any normally distributed data. With this formula, we can generate a number called a </a:t>
            </a:r>
            <a:r>
              <a:rPr lang="en-US" i="1" dirty="0"/>
              <a:t>z</a:t>
            </a:r>
            <a:r>
              <a:rPr lang="en-US" dirty="0"/>
              <a:t>-score to use with our data. This makes the normal distribution a powerful tool for analyzing a wide variety of situations in business and industry as well as the physical and social sciences</a:t>
            </a:r>
            <a:r>
              <a:rPr lang="en-US" dirty="0" smtClean="0"/>
              <a:t>.</a:t>
            </a:r>
            <a:endParaRPr lang="en-US" dirty="0"/>
          </a:p>
        </p:txBody>
      </p:sp>
      <p:sp>
        <p:nvSpPr>
          <p:cNvPr id="2" name="Slide Number Placeholder 1"/>
          <p:cNvSpPr>
            <a:spLocks noGrp="1"/>
          </p:cNvSpPr>
          <p:nvPr>
            <p:ph type="sldNum" sz="quarter" idx="11"/>
          </p:nvPr>
        </p:nvSpPr>
        <p:spPr/>
        <p:txBody>
          <a:bodyPr/>
          <a:lstStyle/>
          <a:p>
            <a:pPr>
              <a:defRPr/>
            </a:pPr>
            <a:fld id="{8E0A64BF-F1FF-FE46-8566-4B9C9A787A73}" type="slidenum">
              <a:rPr lang="en-US" smtClean="0"/>
              <a:pPr>
                <a:defRPr/>
              </a:pPr>
              <a:t>1</a:t>
            </a:fld>
            <a:endParaRPr lang="en-US" dirty="0"/>
          </a:p>
        </p:txBody>
      </p:sp>
      <p:sp>
        <p:nvSpPr>
          <p:cNvPr id="4" name="Footer Placeholder 3"/>
          <p:cNvSpPr>
            <a:spLocks noGrp="1"/>
          </p:cNvSpPr>
          <p:nvPr>
            <p:ph type="ftr" sz="quarter" idx="13"/>
          </p:nvPr>
        </p:nvSpPr>
        <p:spPr>
          <a:xfrm>
            <a:off x="976003" y="6246670"/>
            <a:ext cx="5996807" cy="264965"/>
          </a:xfrm>
        </p:spPr>
        <p:txBody>
          <a:bodyPr/>
          <a:lstStyle/>
          <a:p>
            <a:pPr>
              <a:defRPr/>
            </a:pPr>
            <a:r>
              <a:rPr lang="en-US" dirty="0" smtClean="0"/>
              <a:t>1.1.2: Standard Normal Calculations</a:t>
            </a:r>
            <a:endParaRPr lang="en-US"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ubtitle 1"/>
          <p:cNvSpPr>
            <a:spLocks noGrp="1"/>
          </p:cNvSpPr>
          <p:nvPr>
            <p:ph type="subTitle" idx="1"/>
          </p:nvPr>
        </p:nvSpPr>
        <p:spPr>
          <a:xfrm>
            <a:off x="641350" y="641350"/>
            <a:ext cx="7829984" cy="4997450"/>
          </a:xfrm>
        </p:spPr>
        <p:txBody>
          <a:bodyPr/>
          <a:lstStyle/>
          <a:p>
            <a:pPr eaLnBrk="1" hangingPunct="1"/>
            <a:r>
              <a:rPr lang="en-US" sz="2800" b="1" dirty="0"/>
              <a:t>Guided </a:t>
            </a:r>
            <a:r>
              <a:rPr lang="en-US" sz="2800" b="1" dirty="0" smtClean="0"/>
              <a:t>Practice</a:t>
            </a:r>
            <a:endParaRPr lang="en-US" sz="2000" b="1" dirty="0"/>
          </a:p>
          <a:p>
            <a:pPr eaLnBrk="1" hangingPunct="1"/>
            <a:r>
              <a:rPr lang="en-US" sz="2800" b="1" dirty="0" smtClean="0">
                <a:solidFill>
                  <a:srgbClr val="000090"/>
                </a:solidFill>
              </a:rPr>
              <a:t>Example 1</a:t>
            </a:r>
            <a:endParaRPr lang="en-US" sz="1100" b="1" dirty="0">
              <a:solidFill>
                <a:srgbClr val="558ED5"/>
              </a:solidFill>
            </a:endParaRPr>
          </a:p>
          <a:p>
            <a:r>
              <a:rPr lang="en-US" dirty="0"/>
              <a:t>In the 2012 Olympics, the mean finishing time for the men’s 100-meter dash finals was 10.10 seconds and the standard deviation was 0.72 second. </a:t>
            </a:r>
            <a:r>
              <a:rPr lang="en-US" dirty="0" err="1"/>
              <a:t>Usain</a:t>
            </a:r>
            <a:r>
              <a:rPr lang="en-US" dirty="0"/>
              <a:t> Bolt won the gold medal, with a time of 9.63 seconds. Assume a normal distribution. What was </a:t>
            </a:r>
            <a:r>
              <a:rPr lang="en-US" dirty="0" err="1"/>
              <a:t>Usain</a:t>
            </a:r>
            <a:r>
              <a:rPr lang="en-US" dirty="0"/>
              <a:t> Bolt’s </a:t>
            </a:r>
            <a:r>
              <a:rPr lang="en-US" i="1" dirty="0"/>
              <a:t>z</a:t>
            </a:r>
            <a:r>
              <a:rPr lang="en-US" dirty="0"/>
              <a:t>-score? </a:t>
            </a:r>
            <a:endParaRPr lang="en-US" spc="-20" dirty="0"/>
          </a:p>
        </p:txBody>
      </p:sp>
      <p:sp>
        <p:nvSpPr>
          <p:cNvPr id="2" name="Slide Number Placeholder 1"/>
          <p:cNvSpPr>
            <a:spLocks noGrp="1"/>
          </p:cNvSpPr>
          <p:nvPr>
            <p:ph type="sldNum" sz="quarter" idx="11"/>
          </p:nvPr>
        </p:nvSpPr>
        <p:spPr/>
        <p:txBody>
          <a:bodyPr/>
          <a:lstStyle/>
          <a:p>
            <a:pPr>
              <a:defRPr/>
            </a:pPr>
            <a:fld id="{9498F616-E243-784C-ADDB-FC1FAF542744}" type="slidenum">
              <a:rPr lang="en-US" smtClean="0"/>
              <a:pPr>
                <a:defRPr/>
              </a:pPr>
              <a:t>10</a:t>
            </a:fld>
            <a:endParaRPr lang="en-US" dirty="0"/>
          </a:p>
        </p:txBody>
      </p:sp>
      <p:sp>
        <p:nvSpPr>
          <p:cNvPr id="3" name="Footer Placeholder 2"/>
          <p:cNvSpPr>
            <a:spLocks noGrp="1"/>
          </p:cNvSpPr>
          <p:nvPr>
            <p:ph type="ftr" sz="quarter" idx="13"/>
          </p:nvPr>
        </p:nvSpPr>
        <p:spPr/>
        <p:txBody>
          <a:bodyPr/>
          <a:lstStyle/>
          <a:p>
            <a:pPr>
              <a:defRPr/>
            </a:pPr>
            <a:r>
              <a:rPr lang="en-US" dirty="0" smtClean="0"/>
              <a:t>1.1.2: Standard Normal Calculations</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ubtitle 1"/>
          <p:cNvSpPr>
            <a:spLocks noGrp="1"/>
          </p:cNvSpPr>
          <p:nvPr>
            <p:ph type="subTitle" idx="1"/>
          </p:nvPr>
        </p:nvSpPr>
        <p:spPr>
          <a:xfrm>
            <a:off x="640600" y="679849"/>
            <a:ext cx="7855776" cy="4998233"/>
          </a:xfrm>
        </p:spPr>
        <p:txBody>
          <a:bodyPr>
            <a:normAutofit/>
          </a:bodyPr>
          <a:lstStyle/>
          <a:p>
            <a:pPr eaLnBrk="1" hangingPunct="1">
              <a:defRPr/>
            </a:pPr>
            <a:r>
              <a:rPr lang="en-US" sz="2800" b="1" dirty="0"/>
              <a:t>Guided </a:t>
            </a:r>
            <a:r>
              <a:rPr lang="en-US" sz="2800" b="1" dirty="0" smtClean="0"/>
              <a:t>Practice: </a:t>
            </a:r>
            <a:r>
              <a:rPr lang="en-US" sz="2800" b="1" dirty="0" smtClean="0">
                <a:solidFill>
                  <a:srgbClr val="000090"/>
                </a:solidFill>
              </a:rPr>
              <a:t>Example 1, </a:t>
            </a:r>
            <a:r>
              <a:rPr lang="en-US" sz="2800" b="1" i="1" dirty="0">
                <a:solidFill>
                  <a:srgbClr val="000090"/>
                </a:solidFill>
              </a:rPr>
              <a:t>continued</a:t>
            </a:r>
          </a:p>
          <a:p>
            <a:pPr marL="512064" indent="-557784">
              <a:buFont typeface="+mj-lt"/>
              <a:buAutoNum type="arabicPeriod"/>
            </a:pPr>
            <a:r>
              <a:rPr lang="en-US" sz="2800" b="1" dirty="0" smtClean="0">
                <a:solidFill>
                  <a:srgbClr val="660066"/>
                </a:solidFill>
              </a:rPr>
              <a:t>Write </a:t>
            </a:r>
            <a:r>
              <a:rPr lang="en-US" sz="2800" b="1" dirty="0">
                <a:solidFill>
                  <a:srgbClr val="660066"/>
                </a:solidFill>
              </a:rPr>
              <a:t>the known information about the distribution</a:t>
            </a:r>
            <a:r>
              <a:rPr lang="en-US" sz="2800" b="1" dirty="0" smtClean="0">
                <a:solidFill>
                  <a:srgbClr val="660066"/>
                </a:solidFill>
              </a:rPr>
              <a:t>. </a:t>
            </a:r>
            <a:r>
              <a:rPr lang="en-US" sz="2800" b="1" dirty="0">
                <a:solidFill>
                  <a:srgbClr val="660066"/>
                </a:solidFill>
              </a:rPr>
              <a:t>	</a:t>
            </a:r>
            <a:endParaRPr lang="en-US" sz="2800" b="1" dirty="0" smtClean="0">
              <a:solidFill>
                <a:srgbClr val="660066"/>
              </a:solidFill>
            </a:endParaRPr>
          </a:p>
          <a:p>
            <a:pPr marL="512064" lvl="1" algn="l"/>
            <a:r>
              <a:rPr lang="en-US" dirty="0">
                <a:solidFill>
                  <a:schemeClr val="tx1"/>
                </a:solidFill>
              </a:rPr>
              <a:t>Let </a:t>
            </a:r>
            <a:r>
              <a:rPr lang="en-US" i="1" dirty="0">
                <a:solidFill>
                  <a:schemeClr val="tx1"/>
                </a:solidFill>
              </a:rPr>
              <a:t>x </a:t>
            </a:r>
            <a:r>
              <a:rPr lang="en-US" dirty="0">
                <a:solidFill>
                  <a:schemeClr val="tx1"/>
                </a:solidFill>
              </a:rPr>
              <a:t>represent </a:t>
            </a:r>
            <a:r>
              <a:rPr lang="en-US" dirty="0" err="1">
                <a:solidFill>
                  <a:schemeClr val="tx1"/>
                </a:solidFill>
              </a:rPr>
              <a:t>Usain</a:t>
            </a:r>
            <a:r>
              <a:rPr lang="en-US" dirty="0">
                <a:solidFill>
                  <a:schemeClr val="tx1"/>
                </a:solidFill>
              </a:rPr>
              <a:t> Bolt’s time in seconds. </a:t>
            </a:r>
          </a:p>
          <a:p>
            <a:pPr lvl="2" algn="l"/>
            <a:r>
              <a:rPr lang="en-US" i="1" dirty="0">
                <a:solidFill>
                  <a:srgbClr val="000000"/>
                </a:solidFill>
              </a:rPr>
              <a:t>μ</a:t>
            </a:r>
            <a:r>
              <a:rPr lang="en-US" dirty="0" smtClean="0">
                <a:solidFill>
                  <a:schemeClr val="tx1"/>
                </a:solidFill>
              </a:rPr>
              <a:t> </a:t>
            </a:r>
            <a:r>
              <a:rPr lang="en-US" dirty="0">
                <a:solidFill>
                  <a:schemeClr val="tx1"/>
                </a:solidFill>
              </a:rPr>
              <a:t>= 10.10 </a:t>
            </a:r>
          </a:p>
          <a:p>
            <a:pPr lvl="2" algn="l"/>
            <a:r>
              <a:rPr lang="en-US" dirty="0">
                <a:solidFill>
                  <a:schemeClr val="tx1"/>
                </a:solidFill>
              </a:rPr>
              <a:t> </a:t>
            </a:r>
            <a:r>
              <a:rPr lang="en-US" dirty="0" smtClean="0">
                <a:solidFill>
                  <a:schemeClr val="tx1"/>
                </a:solidFill>
              </a:rPr>
              <a:t>  = </a:t>
            </a:r>
            <a:r>
              <a:rPr lang="en-US" dirty="0">
                <a:solidFill>
                  <a:schemeClr val="tx1"/>
                </a:solidFill>
              </a:rPr>
              <a:t>0.72 </a:t>
            </a:r>
          </a:p>
          <a:p>
            <a:pPr lvl="2" algn="l"/>
            <a:r>
              <a:rPr lang="fr-FR" i="1" dirty="0">
                <a:solidFill>
                  <a:schemeClr val="tx1"/>
                </a:solidFill>
              </a:rPr>
              <a:t>x </a:t>
            </a:r>
            <a:r>
              <a:rPr lang="fr-FR" dirty="0">
                <a:solidFill>
                  <a:schemeClr val="tx1"/>
                </a:solidFill>
              </a:rPr>
              <a:t>= </a:t>
            </a:r>
            <a:r>
              <a:rPr lang="fr-FR" dirty="0" smtClean="0">
                <a:solidFill>
                  <a:schemeClr val="tx1"/>
                </a:solidFill>
              </a:rPr>
              <a:t>9.63</a:t>
            </a:r>
            <a:endParaRPr lang="fr-FR" dirty="0">
              <a:solidFill>
                <a:schemeClr val="tx1"/>
              </a:solidFill>
            </a:endParaRPr>
          </a:p>
        </p:txBody>
      </p:sp>
      <p:sp>
        <p:nvSpPr>
          <p:cNvPr id="3" name="Slide Number Placeholder 2"/>
          <p:cNvSpPr>
            <a:spLocks noGrp="1"/>
          </p:cNvSpPr>
          <p:nvPr>
            <p:ph type="sldNum" sz="quarter" idx="11"/>
          </p:nvPr>
        </p:nvSpPr>
        <p:spPr/>
        <p:txBody>
          <a:bodyPr/>
          <a:lstStyle/>
          <a:p>
            <a:pPr>
              <a:defRPr/>
            </a:pPr>
            <a:fld id="{033714D1-3EA9-6C48-9293-DF4C317D6D87}" type="slidenum">
              <a:rPr lang="en-US" smtClean="0"/>
              <a:pPr>
                <a:defRPr/>
              </a:pPr>
              <a:t>11</a:t>
            </a:fld>
            <a:endParaRPr lang="en-US" dirty="0"/>
          </a:p>
        </p:txBody>
      </p:sp>
      <p:sp>
        <p:nvSpPr>
          <p:cNvPr id="2" name="Footer Placeholder 1"/>
          <p:cNvSpPr>
            <a:spLocks noGrp="1"/>
          </p:cNvSpPr>
          <p:nvPr>
            <p:ph type="ftr" sz="quarter" idx="13"/>
          </p:nvPr>
        </p:nvSpPr>
        <p:spPr/>
        <p:txBody>
          <a:bodyPr/>
          <a:lstStyle/>
          <a:p>
            <a:pPr>
              <a:defRPr/>
            </a:pPr>
            <a:r>
              <a:rPr lang="en-US" dirty="0" smtClean="0"/>
              <a:t>1.1.2: Standard Normal Calculations</a:t>
            </a:r>
            <a:endParaRPr lang="en-US" dirty="0"/>
          </a:p>
        </p:txBody>
      </p:sp>
      <p:graphicFrame>
        <p:nvGraphicFramePr>
          <p:cNvPr id="12" name="Object 11"/>
          <p:cNvGraphicFramePr>
            <a:graphicFrameLocks noChangeAspect="1"/>
          </p:cNvGraphicFramePr>
          <p:nvPr>
            <p:extLst>
              <p:ext uri="{D42A27DB-BD31-4B8C-83A1-F6EECF244321}">
                <p14:modId xmlns:p14="http://schemas.microsoft.com/office/powerpoint/2010/main" val="2859397183"/>
              </p:ext>
            </p:extLst>
          </p:nvPr>
        </p:nvGraphicFramePr>
        <p:xfrm>
          <a:off x="1624245" y="3135775"/>
          <a:ext cx="254000" cy="215900"/>
        </p:xfrm>
        <a:graphic>
          <a:graphicData uri="http://schemas.openxmlformats.org/presentationml/2006/ole">
            <mc:AlternateContent xmlns:mc="http://schemas.openxmlformats.org/markup-compatibility/2006">
              <mc:Choice xmlns:v="urn:schemas-microsoft-com:vml" Requires="v">
                <p:oleObj spid="_x0000_s77916" name="Equation" r:id="rId3" imgW="254000" imgH="215900" progId="Equation.DSMT4">
                  <p:embed/>
                </p:oleObj>
              </mc:Choice>
              <mc:Fallback>
                <p:oleObj name="Equation" r:id="rId3" imgW="254000" imgH="215900" progId="Equation.DSMT4">
                  <p:embed/>
                  <p:pic>
                    <p:nvPicPr>
                      <p:cNvPr id="0" name=""/>
                      <p:cNvPicPr/>
                      <p:nvPr/>
                    </p:nvPicPr>
                    <p:blipFill>
                      <a:blip r:embed="rId4"/>
                      <a:stretch>
                        <a:fillRect/>
                      </a:stretch>
                    </p:blipFill>
                    <p:spPr>
                      <a:xfrm>
                        <a:off x="1624245" y="3135775"/>
                        <a:ext cx="254000" cy="215900"/>
                      </a:xfrm>
                      <a:prstGeom prst="rect">
                        <a:avLst/>
                      </a:prstGeom>
                    </p:spPr>
                  </p:pic>
                </p:oleObj>
              </mc:Fallback>
            </mc:AlternateContent>
          </a:graphicData>
        </a:graphic>
      </p:graphicFrame>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4997450"/>
          </a:xfrm>
        </p:spPr>
        <p:txBody>
          <a:bodyPr/>
          <a:lstStyle/>
          <a:p>
            <a:pPr eaLnBrk="1" hangingPunct="1">
              <a:defRPr/>
            </a:pPr>
            <a:r>
              <a:rPr lang="en-US" sz="2800" b="1" dirty="0" smtClean="0"/>
              <a:t>Guided Practice: </a:t>
            </a:r>
            <a:r>
              <a:rPr lang="en-US" sz="2800" b="1" dirty="0" smtClean="0">
                <a:solidFill>
                  <a:srgbClr val="000090"/>
                </a:solidFill>
              </a:rPr>
              <a:t>Example 1, </a:t>
            </a:r>
            <a:r>
              <a:rPr lang="en-US" sz="2800" b="1" i="1" dirty="0">
                <a:solidFill>
                  <a:srgbClr val="000090"/>
                </a:solidFill>
              </a:rPr>
              <a:t>continued</a:t>
            </a:r>
          </a:p>
          <a:p>
            <a:pPr marL="514350" indent="-557784">
              <a:buFont typeface="+mj-lt"/>
              <a:buAutoNum type="arabicPeriod" startAt="2"/>
            </a:pPr>
            <a:r>
              <a:rPr lang="en-US" sz="2800" b="1" dirty="0" smtClean="0">
                <a:solidFill>
                  <a:srgbClr val="660066"/>
                </a:solidFill>
              </a:rPr>
              <a:t>Substitute </a:t>
            </a:r>
            <a:r>
              <a:rPr lang="en-US" sz="2800" b="1" dirty="0">
                <a:solidFill>
                  <a:srgbClr val="660066"/>
                </a:solidFill>
              </a:rPr>
              <a:t>these values into the formula for calculating </a:t>
            </a:r>
            <a:r>
              <a:rPr lang="en-US" sz="2800" b="1" i="1" dirty="0">
                <a:solidFill>
                  <a:srgbClr val="660066"/>
                </a:solidFill>
              </a:rPr>
              <a:t>z</a:t>
            </a:r>
            <a:r>
              <a:rPr lang="en-US" sz="2800" b="1" dirty="0">
                <a:solidFill>
                  <a:srgbClr val="660066"/>
                </a:solidFill>
              </a:rPr>
              <a:t>-scores</a:t>
            </a:r>
            <a:r>
              <a:rPr lang="en-US" sz="2800" b="1" dirty="0" smtClean="0">
                <a:solidFill>
                  <a:srgbClr val="660066"/>
                </a:solidFill>
              </a:rPr>
              <a:t>. </a:t>
            </a:r>
            <a:r>
              <a:rPr lang="en-US" sz="2800" b="1" dirty="0">
                <a:solidFill>
                  <a:srgbClr val="660066"/>
                </a:solidFill>
              </a:rPr>
              <a:t>	</a:t>
            </a:r>
          </a:p>
          <a:p>
            <a:pPr marL="512064"/>
            <a:r>
              <a:rPr lang="en-US" dirty="0"/>
              <a:t>The </a:t>
            </a:r>
            <a:r>
              <a:rPr lang="en-US" i="1" dirty="0"/>
              <a:t>z</a:t>
            </a:r>
            <a:r>
              <a:rPr lang="en-US" dirty="0"/>
              <a:t>-score formula is 	</a:t>
            </a:r>
            <a:endParaRPr lang="en-US" dirty="0" smtClean="0"/>
          </a:p>
          <a:p>
            <a:pPr marL="512064"/>
            <a:endParaRPr lang="en-US" dirty="0"/>
          </a:p>
          <a:p>
            <a:pPr marL="512064"/>
            <a:endParaRPr lang="en-US" dirty="0" smtClean="0"/>
          </a:p>
          <a:p>
            <a:pPr marL="512064"/>
            <a:endParaRPr lang="en-US" dirty="0"/>
          </a:p>
          <a:p>
            <a:pPr marL="512064"/>
            <a:r>
              <a:rPr lang="en-US" dirty="0" err="1"/>
              <a:t>Usain</a:t>
            </a:r>
            <a:r>
              <a:rPr lang="en-US" dirty="0"/>
              <a:t> Bolt’s </a:t>
            </a:r>
            <a:r>
              <a:rPr lang="en-US" i="1" dirty="0"/>
              <a:t>z</a:t>
            </a:r>
            <a:r>
              <a:rPr lang="en-US" dirty="0"/>
              <a:t>-score for the race was –0.65. Therefore, his time was 0.65 standard deviations below the mean</a:t>
            </a:r>
            <a:r>
              <a:rPr lang="en-US" dirty="0" smtClean="0"/>
              <a:t>.</a:t>
            </a:r>
            <a:endParaRPr lang="en-US" dirty="0"/>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12</a:t>
            </a:fld>
            <a:endParaRPr lang="en-US" dirty="0"/>
          </a:p>
        </p:txBody>
      </p:sp>
      <p:sp>
        <p:nvSpPr>
          <p:cNvPr id="3" name="Footer Placeholder 2"/>
          <p:cNvSpPr>
            <a:spLocks noGrp="1"/>
          </p:cNvSpPr>
          <p:nvPr>
            <p:ph type="ftr" sz="quarter" idx="13"/>
          </p:nvPr>
        </p:nvSpPr>
        <p:spPr/>
        <p:txBody>
          <a:bodyPr/>
          <a:lstStyle/>
          <a:p>
            <a:pPr>
              <a:defRPr/>
            </a:pPr>
            <a:r>
              <a:rPr lang="en-US" dirty="0" smtClean="0"/>
              <a:t>1.1.2: Standard Normal Calculations</a:t>
            </a:r>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719459691"/>
              </p:ext>
            </p:extLst>
          </p:nvPr>
        </p:nvGraphicFramePr>
        <p:xfrm>
          <a:off x="4302125" y="1868488"/>
          <a:ext cx="1270000" cy="812800"/>
        </p:xfrm>
        <a:graphic>
          <a:graphicData uri="http://schemas.openxmlformats.org/presentationml/2006/ole">
            <mc:AlternateContent xmlns:mc="http://schemas.openxmlformats.org/markup-compatibility/2006">
              <mc:Choice xmlns:v="urn:schemas-microsoft-com:vml" Requires="v">
                <p:oleObj spid="_x0000_s84016" name="Equation" r:id="rId3" imgW="1270000" imgH="812800" progId="Equation.DSMT4">
                  <p:embed/>
                </p:oleObj>
              </mc:Choice>
              <mc:Fallback>
                <p:oleObj name="Equation" r:id="rId3" imgW="1270000" imgH="812800" progId="Equation.DSMT4">
                  <p:embed/>
                  <p:pic>
                    <p:nvPicPr>
                      <p:cNvPr id="0" name=""/>
                      <p:cNvPicPr/>
                      <p:nvPr/>
                    </p:nvPicPr>
                    <p:blipFill>
                      <a:blip r:embed="rId4"/>
                      <a:stretch>
                        <a:fillRect/>
                      </a:stretch>
                    </p:blipFill>
                    <p:spPr>
                      <a:xfrm>
                        <a:off x="4302125" y="1868488"/>
                        <a:ext cx="1270000" cy="8128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024062423"/>
              </p:ext>
            </p:extLst>
          </p:nvPr>
        </p:nvGraphicFramePr>
        <p:xfrm>
          <a:off x="1608782" y="2740475"/>
          <a:ext cx="4178300" cy="812800"/>
        </p:xfrm>
        <a:graphic>
          <a:graphicData uri="http://schemas.openxmlformats.org/presentationml/2006/ole">
            <mc:AlternateContent xmlns:mc="http://schemas.openxmlformats.org/markup-compatibility/2006">
              <mc:Choice xmlns:v="urn:schemas-microsoft-com:vml" Requires="v">
                <p:oleObj spid="_x0000_s84017" name="Equation" r:id="rId5" imgW="4178300" imgH="812800" progId="Equation.DSMT4">
                  <p:embed/>
                </p:oleObj>
              </mc:Choice>
              <mc:Fallback>
                <p:oleObj name="Equation" r:id="rId5" imgW="4178300" imgH="812800" progId="Equation.DSMT4">
                  <p:embed/>
                  <p:pic>
                    <p:nvPicPr>
                      <p:cNvPr id="0" name=""/>
                      <p:cNvPicPr/>
                      <p:nvPr/>
                    </p:nvPicPr>
                    <p:blipFill>
                      <a:blip r:embed="rId6"/>
                      <a:stretch>
                        <a:fillRect/>
                      </a:stretch>
                    </p:blipFill>
                    <p:spPr>
                      <a:xfrm>
                        <a:off x="1608782" y="2740475"/>
                        <a:ext cx="4178300" cy="812800"/>
                      </a:xfrm>
                      <a:prstGeom prst="rect">
                        <a:avLst/>
                      </a:prstGeom>
                    </p:spPr>
                  </p:pic>
                </p:oleObj>
              </mc:Fallback>
            </mc:AlternateContent>
          </a:graphicData>
        </a:graphic>
      </p:graphicFrame>
      <p:sp>
        <p:nvSpPr>
          <p:cNvPr id="8" name="TextBox 7"/>
          <p:cNvSpPr txBox="1">
            <a:spLocks noChangeArrowheads="1"/>
          </p:cNvSpPr>
          <p:nvPr/>
        </p:nvSpPr>
        <p:spPr bwMode="auto">
          <a:xfrm>
            <a:off x="6881813" y="4227624"/>
            <a:ext cx="1614487" cy="1425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r" eaLnBrk="1" hangingPunct="1"/>
            <a:r>
              <a:rPr lang="en-US" sz="9600" dirty="0">
                <a:solidFill>
                  <a:srgbClr val="000090"/>
                </a:solidFill>
                <a:latin typeface="Arial"/>
                <a:ea typeface="Arial"/>
                <a:cs typeface="Arial"/>
                <a:sym typeface="Zapf Dingbats" charset="0"/>
              </a:rPr>
              <a:t>✔</a:t>
            </a:r>
            <a:endParaRPr lang="en-US" sz="9600" dirty="0">
              <a:solidFill>
                <a:srgbClr val="000090"/>
              </a:solidFill>
              <a:latin typeface="Arial"/>
              <a:ea typeface="Arial"/>
              <a:cs typeface="Arial"/>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sz="2800" b="1" dirty="0"/>
              <a:t>Guided Practice: </a:t>
            </a:r>
            <a:r>
              <a:rPr lang="en-US" sz="2800" b="1" dirty="0" smtClean="0">
                <a:solidFill>
                  <a:srgbClr val="000090"/>
                </a:solidFill>
              </a:rPr>
              <a:t>Example 1, </a:t>
            </a:r>
            <a:r>
              <a:rPr lang="en-US" sz="2800" b="1" i="1" dirty="0" smtClean="0">
                <a:solidFill>
                  <a:srgbClr val="000090"/>
                </a:solidFill>
              </a:rPr>
              <a:t>continued</a:t>
            </a:r>
          </a:p>
        </p:txBody>
      </p:sp>
      <p:sp>
        <p:nvSpPr>
          <p:cNvPr id="3" name="Slide Number Placeholder 2"/>
          <p:cNvSpPr>
            <a:spLocks noGrp="1"/>
          </p:cNvSpPr>
          <p:nvPr>
            <p:ph type="sldNum" sz="quarter" idx="11"/>
          </p:nvPr>
        </p:nvSpPr>
        <p:spPr/>
        <p:txBody>
          <a:bodyPr/>
          <a:lstStyle/>
          <a:p>
            <a:pPr>
              <a:defRPr/>
            </a:pPr>
            <a:fld id="{AA28DBB7-6366-7443-A6B3-31C63E357D05}" type="slidenum">
              <a:rPr lang="en-US" smtClean="0"/>
              <a:pPr>
                <a:defRPr/>
              </a:pPr>
              <a:t>13</a:t>
            </a:fld>
            <a:endParaRPr lang="en-US" dirty="0"/>
          </a:p>
        </p:txBody>
      </p:sp>
      <p:sp>
        <p:nvSpPr>
          <p:cNvPr id="4" name="Footer Placeholder 3"/>
          <p:cNvSpPr>
            <a:spLocks noGrp="1"/>
          </p:cNvSpPr>
          <p:nvPr>
            <p:ph type="ftr" sz="quarter" idx="13"/>
          </p:nvPr>
        </p:nvSpPr>
        <p:spPr/>
        <p:txBody>
          <a:bodyPr/>
          <a:lstStyle/>
          <a:p>
            <a:pPr>
              <a:defRPr/>
            </a:pPr>
            <a:r>
              <a:rPr lang="en-US" dirty="0" smtClean="0"/>
              <a:t>1.1.2: Standard Normal Calculations</a:t>
            </a:r>
            <a:endParaRPr lang="en-US" dirty="0"/>
          </a:p>
        </p:txBody>
      </p:sp>
      <p:pic>
        <p:nvPicPr>
          <p:cNvPr id="7" name="Picture 4" descr="play-button-lg.png">
            <a:hlinkClick r:id="rId3"/>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38500" y="2095500"/>
            <a:ext cx="26543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969892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ubtitle 1"/>
          <p:cNvSpPr>
            <a:spLocks noGrp="1"/>
          </p:cNvSpPr>
          <p:nvPr>
            <p:ph type="subTitle" idx="1"/>
          </p:nvPr>
        </p:nvSpPr>
        <p:spPr>
          <a:xfrm>
            <a:off x="641350" y="641350"/>
            <a:ext cx="7829984" cy="4997450"/>
          </a:xfrm>
        </p:spPr>
        <p:txBody>
          <a:bodyPr/>
          <a:lstStyle/>
          <a:p>
            <a:pPr eaLnBrk="1" hangingPunct="1"/>
            <a:r>
              <a:rPr lang="en-US" sz="2800" b="1" dirty="0"/>
              <a:t>Guided </a:t>
            </a:r>
            <a:r>
              <a:rPr lang="en-US" sz="2800" b="1" dirty="0" smtClean="0"/>
              <a:t>Practice</a:t>
            </a:r>
            <a:endParaRPr lang="en-US" sz="2000" b="1" dirty="0"/>
          </a:p>
          <a:p>
            <a:pPr eaLnBrk="1" hangingPunct="1"/>
            <a:r>
              <a:rPr lang="en-US" sz="2800" b="1" dirty="0" smtClean="0">
                <a:solidFill>
                  <a:srgbClr val="000090"/>
                </a:solidFill>
              </a:rPr>
              <a:t>Example 2</a:t>
            </a:r>
            <a:endParaRPr lang="en-US" sz="1100" b="1" dirty="0">
              <a:solidFill>
                <a:srgbClr val="558ED5"/>
              </a:solidFill>
            </a:endParaRPr>
          </a:p>
          <a:p>
            <a:r>
              <a:rPr lang="en-US" dirty="0"/>
              <a:t>What percent of the values in a normal distribution are more than 1.2 standard deviations above the mean? </a:t>
            </a:r>
            <a:endParaRPr lang="en-US" spc="-20" dirty="0"/>
          </a:p>
        </p:txBody>
      </p:sp>
      <p:sp>
        <p:nvSpPr>
          <p:cNvPr id="2" name="Slide Number Placeholder 1"/>
          <p:cNvSpPr>
            <a:spLocks noGrp="1"/>
          </p:cNvSpPr>
          <p:nvPr>
            <p:ph type="sldNum" sz="quarter" idx="11"/>
          </p:nvPr>
        </p:nvSpPr>
        <p:spPr/>
        <p:txBody>
          <a:bodyPr/>
          <a:lstStyle/>
          <a:p>
            <a:pPr>
              <a:defRPr/>
            </a:pPr>
            <a:fld id="{9498F616-E243-784C-ADDB-FC1FAF542744}" type="slidenum">
              <a:rPr lang="en-US" smtClean="0"/>
              <a:pPr>
                <a:defRPr/>
              </a:pPr>
              <a:t>14</a:t>
            </a:fld>
            <a:endParaRPr lang="en-US" dirty="0"/>
          </a:p>
        </p:txBody>
      </p:sp>
      <p:sp>
        <p:nvSpPr>
          <p:cNvPr id="3" name="Footer Placeholder 2"/>
          <p:cNvSpPr>
            <a:spLocks noGrp="1"/>
          </p:cNvSpPr>
          <p:nvPr>
            <p:ph type="ftr" sz="quarter" idx="13"/>
          </p:nvPr>
        </p:nvSpPr>
        <p:spPr/>
        <p:txBody>
          <a:bodyPr/>
          <a:lstStyle/>
          <a:p>
            <a:pPr>
              <a:defRPr/>
            </a:pPr>
            <a:r>
              <a:rPr lang="en-US" dirty="0" smtClean="0"/>
              <a:t>1.1.2: Standard Normal Calculations</a:t>
            </a:r>
            <a:endParaRPr lang="en-US" dirty="0"/>
          </a:p>
        </p:txBody>
      </p:sp>
    </p:spTree>
    <p:extLst>
      <p:ext uri="{BB962C8B-B14F-4D97-AF65-F5344CB8AC3E}">
        <p14:creationId xmlns:p14="http://schemas.microsoft.com/office/powerpoint/2010/main" val="402188883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ubtitle 1"/>
          <p:cNvSpPr>
            <a:spLocks noGrp="1"/>
          </p:cNvSpPr>
          <p:nvPr>
            <p:ph type="subTitle" idx="1"/>
          </p:nvPr>
        </p:nvSpPr>
        <p:spPr>
          <a:xfrm>
            <a:off x="640600" y="679849"/>
            <a:ext cx="7855776" cy="4998233"/>
          </a:xfrm>
        </p:spPr>
        <p:txBody>
          <a:bodyPr>
            <a:normAutofit/>
          </a:bodyPr>
          <a:lstStyle/>
          <a:p>
            <a:pPr eaLnBrk="1" hangingPunct="1">
              <a:defRPr/>
            </a:pPr>
            <a:r>
              <a:rPr lang="en-US" sz="2800" b="1" dirty="0"/>
              <a:t>Guided </a:t>
            </a:r>
            <a:r>
              <a:rPr lang="en-US" sz="2800" b="1" dirty="0" smtClean="0"/>
              <a:t>Practice: </a:t>
            </a:r>
            <a:r>
              <a:rPr lang="en-US" sz="2800" b="1" dirty="0" smtClean="0">
                <a:solidFill>
                  <a:srgbClr val="000090"/>
                </a:solidFill>
              </a:rPr>
              <a:t>Example 2, </a:t>
            </a:r>
            <a:r>
              <a:rPr lang="en-US" sz="2800" b="1" i="1" dirty="0">
                <a:solidFill>
                  <a:srgbClr val="000090"/>
                </a:solidFill>
              </a:rPr>
              <a:t>continued</a:t>
            </a:r>
          </a:p>
          <a:p>
            <a:pPr marL="514350" indent="-557784">
              <a:spcAft>
                <a:spcPts val="1200"/>
              </a:spcAft>
              <a:buFont typeface="+mj-lt"/>
              <a:buAutoNum type="arabicPeriod"/>
            </a:pPr>
            <a:r>
              <a:rPr lang="en-US" sz="2800" b="1" dirty="0" smtClean="0">
                <a:solidFill>
                  <a:srgbClr val="660066"/>
                </a:solidFill>
              </a:rPr>
              <a:t>Sketch </a:t>
            </a:r>
            <a:r>
              <a:rPr lang="en-US" sz="2800" b="1" dirty="0">
                <a:solidFill>
                  <a:srgbClr val="660066"/>
                </a:solidFill>
              </a:rPr>
              <a:t>a normal curve and shade the area that corresponds to the given information</a:t>
            </a:r>
            <a:r>
              <a:rPr lang="en-US" sz="2800" b="1" dirty="0" smtClean="0">
                <a:solidFill>
                  <a:srgbClr val="660066"/>
                </a:solidFill>
              </a:rPr>
              <a:t>.</a:t>
            </a:r>
          </a:p>
          <a:p>
            <a:pPr marL="512064" lvl="1" algn="l">
              <a:spcBef>
                <a:spcPts val="0"/>
              </a:spcBef>
              <a:spcAft>
                <a:spcPts val="0"/>
              </a:spcAft>
            </a:pPr>
            <a:r>
              <a:rPr lang="en-US" dirty="0" smtClean="0">
                <a:solidFill>
                  <a:schemeClr val="tx1"/>
                </a:solidFill>
              </a:rPr>
              <a:t>Start </a:t>
            </a:r>
            <a:r>
              <a:rPr lang="en-US" dirty="0">
                <a:solidFill>
                  <a:schemeClr val="tx1"/>
                </a:solidFill>
              </a:rPr>
              <a:t>by drawing a number </a:t>
            </a:r>
            <a:endParaRPr lang="en-US" dirty="0" smtClean="0">
              <a:solidFill>
                <a:schemeClr val="tx1"/>
              </a:solidFill>
            </a:endParaRPr>
          </a:p>
          <a:p>
            <a:pPr marL="512064" lvl="1" algn="l">
              <a:spcBef>
                <a:spcPts val="0"/>
              </a:spcBef>
              <a:spcAft>
                <a:spcPts val="0"/>
              </a:spcAft>
            </a:pPr>
            <a:r>
              <a:rPr lang="en-US" dirty="0" smtClean="0">
                <a:solidFill>
                  <a:schemeClr val="tx1"/>
                </a:solidFill>
              </a:rPr>
              <a:t>line</a:t>
            </a:r>
            <a:r>
              <a:rPr lang="en-US" dirty="0">
                <a:solidFill>
                  <a:schemeClr val="tx1"/>
                </a:solidFill>
              </a:rPr>
              <a:t>. </a:t>
            </a:r>
            <a:r>
              <a:rPr lang="en-US" dirty="0" smtClean="0">
                <a:solidFill>
                  <a:schemeClr val="tx1"/>
                </a:solidFill>
              </a:rPr>
              <a:t>Be </a:t>
            </a:r>
            <a:r>
              <a:rPr lang="en-US" dirty="0">
                <a:solidFill>
                  <a:schemeClr val="tx1"/>
                </a:solidFill>
              </a:rPr>
              <a:t>sure to include the </a:t>
            </a:r>
            <a:endParaRPr lang="en-US" dirty="0" smtClean="0">
              <a:solidFill>
                <a:schemeClr val="tx1"/>
              </a:solidFill>
            </a:endParaRPr>
          </a:p>
          <a:p>
            <a:pPr marL="512064" lvl="1" algn="l">
              <a:spcBef>
                <a:spcPts val="0"/>
              </a:spcBef>
              <a:spcAft>
                <a:spcPts val="0"/>
              </a:spcAft>
            </a:pPr>
            <a:r>
              <a:rPr lang="en-US" dirty="0" smtClean="0">
                <a:solidFill>
                  <a:schemeClr val="tx1"/>
                </a:solidFill>
              </a:rPr>
              <a:t>range of </a:t>
            </a:r>
            <a:r>
              <a:rPr lang="en-US" dirty="0">
                <a:solidFill>
                  <a:schemeClr val="tx1"/>
                </a:solidFill>
              </a:rPr>
              <a:t>values –3 to 3. </a:t>
            </a:r>
          </a:p>
          <a:p>
            <a:pPr marL="512064" lvl="1" algn="l">
              <a:spcBef>
                <a:spcPts val="0"/>
              </a:spcBef>
              <a:spcAft>
                <a:spcPts val="0"/>
              </a:spcAft>
            </a:pPr>
            <a:endParaRPr lang="en-US" dirty="0" smtClean="0">
              <a:solidFill>
                <a:schemeClr val="tx1"/>
              </a:solidFill>
            </a:endParaRPr>
          </a:p>
          <a:p>
            <a:pPr marL="512064" lvl="1" algn="l">
              <a:spcBef>
                <a:spcPts val="0"/>
              </a:spcBef>
              <a:spcAft>
                <a:spcPts val="0"/>
              </a:spcAft>
            </a:pPr>
            <a:r>
              <a:rPr lang="en-US" dirty="0" smtClean="0">
                <a:solidFill>
                  <a:schemeClr val="tx1"/>
                </a:solidFill>
              </a:rPr>
              <a:t>Create </a:t>
            </a:r>
            <a:r>
              <a:rPr lang="en-US" dirty="0">
                <a:solidFill>
                  <a:schemeClr val="tx1"/>
                </a:solidFill>
              </a:rPr>
              <a:t>a vertical line </a:t>
            </a:r>
            <a:endParaRPr lang="en-US" dirty="0" smtClean="0">
              <a:solidFill>
                <a:schemeClr val="tx1"/>
              </a:solidFill>
            </a:endParaRPr>
          </a:p>
          <a:p>
            <a:pPr marL="512064" lvl="1" algn="l">
              <a:spcBef>
                <a:spcPts val="0"/>
              </a:spcBef>
              <a:spcAft>
                <a:spcPts val="0"/>
              </a:spcAft>
            </a:pPr>
            <a:r>
              <a:rPr lang="en-US" dirty="0" smtClean="0">
                <a:solidFill>
                  <a:schemeClr val="tx1"/>
                </a:solidFill>
              </a:rPr>
              <a:t>at </a:t>
            </a:r>
            <a:r>
              <a:rPr lang="en-US" dirty="0">
                <a:solidFill>
                  <a:schemeClr val="tx1"/>
                </a:solidFill>
              </a:rPr>
              <a:t>1.2. Shade the </a:t>
            </a:r>
            <a:r>
              <a:rPr lang="en-US" dirty="0" smtClean="0">
                <a:solidFill>
                  <a:schemeClr val="tx1"/>
                </a:solidFill>
              </a:rPr>
              <a:t>region</a:t>
            </a:r>
          </a:p>
          <a:p>
            <a:pPr marL="512064" lvl="1" algn="l">
              <a:spcBef>
                <a:spcPts val="0"/>
              </a:spcBef>
              <a:spcAft>
                <a:spcPts val="0"/>
              </a:spcAft>
            </a:pPr>
            <a:r>
              <a:rPr lang="en-US" dirty="0" smtClean="0">
                <a:solidFill>
                  <a:schemeClr val="tx1"/>
                </a:solidFill>
              </a:rPr>
              <a:t>to </a:t>
            </a:r>
            <a:r>
              <a:rPr lang="en-US" dirty="0">
                <a:solidFill>
                  <a:schemeClr val="tx1"/>
                </a:solidFill>
              </a:rPr>
              <a:t>the right of 1.2</a:t>
            </a:r>
            <a:r>
              <a:rPr lang="en-US" dirty="0" smtClean="0">
                <a:solidFill>
                  <a:schemeClr val="tx1"/>
                </a:solidFill>
              </a:rPr>
              <a:t>.</a:t>
            </a:r>
            <a:endParaRPr lang="en-US" dirty="0">
              <a:solidFill>
                <a:schemeClr val="tx1"/>
              </a:solidFill>
            </a:endParaRPr>
          </a:p>
        </p:txBody>
      </p:sp>
      <p:sp>
        <p:nvSpPr>
          <p:cNvPr id="3" name="Slide Number Placeholder 2"/>
          <p:cNvSpPr>
            <a:spLocks noGrp="1"/>
          </p:cNvSpPr>
          <p:nvPr>
            <p:ph type="sldNum" sz="quarter" idx="11"/>
          </p:nvPr>
        </p:nvSpPr>
        <p:spPr/>
        <p:txBody>
          <a:bodyPr/>
          <a:lstStyle/>
          <a:p>
            <a:pPr>
              <a:defRPr/>
            </a:pPr>
            <a:fld id="{033714D1-3EA9-6C48-9293-DF4C317D6D87}" type="slidenum">
              <a:rPr lang="en-US" smtClean="0"/>
              <a:pPr>
                <a:defRPr/>
              </a:pPr>
              <a:t>15</a:t>
            </a:fld>
            <a:endParaRPr lang="en-US" dirty="0"/>
          </a:p>
        </p:txBody>
      </p:sp>
      <p:sp>
        <p:nvSpPr>
          <p:cNvPr id="2" name="Footer Placeholder 1"/>
          <p:cNvSpPr>
            <a:spLocks noGrp="1"/>
          </p:cNvSpPr>
          <p:nvPr>
            <p:ph type="ftr" sz="quarter" idx="13"/>
          </p:nvPr>
        </p:nvSpPr>
        <p:spPr/>
        <p:txBody>
          <a:bodyPr/>
          <a:lstStyle/>
          <a:p>
            <a:pPr>
              <a:defRPr/>
            </a:pPr>
            <a:r>
              <a:rPr lang="en-US" dirty="0" smtClean="0"/>
              <a:t>1.1.2: Standard Normal Calculations</a:t>
            </a:r>
            <a:endParaRPr lang="en-US" dirty="0"/>
          </a:p>
        </p:txBody>
      </p:sp>
      <p:pic>
        <p:nvPicPr>
          <p:cNvPr id="5" name="Picture 4" descr="Graph 7.pdf"/>
          <p:cNvPicPr>
            <a:picLocks noChangeAspect="1"/>
          </p:cNvPicPr>
          <p:nvPr/>
        </p:nvPicPr>
        <p:blipFill rotWithShape="1">
          <a:blip r:embed="rId2">
            <a:extLst>
              <a:ext uri="{28A0092B-C50C-407E-A947-70E740481C1C}">
                <a14:useLocalDpi xmlns:a14="http://schemas.microsoft.com/office/drawing/2010/main" val="0"/>
              </a:ext>
            </a:extLst>
          </a:blip>
          <a:srcRect l="12289" t="52473" r="40325" b="24378"/>
          <a:stretch/>
        </p:blipFill>
        <p:spPr>
          <a:xfrm>
            <a:off x="3365301" y="2391970"/>
            <a:ext cx="5359156" cy="3388118"/>
          </a:xfrm>
          <a:prstGeom prst="rect">
            <a:avLst/>
          </a:prstGeom>
          <a:noFill/>
        </p:spPr>
      </p:pic>
    </p:spTree>
    <p:extLst>
      <p:ext uri="{BB962C8B-B14F-4D97-AF65-F5344CB8AC3E}">
        <p14:creationId xmlns:p14="http://schemas.microsoft.com/office/powerpoint/2010/main" val="2005306205"/>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4997450"/>
          </a:xfrm>
        </p:spPr>
        <p:txBody>
          <a:bodyPr/>
          <a:lstStyle/>
          <a:p>
            <a:pPr eaLnBrk="1" hangingPunct="1">
              <a:defRPr/>
            </a:pPr>
            <a:r>
              <a:rPr lang="en-US" sz="2800" b="1" dirty="0" smtClean="0"/>
              <a:t>Guided Practice: </a:t>
            </a:r>
            <a:r>
              <a:rPr lang="en-US" sz="2800" b="1" dirty="0" smtClean="0">
                <a:solidFill>
                  <a:srgbClr val="000090"/>
                </a:solidFill>
              </a:rPr>
              <a:t>Example 2, </a:t>
            </a:r>
            <a:r>
              <a:rPr lang="en-US" sz="2800" b="1" i="1" dirty="0">
                <a:solidFill>
                  <a:srgbClr val="000090"/>
                </a:solidFill>
              </a:rPr>
              <a:t>continued</a:t>
            </a:r>
          </a:p>
          <a:p>
            <a:pPr marL="514350" indent="-557784">
              <a:spcAft>
                <a:spcPts val="1200"/>
              </a:spcAft>
              <a:buFont typeface="+mj-lt"/>
              <a:buAutoNum type="arabicPeriod" startAt="2"/>
            </a:pPr>
            <a:r>
              <a:rPr lang="en-US" sz="2800" b="1" dirty="0" smtClean="0">
                <a:solidFill>
                  <a:srgbClr val="660066"/>
                </a:solidFill>
              </a:rPr>
              <a:t>Use </a:t>
            </a:r>
            <a:r>
              <a:rPr lang="en-US" sz="2800" b="1" dirty="0">
                <a:solidFill>
                  <a:srgbClr val="660066"/>
                </a:solidFill>
              </a:rPr>
              <a:t>a table of </a:t>
            </a:r>
            <a:r>
              <a:rPr lang="en-US" sz="2800" b="1" i="1" dirty="0">
                <a:solidFill>
                  <a:srgbClr val="660066"/>
                </a:solidFill>
              </a:rPr>
              <a:t>z</a:t>
            </a:r>
            <a:r>
              <a:rPr lang="en-US" sz="2800" b="1" dirty="0">
                <a:solidFill>
                  <a:srgbClr val="660066"/>
                </a:solidFill>
              </a:rPr>
              <a:t>-scores or a graphing calculator to determine the shaded area</a:t>
            </a:r>
            <a:r>
              <a:rPr lang="en-US" sz="2800" b="1" dirty="0" smtClean="0">
                <a:solidFill>
                  <a:srgbClr val="660066"/>
                </a:solidFill>
              </a:rPr>
              <a:t>. 	</a:t>
            </a:r>
          </a:p>
          <a:p>
            <a:pPr marL="512064" lvl="1" algn="l">
              <a:spcAft>
                <a:spcPts val="1200"/>
              </a:spcAft>
            </a:pPr>
            <a:r>
              <a:rPr lang="en-US" dirty="0">
                <a:solidFill>
                  <a:schemeClr val="tx1"/>
                </a:solidFill>
              </a:rPr>
              <a:t>A </a:t>
            </a:r>
            <a:r>
              <a:rPr lang="en-US" i="1" dirty="0">
                <a:solidFill>
                  <a:schemeClr val="tx1"/>
                </a:solidFill>
              </a:rPr>
              <a:t>z</a:t>
            </a:r>
            <a:r>
              <a:rPr lang="en-US" dirty="0">
                <a:solidFill>
                  <a:schemeClr val="tx1"/>
                </a:solidFill>
              </a:rPr>
              <a:t>-score table can be used to determine the area. </a:t>
            </a:r>
          </a:p>
          <a:p>
            <a:pPr marL="512064" lvl="1" algn="l">
              <a:spcAft>
                <a:spcPts val="1200"/>
              </a:spcAft>
            </a:pPr>
            <a:r>
              <a:rPr lang="en-US" dirty="0">
                <a:solidFill>
                  <a:schemeClr val="tx1"/>
                </a:solidFill>
              </a:rPr>
              <a:t>Since the area of interest is 1.2 standard deviations above the mean and greater, we need to look up the area associated with a </a:t>
            </a:r>
            <a:r>
              <a:rPr lang="en-US" i="1" dirty="0">
                <a:solidFill>
                  <a:schemeClr val="tx1"/>
                </a:solidFill>
              </a:rPr>
              <a:t>z</a:t>
            </a:r>
            <a:r>
              <a:rPr lang="en-US" dirty="0">
                <a:solidFill>
                  <a:schemeClr val="tx1"/>
                </a:solidFill>
              </a:rPr>
              <a:t>-score of 1.2</a:t>
            </a:r>
            <a:r>
              <a:rPr lang="en-US" dirty="0" smtClean="0">
                <a:solidFill>
                  <a:schemeClr val="tx1"/>
                </a:solidFill>
              </a:rPr>
              <a:t>.</a:t>
            </a:r>
          </a:p>
          <a:p>
            <a:pPr marL="512064" lvl="1" algn="l">
              <a:spcAft>
                <a:spcPts val="1200"/>
              </a:spcAft>
            </a:pPr>
            <a:r>
              <a:rPr lang="en-US" dirty="0">
                <a:solidFill>
                  <a:srgbClr val="000000"/>
                </a:solidFill>
              </a:rPr>
              <a:t>The following </a:t>
            </a:r>
            <a:r>
              <a:rPr lang="en-US" dirty="0" smtClean="0">
                <a:solidFill>
                  <a:srgbClr val="000000"/>
                </a:solidFill>
              </a:rPr>
              <a:t>table contains </a:t>
            </a:r>
            <a:r>
              <a:rPr lang="en-US" i="1" dirty="0">
                <a:solidFill>
                  <a:srgbClr val="000000"/>
                </a:solidFill>
              </a:rPr>
              <a:t>z</a:t>
            </a:r>
            <a:r>
              <a:rPr lang="en-US" dirty="0">
                <a:solidFill>
                  <a:srgbClr val="000000"/>
                </a:solidFill>
              </a:rPr>
              <a:t>-scores for values around </a:t>
            </a:r>
            <a:r>
              <a:rPr lang="en-US" dirty="0" smtClean="0">
                <a:solidFill>
                  <a:srgbClr val="000000"/>
                </a:solidFill>
              </a:rPr>
              <a:t>1.2</a:t>
            </a:r>
            <a:r>
              <a:rPr lang="en-US" i="1" dirty="0" smtClean="0">
                <a:solidFill>
                  <a:srgbClr val="000000"/>
                </a:solidFill>
              </a:rPr>
              <a:t>σ</a:t>
            </a:r>
            <a:r>
              <a:rPr lang="en-US" dirty="0" smtClean="0">
                <a:solidFill>
                  <a:srgbClr val="000000"/>
                </a:solidFill>
              </a:rPr>
              <a:t>.</a:t>
            </a:r>
            <a:endParaRPr lang="en-US" dirty="0">
              <a:solidFill>
                <a:srgbClr val="000000"/>
              </a:solidFill>
            </a:endParaRPr>
          </a:p>
          <a:p>
            <a:pPr lvl="1" algn="l">
              <a:spcAft>
                <a:spcPts val="1200"/>
              </a:spcAft>
            </a:pPr>
            <a:endParaRPr lang="en-US" dirty="0">
              <a:solidFill>
                <a:schemeClr val="tx1"/>
              </a:solidFill>
            </a:endParaRP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16</a:t>
            </a:fld>
            <a:endParaRPr lang="en-US" dirty="0"/>
          </a:p>
        </p:txBody>
      </p:sp>
      <p:sp>
        <p:nvSpPr>
          <p:cNvPr id="3" name="Footer Placeholder 2"/>
          <p:cNvSpPr>
            <a:spLocks noGrp="1"/>
          </p:cNvSpPr>
          <p:nvPr>
            <p:ph type="ftr" sz="quarter" idx="13"/>
          </p:nvPr>
        </p:nvSpPr>
        <p:spPr/>
        <p:txBody>
          <a:bodyPr/>
          <a:lstStyle/>
          <a:p>
            <a:pPr>
              <a:defRPr/>
            </a:pPr>
            <a:r>
              <a:rPr lang="en-US" dirty="0" smtClean="0"/>
              <a:t>1.1.2: Standard Normal Calculations</a:t>
            </a:r>
            <a:endParaRPr lang="en-US" dirty="0"/>
          </a:p>
        </p:txBody>
      </p:sp>
    </p:spTree>
    <p:extLst>
      <p:ext uri="{BB962C8B-B14F-4D97-AF65-F5344CB8AC3E}">
        <p14:creationId xmlns:p14="http://schemas.microsoft.com/office/powerpoint/2010/main" val="341216492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4997450"/>
          </a:xfrm>
        </p:spPr>
        <p:txBody>
          <a:bodyPr/>
          <a:lstStyle/>
          <a:p>
            <a:pPr eaLnBrk="1" hangingPunct="1">
              <a:defRPr/>
            </a:pPr>
            <a:r>
              <a:rPr lang="en-US" sz="2800" b="1" dirty="0" smtClean="0"/>
              <a:t>Guided Practice: </a:t>
            </a:r>
            <a:r>
              <a:rPr lang="en-US" sz="2800" b="1" dirty="0" smtClean="0">
                <a:solidFill>
                  <a:srgbClr val="000090"/>
                </a:solidFill>
              </a:rPr>
              <a:t>Example 2, </a:t>
            </a:r>
            <a:r>
              <a:rPr lang="en-US" sz="2800" b="1" i="1" dirty="0" smtClean="0">
                <a:solidFill>
                  <a:srgbClr val="000090"/>
                </a:solidFill>
              </a:rPr>
              <a:t>continued</a:t>
            </a:r>
            <a:endParaRPr lang="en-US" sz="2800" b="1" i="1" dirty="0">
              <a:solidFill>
                <a:srgbClr val="000090"/>
              </a:solidFill>
            </a:endParaRP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17</a:t>
            </a:fld>
            <a:endParaRPr lang="en-US" dirty="0"/>
          </a:p>
        </p:txBody>
      </p:sp>
      <p:sp>
        <p:nvSpPr>
          <p:cNvPr id="3" name="Footer Placeholder 2"/>
          <p:cNvSpPr>
            <a:spLocks noGrp="1"/>
          </p:cNvSpPr>
          <p:nvPr>
            <p:ph type="ftr" sz="quarter" idx="13"/>
          </p:nvPr>
        </p:nvSpPr>
        <p:spPr/>
        <p:txBody>
          <a:bodyPr/>
          <a:lstStyle/>
          <a:p>
            <a:pPr>
              <a:defRPr/>
            </a:pPr>
            <a:r>
              <a:rPr lang="en-US" dirty="0" smtClean="0"/>
              <a:t>1.1.2: Standard Normal Calculations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032559622"/>
              </p:ext>
            </p:extLst>
          </p:nvPr>
        </p:nvGraphicFramePr>
        <p:xfrm>
          <a:off x="457202" y="1254317"/>
          <a:ext cx="8229594" cy="4229100"/>
        </p:xfrm>
        <a:graphic>
          <a:graphicData uri="http://schemas.openxmlformats.org/drawingml/2006/table">
            <a:tbl>
              <a:tblPr/>
              <a:tblGrid>
                <a:gridCol w="437594"/>
                <a:gridCol w="779200"/>
                <a:gridCol w="779200"/>
                <a:gridCol w="779200"/>
                <a:gridCol w="779200"/>
                <a:gridCol w="779200"/>
                <a:gridCol w="779200"/>
                <a:gridCol w="779200"/>
                <a:gridCol w="779200"/>
                <a:gridCol w="779200"/>
                <a:gridCol w="779200"/>
              </a:tblGrid>
              <a:tr h="422910">
                <a:tc>
                  <a:txBody>
                    <a:bodyPr/>
                    <a:lstStyle/>
                    <a:p>
                      <a:pPr algn="ctr" fontAlgn="b"/>
                      <a:r>
                        <a:rPr lang="en-US" sz="1800" b="1" i="1" u="none" strike="noStrike" dirty="0">
                          <a:solidFill>
                            <a:srgbClr val="000000"/>
                          </a:solidFill>
                          <a:effectLst/>
                          <a:latin typeface="Arial"/>
                          <a:cs typeface="Arial"/>
                        </a:rPr>
                        <a:t>z</a:t>
                      </a:r>
                    </a:p>
                  </a:txBody>
                  <a:tcPr marL="11510" marR="11510" marT="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1" i="0" u="none" strike="noStrike" dirty="0" smtClean="0">
                          <a:solidFill>
                            <a:srgbClr val="000000"/>
                          </a:solidFill>
                          <a:effectLst/>
                          <a:latin typeface="Arial"/>
                          <a:cs typeface="Arial"/>
                        </a:rPr>
                        <a:t>0.0</a:t>
                      </a:r>
                      <a:endParaRPr lang="en-US" sz="1800" b="1" i="0" u="none" strike="noStrike" dirty="0">
                        <a:solidFill>
                          <a:srgbClr val="000000"/>
                        </a:solidFill>
                        <a:effectLst/>
                        <a:latin typeface="Arial"/>
                        <a:cs typeface="Arial"/>
                      </a:endParaRPr>
                    </a:p>
                  </a:txBody>
                  <a:tcPr marL="11510" marR="11510" marT="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1" i="0" u="none" strike="noStrike">
                          <a:solidFill>
                            <a:srgbClr val="000000"/>
                          </a:solidFill>
                          <a:effectLst/>
                          <a:latin typeface="Arial"/>
                          <a:cs typeface="Arial"/>
                        </a:rPr>
                        <a:t>0.01</a:t>
                      </a:r>
                    </a:p>
                  </a:txBody>
                  <a:tcPr marL="11510" marR="11510" marT="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1" i="0" u="none" strike="noStrike" dirty="0">
                          <a:solidFill>
                            <a:srgbClr val="000000"/>
                          </a:solidFill>
                          <a:effectLst/>
                          <a:latin typeface="Arial"/>
                          <a:cs typeface="Arial"/>
                        </a:rPr>
                        <a:t>0.02</a:t>
                      </a:r>
                    </a:p>
                  </a:txBody>
                  <a:tcPr marL="11510" marR="11510" marT="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1" i="0" u="none" strike="noStrike">
                          <a:solidFill>
                            <a:srgbClr val="000000"/>
                          </a:solidFill>
                          <a:effectLst/>
                          <a:latin typeface="Arial"/>
                          <a:cs typeface="Arial"/>
                        </a:rPr>
                        <a:t>0.03</a:t>
                      </a:r>
                    </a:p>
                  </a:txBody>
                  <a:tcPr marL="11510" marR="11510" marT="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1" i="0" u="none" strike="noStrike">
                          <a:solidFill>
                            <a:srgbClr val="000000"/>
                          </a:solidFill>
                          <a:effectLst/>
                          <a:latin typeface="Arial"/>
                          <a:cs typeface="Arial"/>
                        </a:rPr>
                        <a:t>0.04</a:t>
                      </a:r>
                    </a:p>
                  </a:txBody>
                  <a:tcPr marL="11510" marR="11510" marT="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1" i="0" u="none" strike="noStrike">
                          <a:solidFill>
                            <a:srgbClr val="000000"/>
                          </a:solidFill>
                          <a:effectLst/>
                          <a:latin typeface="Arial"/>
                          <a:cs typeface="Arial"/>
                        </a:rPr>
                        <a:t>0.05</a:t>
                      </a:r>
                    </a:p>
                  </a:txBody>
                  <a:tcPr marL="11510" marR="11510" marT="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1" i="0" u="none" strike="noStrike">
                          <a:solidFill>
                            <a:srgbClr val="000000"/>
                          </a:solidFill>
                          <a:effectLst/>
                          <a:latin typeface="Arial"/>
                          <a:cs typeface="Arial"/>
                        </a:rPr>
                        <a:t>0.06</a:t>
                      </a:r>
                    </a:p>
                  </a:txBody>
                  <a:tcPr marL="11510" marR="11510" marT="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1" i="0" u="none" strike="noStrike">
                          <a:solidFill>
                            <a:srgbClr val="000000"/>
                          </a:solidFill>
                          <a:effectLst/>
                          <a:latin typeface="Arial"/>
                          <a:cs typeface="Arial"/>
                        </a:rPr>
                        <a:t>0.07</a:t>
                      </a:r>
                    </a:p>
                  </a:txBody>
                  <a:tcPr marL="11510" marR="11510" marT="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1" i="0" u="none" strike="noStrike" dirty="0">
                          <a:solidFill>
                            <a:srgbClr val="000000"/>
                          </a:solidFill>
                          <a:effectLst/>
                          <a:latin typeface="Arial"/>
                          <a:cs typeface="Arial"/>
                        </a:rPr>
                        <a:t>0.08</a:t>
                      </a:r>
                    </a:p>
                  </a:txBody>
                  <a:tcPr marL="11510" marR="11510" marT="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1" i="0" u="none" strike="noStrike" dirty="0">
                          <a:solidFill>
                            <a:srgbClr val="000000"/>
                          </a:solidFill>
                          <a:effectLst/>
                          <a:latin typeface="Arial"/>
                          <a:cs typeface="Arial"/>
                        </a:rPr>
                        <a:t>0.09</a:t>
                      </a:r>
                    </a:p>
                  </a:txBody>
                  <a:tcPr marL="11510" marR="11510" marT="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22910">
                <a:tc>
                  <a:txBody>
                    <a:bodyPr/>
                    <a:lstStyle/>
                    <a:p>
                      <a:pPr algn="ctr" fontAlgn="b"/>
                      <a:r>
                        <a:rPr lang="en-US" sz="1800" b="1" i="0" u="none" strike="noStrike" dirty="0">
                          <a:solidFill>
                            <a:srgbClr val="000000"/>
                          </a:solidFill>
                          <a:effectLst/>
                          <a:latin typeface="Arial"/>
                          <a:cs typeface="Arial"/>
                        </a:rPr>
                        <a:t>0.6</a:t>
                      </a:r>
                    </a:p>
                  </a:txBody>
                  <a:tcPr marL="11510" marR="11510" marT="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dirty="0">
                          <a:solidFill>
                            <a:srgbClr val="000000"/>
                          </a:solidFill>
                          <a:effectLst/>
                          <a:latin typeface="Arial"/>
                          <a:cs typeface="Arial"/>
                        </a:rPr>
                        <a:t>0.7257</a:t>
                      </a:r>
                    </a:p>
                  </a:txBody>
                  <a:tcPr marL="11510" marR="11510" marT="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dirty="0">
                          <a:solidFill>
                            <a:srgbClr val="000000"/>
                          </a:solidFill>
                          <a:effectLst/>
                          <a:latin typeface="Arial"/>
                          <a:cs typeface="Arial"/>
                        </a:rPr>
                        <a:t>0.7291</a:t>
                      </a:r>
                    </a:p>
                  </a:txBody>
                  <a:tcPr marL="11510" marR="11510" marT="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dirty="0">
                          <a:solidFill>
                            <a:srgbClr val="000000"/>
                          </a:solidFill>
                          <a:effectLst/>
                          <a:latin typeface="Arial"/>
                          <a:cs typeface="Arial"/>
                        </a:rPr>
                        <a:t>0.7324</a:t>
                      </a:r>
                    </a:p>
                  </a:txBody>
                  <a:tcPr marL="11510" marR="11510" marT="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a:solidFill>
                            <a:srgbClr val="000000"/>
                          </a:solidFill>
                          <a:effectLst/>
                          <a:latin typeface="Arial"/>
                          <a:cs typeface="Arial"/>
                        </a:rPr>
                        <a:t>0.7357</a:t>
                      </a:r>
                    </a:p>
                  </a:txBody>
                  <a:tcPr marL="11510" marR="11510" marT="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dirty="0">
                          <a:solidFill>
                            <a:srgbClr val="000000"/>
                          </a:solidFill>
                          <a:effectLst/>
                          <a:latin typeface="Arial"/>
                          <a:cs typeface="Arial"/>
                        </a:rPr>
                        <a:t>0.7389</a:t>
                      </a:r>
                    </a:p>
                  </a:txBody>
                  <a:tcPr marL="11510" marR="11510" marT="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dirty="0">
                          <a:solidFill>
                            <a:srgbClr val="000000"/>
                          </a:solidFill>
                          <a:effectLst/>
                          <a:latin typeface="Arial"/>
                          <a:cs typeface="Arial"/>
                        </a:rPr>
                        <a:t>0.7422</a:t>
                      </a:r>
                    </a:p>
                  </a:txBody>
                  <a:tcPr marL="11510" marR="11510" marT="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dirty="0">
                          <a:solidFill>
                            <a:srgbClr val="000000"/>
                          </a:solidFill>
                          <a:effectLst/>
                          <a:latin typeface="Arial"/>
                          <a:cs typeface="Arial"/>
                        </a:rPr>
                        <a:t>0.7454</a:t>
                      </a:r>
                    </a:p>
                  </a:txBody>
                  <a:tcPr marL="11510" marR="11510" marT="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dirty="0">
                          <a:solidFill>
                            <a:srgbClr val="000000"/>
                          </a:solidFill>
                          <a:effectLst/>
                          <a:latin typeface="Arial"/>
                          <a:cs typeface="Arial"/>
                        </a:rPr>
                        <a:t>0.7486</a:t>
                      </a:r>
                    </a:p>
                  </a:txBody>
                  <a:tcPr marL="11510" marR="11510" marT="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dirty="0">
                          <a:solidFill>
                            <a:srgbClr val="000000"/>
                          </a:solidFill>
                          <a:effectLst/>
                          <a:latin typeface="Arial"/>
                          <a:cs typeface="Arial"/>
                        </a:rPr>
                        <a:t>0.7517</a:t>
                      </a:r>
                    </a:p>
                  </a:txBody>
                  <a:tcPr marL="11510" marR="11510" marT="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dirty="0">
                          <a:solidFill>
                            <a:srgbClr val="000000"/>
                          </a:solidFill>
                          <a:effectLst/>
                          <a:latin typeface="Arial"/>
                          <a:cs typeface="Arial"/>
                        </a:rPr>
                        <a:t>0.7549</a:t>
                      </a:r>
                    </a:p>
                  </a:txBody>
                  <a:tcPr marL="11510" marR="11510" marT="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22910">
                <a:tc>
                  <a:txBody>
                    <a:bodyPr/>
                    <a:lstStyle/>
                    <a:p>
                      <a:pPr algn="ctr" fontAlgn="b"/>
                      <a:r>
                        <a:rPr lang="en-US" sz="1800" b="1" i="0" u="none" strike="noStrike" dirty="0">
                          <a:solidFill>
                            <a:srgbClr val="000000"/>
                          </a:solidFill>
                          <a:effectLst/>
                          <a:latin typeface="Arial"/>
                        </a:rPr>
                        <a:t>0.7</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dirty="0" smtClean="0">
                          <a:solidFill>
                            <a:srgbClr val="000000"/>
                          </a:solidFill>
                          <a:effectLst/>
                          <a:latin typeface="Arial"/>
                        </a:rPr>
                        <a:t>0.7580</a:t>
                      </a:r>
                      <a:endParaRPr lang="en-US" sz="1800" b="0" i="0" u="none" strike="noStrike" dirty="0">
                        <a:solidFill>
                          <a:srgbClr val="000000"/>
                        </a:solidFill>
                        <a:effectLst/>
                        <a:latin typeface="Arial"/>
                      </a:endParaRP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dirty="0">
                          <a:solidFill>
                            <a:srgbClr val="000000"/>
                          </a:solidFill>
                          <a:effectLst/>
                          <a:latin typeface="Arial"/>
                        </a:rPr>
                        <a:t>0.7611</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a:solidFill>
                            <a:srgbClr val="000000"/>
                          </a:solidFill>
                          <a:effectLst/>
                          <a:latin typeface="Arial"/>
                        </a:rPr>
                        <a:t>0.7642</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dirty="0">
                          <a:solidFill>
                            <a:srgbClr val="000000"/>
                          </a:solidFill>
                          <a:effectLst/>
                          <a:latin typeface="Arial"/>
                        </a:rPr>
                        <a:t>0.7673</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a:solidFill>
                            <a:srgbClr val="000000"/>
                          </a:solidFill>
                          <a:effectLst/>
                          <a:latin typeface="Arial"/>
                        </a:rPr>
                        <a:t>0.7704</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a:solidFill>
                            <a:srgbClr val="000000"/>
                          </a:solidFill>
                          <a:effectLst/>
                          <a:latin typeface="Arial"/>
                        </a:rPr>
                        <a:t>0.7734</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a:solidFill>
                            <a:srgbClr val="000000"/>
                          </a:solidFill>
                          <a:effectLst/>
                          <a:latin typeface="Arial"/>
                        </a:rPr>
                        <a:t>0.7764</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a:solidFill>
                            <a:srgbClr val="000000"/>
                          </a:solidFill>
                          <a:effectLst/>
                          <a:latin typeface="Arial"/>
                        </a:rPr>
                        <a:t>0.7794</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a:solidFill>
                            <a:srgbClr val="000000"/>
                          </a:solidFill>
                          <a:effectLst/>
                          <a:latin typeface="Arial"/>
                        </a:rPr>
                        <a:t>0.7823</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dirty="0">
                          <a:solidFill>
                            <a:srgbClr val="000000"/>
                          </a:solidFill>
                          <a:effectLst/>
                          <a:latin typeface="Arial"/>
                        </a:rPr>
                        <a:t>0.7852</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22910">
                <a:tc>
                  <a:txBody>
                    <a:bodyPr/>
                    <a:lstStyle/>
                    <a:p>
                      <a:pPr algn="ctr" fontAlgn="b"/>
                      <a:r>
                        <a:rPr lang="en-US" sz="1800" b="1" i="0" u="none" strike="noStrike">
                          <a:solidFill>
                            <a:srgbClr val="000000"/>
                          </a:solidFill>
                          <a:effectLst/>
                          <a:latin typeface="Arial"/>
                        </a:rPr>
                        <a:t>0.8</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a:solidFill>
                            <a:srgbClr val="000000"/>
                          </a:solidFill>
                          <a:effectLst/>
                          <a:latin typeface="Arial"/>
                        </a:rPr>
                        <a:t>0.7881</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dirty="0" smtClean="0">
                          <a:solidFill>
                            <a:srgbClr val="000000"/>
                          </a:solidFill>
                          <a:effectLst/>
                          <a:latin typeface="Arial"/>
                        </a:rPr>
                        <a:t>0.7910</a:t>
                      </a:r>
                      <a:endParaRPr lang="en-US" sz="1800" b="0" i="0" u="none" strike="noStrike" dirty="0">
                        <a:solidFill>
                          <a:srgbClr val="000000"/>
                        </a:solidFill>
                        <a:effectLst/>
                        <a:latin typeface="Arial"/>
                      </a:endParaRP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a:solidFill>
                            <a:srgbClr val="000000"/>
                          </a:solidFill>
                          <a:effectLst/>
                          <a:latin typeface="Arial"/>
                        </a:rPr>
                        <a:t>0.7939</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a:solidFill>
                            <a:srgbClr val="000000"/>
                          </a:solidFill>
                          <a:effectLst/>
                          <a:latin typeface="Arial"/>
                        </a:rPr>
                        <a:t>0.7967</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a:solidFill>
                            <a:srgbClr val="000000"/>
                          </a:solidFill>
                          <a:effectLst/>
                          <a:latin typeface="Arial"/>
                        </a:rPr>
                        <a:t>0.7995</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a:solidFill>
                            <a:srgbClr val="000000"/>
                          </a:solidFill>
                          <a:effectLst/>
                          <a:latin typeface="Arial"/>
                        </a:rPr>
                        <a:t>0.8023</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a:solidFill>
                            <a:srgbClr val="000000"/>
                          </a:solidFill>
                          <a:effectLst/>
                          <a:latin typeface="Arial"/>
                        </a:rPr>
                        <a:t>0.8051</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a:solidFill>
                            <a:srgbClr val="000000"/>
                          </a:solidFill>
                          <a:effectLst/>
                          <a:latin typeface="Arial"/>
                        </a:rPr>
                        <a:t>0.8078</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a:solidFill>
                            <a:srgbClr val="000000"/>
                          </a:solidFill>
                          <a:effectLst/>
                          <a:latin typeface="Arial"/>
                        </a:rPr>
                        <a:t>0.8106</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dirty="0">
                          <a:solidFill>
                            <a:srgbClr val="000000"/>
                          </a:solidFill>
                          <a:effectLst/>
                          <a:latin typeface="Arial"/>
                        </a:rPr>
                        <a:t>0.8133</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422910">
                <a:tc>
                  <a:txBody>
                    <a:bodyPr/>
                    <a:lstStyle/>
                    <a:p>
                      <a:pPr algn="ctr" fontAlgn="b"/>
                      <a:r>
                        <a:rPr lang="en-US" sz="1800" b="1" i="0" u="none" strike="noStrike">
                          <a:solidFill>
                            <a:srgbClr val="000000"/>
                          </a:solidFill>
                          <a:effectLst/>
                          <a:latin typeface="Arial"/>
                        </a:rPr>
                        <a:t>0.9</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a:solidFill>
                            <a:srgbClr val="000000"/>
                          </a:solidFill>
                          <a:effectLst/>
                          <a:latin typeface="Arial"/>
                        </a:rPr>
                        <a:t>0.8159</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a:solidFill>
                            <a:srgbClr val="000000"/>
                          </a:solidFill>
                          <a:effectLst/>
                          <a:latin typeface="Arial"/>
                        </a:rPr>
                        <a:t>0.8186</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dirty="0">
                          <a:solidFill>
                            <a:srgbClr val="000000"/>
                          </a:solidFill>
                          <a:effectLst/>
                          <a:latin typeface="Arial"/>
                        </a:rPr>
                        <a:t>0.8212</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dirty="0">
                          <a:solidFill>
                            <a:srgbClr val="000000"/>
                          </a:solidFill>
                          <a:effectLst/>
                          <a:latin typeface="Arial"/>
                        </a:rPr>
                        <a:t>0.8238</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a:solidFill>
                            <a:srgbClr val="000000"/>
                          </a:solidFill>
                          <a:effectLst/>
                          <a:latin typeface="Arial"/>
                        </a:rPr>
                        <a:t>0.8264</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a:solidFill>
                            <a:srgbClr val="000000"/>
                          </a:solidFill>
                          <a:effectLst/>
                          <a:latin typeface="Arial"/>
                        </a:rPr>
                        <a:t>0.8289</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a:solidFill>
                            <a:srgbClr val="000000"/>
                          </a:solidFill>
                          <a:effectLst/>
                          <a:latin typeface="Arial"/>
                        </a:rPr>
                        <a:t>0.8315</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a:solidFill>
                            <a:srgbClr val="000000"/>
                          </a:solidFill>
                          <a:effectLst/>
                          <a:latin typeface="Arial"/>
                        </a:rPr>
                        <a:t>0.834</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a:solidFill>
                            <a:srgbClr val="000000"/>
                          </a:solidFill>
                          <a:effectLst/>
                          <a:latin typeface="Arial"/>
                        </a:rPr>
                        <a:t>0.8365</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dirty="0">
                          <a:solidFill>
                            <a:srgbClr val="000000"/>
                          </a:solidFill>
                          <a:effectLst/>
                          <a:latin typeface="Arial"/>
                        </a:rPr>
                        <a:t>0.8389</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22910">
                <a:tc>
                  <a:txBody>
                    <a:bodyPr/>
                    <a:lstStyle/>
                    <a:p>
                      <a:pPr algn="ctr" fontAlgn="b"/>
                      <a:r>
                        <a:rPr lang="en-US" sz="1800" b="1" i="0" u="none" strike="noStrike" dirty="0" smtClean="0">
                          <a:solidFill>
                            <a:srgbClr val="000000"/>
                          </a:solidFill>
                          <a:effectLst/>
                          <a:latin typeface="Arial"/>
                        </a:rPr>
                        <a:t>1.0</a:t>
                      </a:r>
                      <a:endParaRPr lang="en-US" sz="1800" b="1" i="0" u="none" strike="noStrike" dirty="0">
                        <a:solidFill>
                          <a:srgbClr val="000000"/>
                        </a:solidFill>
                        <a:effectLst/>
                        <a:latin typeface="Arial"/>
                      </a:endParaRP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kern="1200" dirty="0">
                          <a:solidFill>
                            <a:srgbClr val="000000"/>
                          </a:solidFill>
                          <a:effectLst/>
                          <a:latin typeface="Arial"/>
                          <a:ea typeface="+mn-ea"/>
                          <a:cs typeface="+mn-cs"/>
                        </a:rPr>
                        <a:t>0.8413</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a:solidFill>
                            <a:srgbClr val="000000"/>
                          </a:solidFill>
                          <a:effectLst/>
                          <a:latin typeface="Arial"/>
                        </a:rPr>
                        <a:t>0.8438</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kern="1200" dirty="0">
                          <a:solidFill>
                            <a:srgbClr val="000000"/>
                          </a:solidFill>
                          <a:effectLst/>
                          <a:latin typeface="Arial"/>
                          <a:ea typeface="+mn-ea"/>
                          <a:cs typeface="+mn-cs"/>
                        </a:rPr>
                        <a:t>0.8461</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dirty="0">
                          <a:solidFill>
                            <a:srgbClr val="000000"/>
                          </a:solidFill>
                          <a:effectLst/>
                          <a:latin typeface="Arial"/>
                        </a:rPr>
                        <a:t>0.8485</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dirty="0">
                          <a:solidFill>
                            <a:srgbClr val="000000"/>
                          </a:solidFill>
                          <a:effectLst/>
                          <a:latin typeface="Arial"/>
                        </a:rPr>
                        <a:t>0.8508</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dirty="0">
                          <a:solidFill>
                            <a:srgbClr val="000000"/>
                          </a:solidFill>
                          <a:effectLst/>
                          <a:latin typeface="Arial"/>
                        </a:rPr>
                        <a:t>0.8531</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a:solidFill>
                            <a:srgbClr val="000000"/>
                          </a:solidFill>
                          <a:effectLst/>
                          <a:latin typeface="Arial"/>
                        </a:rPr>
                        <a:t>0.8554</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a:solidFill>
                            <a:srgbClr val="000000"/>
                          </a:solidFill>
                          <a:effectLst/>
                          <a:latin typeface="Arial"/>
                        </a:rPr>
                        <a:t>0.8577</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a:solidFill>
                            <a:srgbClr val="000000"/>
                          </a:solidFill>
                          <a:effectLst/>
                          <a:latin typeface="Arial"/>
                        </a:rPr>
                        <a:t>0.8599</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a:solidFill>
                            <a:srgbClr val="000000"/>
                          </a:solidFill>
                          <a:effectLst/>
                          <a:latin typeface="Arial"/>
                        </a:rPr>
                        <a:t>0.8621</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422910">
                <a:tc>
                  <a:txBody>
                    <a:bodyPr/>
                    <a:lstStyle/>
                    <a:p>
                      <a:pPr algn="ctr" fontAlgn="b"/>
                      <a:r>
                        <a:rPr lang="en-US" sz="1800" b="1" i="0" u="none" strike="noStrike">
                          <a:solidFill>
                            <a:srgbClr val="000000"/>
                          </a:solidFill>
                          <a:effectLst/>
                          <a:latin typeface="Arial"/>
                        </a:rPr>
                        <a:t>1.1</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a:solidFill>
                            <a:srgbClr val="000000"/>
                          </a:solidFill>
                          <a:effectLst/>
                          <a:latin typeface="Arial"/>
                        </a:rPr>
                        <a:t>0.8643</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800" b="0" i="0" u="none" strike="noStrike">
                          <a:solidFill>
                            <a:srgbClr val="000000"/>
                          </a:solidFill>
                          <a:effectLst/>
                          <a:latin typeface="Arial"/>
                        </a:rPr>
                        <a:t>0.8665</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a:solidFill>
                            <a:srgbClr val="000000"/>
                          </a:solidFill>
                          <a:effectLst/>
                          <a:latin typeface="Arial"/>
                        </a:rPr>
                        <a:t>0.8686</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a:solidFill>
                            <a:srgbClr val="000000"/>
                          </a:solidFill>
                          <a:effectLst/>
                          <a:latin typeface="Arial"/>
                        </a:rPr>
                        <a:t>0.8708</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dirty="0">
                          <a:solidFill>
                            <a:srgbClr val="000000"/>
                          </a:solidFill>
                          <a:effectLst/>
                          <a:latin typeface="Arial"/>
                        </a:rPr>
                        <a:t>0.8729</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dirty="0">
                          <a:solidFill>
                            <a:srgbClr val="000000"/>
                          </a:solidFill>
                          <a:effectLst/>
                          <a:latin typeface="Arial"/>
                        </a:rPr>
                        <a:t>0.8749</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dirty="0" smtClean="0">
                          <a:solidFill>
                            <a:srgbClr val="000000"/>
                          </a:solidFill>
                          <a:effectLst/>
                          <a:latin typeface="Arial"/>
                        </a:rPr>
                        <a:t>0.8770</a:t>
                      </a:r>
                      <a:endParaRPr lang="en-US" sz="1800" b="0" i="0" u="none" strike="noStrike" dirty="0">
                        <a:solidFill>
                          <a:srgbClr val="000000"/>
                        </a:solidFill>
                        <a:effectLst/>
                        <a:latin typeface="Arial"/>
                      </a:endParaRP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dirty="0" smtClean="0">
                          <a:solidFill>
                            <a:srgbClr val="000000"/>
                          </a:solidFill>
                          <a:effectLst/>
                          <a:latin typeface="Arial"/>
                        </a:rPr>
                        <a:t>0.8790</a:t>
                      </a:r>
                      <a:endParaRPr lang="en-US" sz="1800" b="0" i="0" u="none" strike="noStrike" dirty="0">
                        <a:solidFill>
                          <a:srgbClr val="000000"/>
                        </a:solidFill>
                        <a:effectLst/>
                        <a:latin typeface="Arial"/>
                      </a:endParaRP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dirty="0" smtClean="0">
                          <a:solidFill>
                            <a:srgbClr val="000000"/>
                          </a:solidFill>
                          <a:effectLst/>
                          <a:latin typeface="Arial"/>
                        </a:rPr>
                        <a:t>0.8810</a:t>
                      </a:r>
                      <a:endParaRPr lang="en-US" sz="1800" b="0" i="0" u="none" strike="noStrike" dirty="0">
                        <a:solidFill>
                          <a:srgbClr val="000000"/>
                        </a:solidFill>
                        <a:effectLst/>
                        <a:latin typeface="Arial"/>
                      </a:endParaRP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dirty="0" smtClean="0">
                          <a:solidFill>
                            <a:srgbClr val="000000"/>
                          </a:solidFill>
                          <a:effectLst/>
                          <a:latin typeface="Arial"/>
                        </a:rPr>
                        <a:t>0.8830</a:t>
                      </a:r>
                      <a:endParaRPr lang="en-US" sz="1800" b="0" i="0" u="none" strike="noStrike" dirty="0">
                        <a:solidFill>
                          <a:srgbClr val="000000"/>
                        </a:solidFill>
                        <a:effectLst/>
                        <a:latin typeface="Arial"/>
                      </a:endParaRP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22910">
                <a:tc>
                  <a:txBody>
                    <a:bodyPr/>
                    <a:lstStyle/>
                    <a:p>
                      <a:pPr algn="ctr" fontAlgn="b"/>
                      <a:r>
                        <a:rPr lang="en-US" sz="1800" b="1" i="0" u="none" strike="noStrike">
                          <a:solidFill>
                            <a:srgbClr val="000000"/>
                          </a:solidFill>
                          <a:effectLst/>
                          <a:latin typeface="Arial"/>
                        </a:rPr>
                        <a:t>1.2</a:t>
                      </a:r>
                    </a:p>
                  </a:txBody>
                  <a:tcPr marL="11510" marR="11510" marT="11510" marB="0" anchor="ctr" anchorCtr="1">
                    <a:lnL w="6350" cap="flat" cmpd="sng" algn="ctr">
                      <a:solidFill>
                        <a:srgbClr val="000000"/>
                      </a:solidFill>
                      <a:prstDash val="solid"/>
                      <a:round/>
                      <a:headEnd type="none" w="med" len="med"/>
                      <a:tailEnd type="none" w="med" len="med"/>
                    </a:lnL>
                    <a:lnR w="38100" cap="flat" cmpd="sng" algn="ctr">
                      <a:solidFill>
                        <a:scrgbClr r="0" g="0" b="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dirty="0">
                          <a:solidFill>
                            <a:srgbClr val="000000"/>
                          </a:solidFill>
                          <a:effectLst/>
                          <a:latin typeface="Arial"/>
                        </a:rPr>
                        <a:t>0.8849</a:t>
                      </a:r>
                    </a:p>
                  </a:txBody>
                  <a:tcPr marL="11510" marR="11510" marT="11510" marB="0" anchor="ctr" anchorCtr="1">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rgbClr val="D9D9D9"/>
                    </a:solidFill>
                  </a:tcPr>
                </a:tc>
                <a:tc>
                  <a:txBody>
                    <a:bodyPr/>
                    <a:lstStyle/>
                    <a:p>
                      <a:pPr algn="ctr" fontAlgn="b"/>
                      <a:r>
                        <a:rPr lang="en-US" sz="1800" b="0" i="0" u="none" strike="noStrike" dirty="0">
                          <a:solidFill>
                            <a:srgbClr val="000000"/>
                          </a:solidFill>
                          <a:effectLst/>
                          <a:latin typeface="Arial"/>
                        </a:rPr>
                        <a:t>0.8869</a:t>
                      </a:r>
                    </a:p>
                  </a:txBody>
                  <a:tcPr marL="11510" marR="11510" marT="11510" marB="0" anchor="ctr" anchorCtr="1">
                    <a:lnL w="38100" cap="flat" cmpd="sng" algn="ctr">
                      <a:solidFill>
                        <a:scrgbClr r="0" g="0" b="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a:solidFill>
                            <a:srgbClr val="000000"/>
                          </a:solidFill>
                          <a:effectLst/>
                          <a:latin typeface="Arial"/>
                        </a:rPr>
                        <a:t>0.8888</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a:solidFill>
                            <a:srgbClr val="000000"/>
                          </a:solidFill>
                          <a:effectLst/>
                          <a:latin typeface="Arial"/>
                        </a:rPr>
                        <a:t>0.8907</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dirty="0">
                          <a:solidFill>
                            <a:srgbClr val="000000"/>
                          </a:solidFill>
                          <a:effectLst/>
                          <a:latin typeface="Arial"/>
                        </a:rPr>
                        <a:t>0.8925</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a:solidFill>
                            <a:srgbClr val="000000"/>
                          </a:solidFill>
                          <a:effectLst/>
                          <a:latin typeface="Arial"/>
                        </a:rPr>
                        <a:t>0.8944</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dirty="0">
                          <a:solidFill>
                            <a:srgbClr val="000000"/>
                          </a:solidFill>
                          <a:effectLst/>
                          <a:latin typeface="Arial"/>
                        </a:rPr>
                        <a:t>0.8962</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dirty="0" smtClean="0">
                          <a:solidFill>
                            <a:srgbClr val="000000"/>
                          </a:solidFill>
                          <a:effectLst/>
                          <a:latin typeface="Arial"/>
                        </a:rPr>
                        <a:t>0.8980</a:t>
                      </a:r>
                      <a:endParaRPr lang="en-US" sz="1800" b="0" i="0" u="none" strike="noStrike" dirty="0">
                        <a:solidFill>
                          <a:srgbClr val="000000"/>
                        </a:solidFill>
                        <a:effectLst/>
                        <a:latin typeface="Arial"/>
                      </a:endParaRP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a:solidFill>
                            <a:srgbClr val="000000"/>
                          </a:solidFill>
                          <a:effectLst/>
                          <a:latin typeface="Arial"/>
                        </a:rPr>
                        <a:t>0.8997</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dirty="0">
                          <a:solidFill>
                            <a:srgbClr val="000000"/>
                          </a:solidFill>
                          <a:effectLst/>
                          <a:latin typeface="Arial"/>
                        </a:rPr>
                        <a:t>0.9015</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422910">
                <a:tc>
                  <a:txBody>
                    <a:bodyPr/>
                    <a:lstStyle/>
                    <a:p>
                      <a:pPr algn="ctr" fontAlgn="b"/>
                      <a:r>
                        <a:rPr lang="en-US" sz="1800" b="1" i="0" u="none" strike="noStrike">
                          <a:solidFill>
                            <a:srgbClr val="000000"/>
                          </a:solidFill>
                          <a:effectLst/>
                          <a:latin typeface="Arial"/>
                        </a:rPr>
                        <a:t>1.3</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dirty="0">
                          <a:solidFill>
                            <a:srgbClr val="000000"/>
                          </a:solidFill>
                          <a:effectLst/>
                          <a:latin typeface="Arial"/>
                        </a:rPr>
                        <a:t>0.9032</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crgbClr r="0" g="0" b="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dirty="0">
                          <a:solidFill>
                            <a:srgbClr val="000000"/>
                          </a:solidFill>
                          <a:effectLst/>
                          <a:latin typeface="Arial"/>
                        </a:rPr>
                        <a:t>0.9049</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a:solidFill>
                            <a:srgbClr val="000000"/>
                          </a:solidFill>
                          <a:effectLst/>
                          <a:latin typeface="Arial"/>
                        </a:rPr>
                        <a:t>0.9066</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a:solidFill>
                            <a:srgbClr val="000000"/>
                          </a:solidFill>
                          <a:effectLst/>
                          <a:latin typeface="Arial"/>
                        </a:rPr>
                        <a:t>0.9082</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a:solidFill>
                            <a:srgbClr val="000000"/>
                          </a:solidFill>
                          <a:effectLst/>
                          <a:latin typeface="Arial"/>
                        </a:rPr>
                        <a:t>0.9099</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a:solidFill>
                            <a:srgbClr val="000000"/>
                          </a:solidFill>
                          <a:effectLst/>
                          <a:latin typeface="Arial"/>
                        </a:rPr>
                        <a:t>0.9115</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dirty="0">
                          <a:solidFill>
                            <a:srgbClr val="000000"/>
                          </a:solidFill>
                          <a:effectLst/>
                          <a:latin typeface="Arial"/>
                        </a:rPr>
                        <a:t>0.9131</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dirty="0">
                          <a:solidFill>
                            <a:srgbClr val="000000"/>
                          </a:solidFill>
                          <a:effectLst/>
                          <a:latin typeface="Arial"/>
                        </a:rPr>
                        <a:t>0.9147</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a:solidFill>
                            <a:srgbClr val="000000"/>
                          </a:solidFill>
                          <a:effectLst/>
                          <a:latin typeface="Arial"/>
                        </a:rPr>
                        <a:t>0.9162</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dirty="0">
                          <a:solidFill>
                            <a:srgbClr val="000000"/>
                          </a:solidFill>
                          <a:effectLst/>
                          <a:latin typeface="Arial"/>
                        </a:rPr>
                        <a:t>0.9177</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22910">
                <a:tc>
                  <a:txBody>
                    <a:bodyPr/>
                    <a:lstStyle/>
                    <a:p>
                      <a:pPr algn="ctr" fontAlgn="b"/>
                      <a:r>
                        <a:rPr lang="en-US" sz="1800" b="1" i="0" u="none" strike="noStrike">
                          <a:solidFill>
                            <a:srgbClr val="000000"/>
                          </a:solidFill>
                          <a:effectLst/>
                          <a:latin typeface="Arial"/>
                        </a:rPr>
                        <a:t>1.4</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dirty="0">
                          <a:solidFill>
                            <a:srgbClr val="000000"/>
                          </a:solidFill>
                          <a:effectLst/>
                          <a:latin typeface="Arial"/>
                        </a:rPr>
                        <a:t>0.9192</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dirty="0">
                          <a:solidFill>
                            <a:srgbClr val="000000"/>
                          </a:solidFill>
                          <a:effectLst/>
                          <a:latin typeface="Arial"/>
                        </a:rPr>
                        <a:t>0.9207</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a:solidFill>
                            <a:srgbClr val="000000"/>
                          </a:solidFill>
                          <a:effectLst/>
                          <a:latin typeface="Arial"/>
                        </a:rPr>
                        <a:t>0.9222</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dirty="0">
                          <a:solidFill>
                            <a:srgbClr val="000000"/>
                          </a:solidFill>
                          <a:effectLst/>
                          <a:latin typeface="Arial"/>
                        </a:rPr>
                        <a:t>0.9236</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dirty="0">
                          <a:solidFill>
                            <a:srgbClr val="000000"/>
                          </a:solidFill>
                          <a:effectLst/>
                          <a:latin typeface="Arial"/>
                        </a:rPr>
                        <a:t>0.9251</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a:solidFill>
                            <a:srgbClr val="000000"/>
                          </a:solidFill>
                          <a:effectLst/>
                          <a:latin typeface="Arial"/>
                        </a:rPr>
                        <a:t>0.9265</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dirty="0">
                          <a:solidFill>
                            <a:srgbClr val="000000"/>
                          </a:solidFill>
                          <a:effectLst/>
                          <a:latin typeface="Arial"/>
                        </a:rPr>
                        <a:t>0.9279</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dirty="0">
                          <a:solidFill>
                            <a:srgbClr val="000000"/>
                          </a:solidFill>
                          <a:effectLst/>
                          <a:latin typeface="Arial"/>
                        </a:rPr>
                        <a:t>0.9292</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dirty="0">
                          <a:solidFill>
                            <a:srgbClr val="000000"/>
                          </a:solidFill>
                          <a:effectLst/>
                          <a:latin typeface="Arial"/>
                        </a:rPr>
                        <a:t>0.9306</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dirty="0">
                          <a:solidFill>
                            <a:srgbClr val="000000"/>
                          </a:solidFill>
                          <a:effectLst/>
                          <a:latin typeface="Arial"/>
                        </a:rPr>
                        <a:t>0.9319</a:t>
                      </a:r>
                    </a:p>
                  </a:txBody>
                  <a:tcPr marL="11510" marR="11510" marT="1151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bl>
          </a:graphicData>
        </a:graphic>
      </p:graphicFrame>
    </p:spTree>
    <p:extLst>
      <p:ext uri="{BB962C8B-B14F-4D97-AF65-F5344CB8AC3E}">
        <p14:creationId xmlns:p14="http://schemas.microsoft.com/office/powerpoint/2010/main" val="1205306057"/>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584139"/>
            <a:ext cx="7977220" cy="5256867"/>
          </a:xfrm>
        </p:spPr>
        <p:txBody>
          <a:bodyPr>
            <a:normAutofit fontScale="92500"/>
          </a:bodyPr>
          <a:lstStyle/>
          <a:p>
            <a:pPr eaLnBrk="1" hangingPunct="1">
              <a:defRPr/>
            </a:pPr>
            <a:r>
              <a:rPr lang="en-US" sz="3000" b="1" dirty="0" smtClean="0"/>
              <a:t>Guided Practice: </a:t>
            </a:r>
            <a:r>
              <a:rPr lang="en-US" sz="3000" b="1" dirty="0" smtClean="0">
                <a:solidFill>
                  <a:srgbClr val="000090"/>
                </a:solidFill>
              </a:rPr>
              <a:t>Example 2, </a:t>
            </a:r>
            <a:r>
              <a:rPr lang="en-US" sz="3000" b="1" i="1" dirty="0" smtClean="0">
                <a:solidFill>
                  <a:srgbClr val="000090"/>
                </a:solidFill>
              </a:rPr>
              <a:t>continued</a:t>
            </a:r>
          </a:p>
          <a:p>
            <a:pPr lvl="1" algn="l">
              <a:spcAft>
                <a:spcPts val="600"/>
              </a:spcAft>
            </a:pPr>
            <a:r>
              <a:rPr lang="en-US" sz="2600" spc="-10" dirty="0">
                <a:solidFill>
                  <a:srgbClr val="000000"/>
                </a:solidFill>
              </a:rPr>
              <a:t>To find the area to the left of 1.2, locate 1.2 in the </a:t>
            </a:r>
            <a:r>
              <a:rPr lang="en-US" sz="2600" spc="-10" dirty="0" smtClean="0">
                <a:solidFill>
                  <a:srgbClr val="000000"/>
                </a:solidFill>
              </a:rPr>
              <a:t/>
            </a:r>
            <a:br>
              <a:rPr lang="en-US" sz="2600" spc="-10" dirty="0" smtClean="0">
                <a:solidFill>
                  <a:srgbClr val="000000"/>
                </a:solidFill>
              </a:rPr>
            </a:br>
            <a:r>
              <a:rPr lang="en-US" sz="2600" spc="-10" dirty="0" smtClean="0">
                <a:solidFill>
                  <a:srgbClr val="000000"/>
                </a:solidFill>
              </a:rPr>
              <a:t>left</a:t>
            </a:r>
            <a:r>
              <a:rPr lang="en-US" sz="2600" spc="-10" dirty="0">
                <a:solidFill>
                  <a:srgbClr val="000000"/>
                </a:solidFill>
              </a:rPr>
              <a:t>-hand column of the </a:t>
            </a:r>
            <a:r>
              <a:rPr lang="en-US" sz="2600" i="1" spc="-10" dirty="0">
                <a:solidFill>
                  <a:srgbClr val="000000"/>
                </a:solidFill>
              </a:rPr>
              <a:t>z</a:t>
            </a:r>
            <a:r>
              <a:rPr lang="en-US" sz="2600" spc="-10" dirty="0">
                <a:solidFill>
                  <a:srgbClr val="000000"/>
                </a:solidFill>
              </a:rPr>
              <a:t>-score table, then locate the remaining digit 0 as 0.00 in the top row. The entry opposite 1.2 and under 0.00 is 0.8849; therefore, the area to the left of a </a:t>
            </a:r>
            <a:r>
              <a:rPr lang="en-US" sz="2600" i="1" spc="-10" dirty="0">
                <a:solidFill>
                  <a:srgbClr val="000000"/>
                </a:solidFill>
              </a:rPr>
              <a:t>z</a:t>
            </a:r>
            <a:r>
              <a:rPr lang="en-US" sz="2600" spc="-10" dirty="0">
                <a:solidFill>
                  <a:srgbClr val="000000"/>
                </a:solidFill>
              </a:rPr>
              <a:t>-score of 1.2 is 0.8849 or 88.49%.</a:t>
            </a:r>
            <a:r>
              <a:rPr lang="en-US" sz="2600" dirty="0">
                <a:solidFill>
                  <a:srgbClr val="000000"/>
                </a:solidFill>
              </a:rPr>
              <a:t> </a:t>
            </a:r>
          </a:p>
          <a:p>
            <a:pPr lvl="1" algn="l">
              <a:spcAft>
                <a:spcPts val="600"/>
              </a:spcAft>
            </a:pPr>
            <a:r>
              <a:rPr lang="en-US" sz="2600" dirty="0">
                <a:solidFill>
                  <a:srgbClr val="000000"/>
                </a:solidFill>
              </a:rPr>
              <a:t>We are interested in the area to the right of the </a:t>
            </a:r>
            <a:r>
              <a:rPr lang="en-US" sz="2600" i="1" dirty="0">
                <a:solidFill>
                  <a:srgbClr val="000000"/>
                </a:solidFill>
              </a:rPr>
              <a:t>z</a:t>
            </a:r>
            <a:r>
              <a:rPr lang="en-US" sz="2600" dirty="0">
                <a:solidFill>
                  <a:srgbClr val="000000"/>
                </a:solidFill>
              </a:rPr>
              <a:t>-score. Therefore, subtract the area found in the table from the total area under the normal distribution, 1. </a:t>
            </a:r>
          </a:p>
          <a:p>
            <a:pPr lvl="2" algn="l">
              <a:spcAft>
                <a:spcPts val="600"/>
              </a:spcAft>
            </a:pPr>
            <a:r>
              <a:rPr lang="en-US" sz="2600" dirty="0">
                <a:solidFill>
                  <a:srgbClr val="000000"/>
                </a:solidFill>
              </a:rPr>
              <a:t>1 – 0.8849 = 0.1151 </a:t>
            </a:r>
          </a:p>
          <a:p>
            <a:pPr lvl="1" algn="l"/>
            <a:r>
              <a:rPr lang="en-US" sz="2600" dirty="0">
                <a:solidFill>
                  <a:srgbClr val="000000"/>
                </a:solidFill>
              </a:rPr>
              <a:t>The area greater than 1.2 standard deviations under the normal curve is about 0.1151 or 11.51%</a:t>
            </a:r>
            <a:r>
              <a:rPr lang="en-US" sz="2600" dirty="0" smtClean="0">
                <a:solidFill>
                  <a:srgbClr val="000000"/>
                </a:solidFill>
              </a:rPr>
              <a:t>.</a:t>
            </a:r>
            <a:endParaRPr lang="en-US" sz="2600" dirty="0">
              <a:solidFill>
                <a:srgbClr val="000000"/>
              </a:solidFill>
            </a:endParaRP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18</a:t>
            </a:fld>
            <a:endParaRPr lang="en-US" dirty="0"/>
          </a:p>
        </p:txBody>
      </p:sp>
      <p:sp>
        <p:nvSpPr>
          <p:cNvPr id="3" name="Footer Placeholder 2"/>
          <p:cNvSpPr>
            <a:spLocks noGrp="1"/>
          </p:cNvSpPr>
          <p:nvPr>
            <p:ph type="ftr" sz="quarter" idx="13"/>
          </p:nvPr>
        </p:nvSpPr>
        <p:spPr/>
        <p:txBody>
          <a:bodyPr/>
          <a:lstStyle/>
          <a:p>
            <a:pPr>
              <a:defRPr/>
            </a:pPr>
            <a:r>
              <a:rPr lang="en-US" dirty="0" smtClean="0"/>
              <a:t>1.1.2: Standard Normal Calculations</a:t>
            </a:r>
            <a:endParaRPr lang="en-US" dirty="0"/>
          </a:p>
        </p:txBody>
      </p:sp>
    </p:spTree>
    <p:extLst>
      <p:ext uri="{BB962C8B-B14F-4D97-AF65-F5344CB8AC3E}">
        <p14:creationId xmlns:p14="http://schemas.microsoft.com/office/powerpoint/2010/main" val="369155618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49"/>
            <a:ext cx="7977220" cy="5256867"/>
          </a:xfrm>
        </p:spPr>
        <p:txBody>
          <a:bodyPr>
            <a:normAutofit/>
          </a:bodyPr>
          <a:lstStyle/>
          <a:p>
            <a:pPr eaLnBrk="1" hangingPunct="1">
              <a:defRPr/>
            </a:pPr>
            <a:r>
              <a:rPr lang="en-US" sz="2800" b="1" dirty="0" smtClean="0"/>
              <a:t>Guided Practice: </a:t>
            </a:r>
            <a:r>
              <a:rPr lang="en-US" sz="2800" b="1" dirty="0" smtClean="0">
                <a:solidFill>
                  <a:srgbClr val="000090"/>
                </a:solidFill>
              </a:rPr>
              <a:t>Example 2, </a:t>
            </a:r>
            <a:r>
              <a:rPr lang="en-US" sz="2800" b="1" i="1" dirty="0" smtClean="0">
                <a:solidFill>
                  <a:srgbClr val="000090"/>
                </a:solidFill>
              </a:rPr>
              <a:t>continued</a:t>
            </a:r>
          </a:p>
          <a:p>
            <a:pPr lvl="1" algn="l">
              <a:spcAft>
                <a:spcPts val="1200"/>
              </a:spcAft>
            </a:pPr>
            <a:r>
              <a:rPr lang="en-US" dirty="0">
                <a:solidFill>
                  <a:srgbClr val="000000"/>
                </a:solidFill>
              </a:rPr>
              <a:t>Alternately, you can use a graphing calculator to determine the area of the shaded region. </a:t>
            </a:r>
          </a:p>
          <a:p>
            <a:pPr lvl="1" algn="l"/>
            <a:r>
              <a:rPr lang="en-US" i="1" dirty="0">
                <a:solidFill>
                  <a:srgbClr val="000000"/>
                </a:solidFill>
              </a:rPr>
              <a:t>Note</a:t>
            </a:r>
            <a:r>
              <a:rPr lang="en-US" dirty="0">
                <a:solidFill>
                  <a:srgbClr val="000000"/>
                </a:solidFill>
              </a:rPr>
              <a:t>: The lower bound is 1.2, but the upper bound is infinity, so any large positive integer will work as the upper bound value. Use 100 as the upper bound. Since this problem is based on standard deviations under the standard normal distribution, the mean = 0 and the standard deviation = 1</a:t>
            </a:r>
            <a:r>
              <a:rPr lang="en-US" dirty="0" smtClean="0">
                <a:solidFill>
                  <a:srgbClr val="000000"/>
                </a:solidFill>
              </a:rPr>
              <a:t>.</a:t>
            </a:r>
            <a:endParaRPr lang="en-US" dirty="0">
              <a:solidFill>
                <a:srgbClr val="000000"/>
              </a:solidFill>
            </a:endParaRP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19</a:t>
            </a:fld>
            <a:endParaRPr lang="en-US" dirty="0"/>
          </a:p>
        </p:txBody>
      </p:sp>
      <p:sp>
        <p:nvSpPr>
          <p:cNvPr id="3" name="Footer Placeholder 2"/>
          <p:cNvSpPr>
            <a:spLocks noGrp="1"/>
          </p:cNvSpPr>
          <p:nvPr>
            <p:ph type="ftr" sz="quarter" idx="13"/>
          </p:nvPr>
        </p:nvSpPr>
        <p:spPr/>
        <p:txBody>
          <a:bodyPr/>
          <a:lstStyle/>
          <a:p>
            <a:pPr>
              <a:defRPr/>
            </a:pPr>
            <a:r>
              <a:rPr lang="en-US" dirty="0" smtClean="0"/>
              <a:t>1.1.2: Standard Normal Calculations</a:t>
            </a:r>
            <a:endParaRPr lang="en-US" dirty="0"/>
          </a:p>
        </p:txBody>
      </p:sp>
    </p:spTree>
    <p:extLst>
      <p:ext uri="{BB962C8B-B14F-4D97-AF65-F5344CB8AC3E}">
        <p14:creationId xmlns:p14="http://schemas.microsoft.com/office/powerpoint/2010/main" val="2013642053"/>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0600" y="640567"/>
            <a:ext cx="7855776" cy="5477807"/>
          </a:xfrm>
        </p:spPr>
        <p:txBody>
          <a:bodyPr rtlCol="0">
            <a:normAutofit/>
          </a:bodyPr>
          <a:lstStyle/>
          <a:p>
            <a:r>
              <a:rPr lang="en-US" sz="2800" b="1" dirty="0" smtClean="0"/>
              <a:t>Introduction, </a:t>
            </a:r>
            <a:r>
              <a:rPr lang="en-US" sz="2800" b="1" i="1" dirty="0" smtClean="0"/>
              <a:t>continued</a:t>
            </a:r>
            <a:endParaRPr lang="en-US" sz="2800" b="1" dirty="0"/>
          </a:p>
          <a:p>
            <a:r>
              <a:rPr lang="en-US" dirty="0" smtClean="0"/>
              <a:t>Using </a:t>
            </a:r>
            <a:r>
              <a:rPr lang="en-US" dirty="0"/>
              <a:t>and understanding </a:t>
            </a:r>
            <a:r>
              <a:rPr lang="en-US" i="1" dirty="0"/>
              <a:t>z</a:t>
            </a:r>
            <a:r>
              <a:rPr lang="en-US" dirty="0"/>
              <a:t>-scores requires a deeper understanding of standard deviation. In the previous sub-lesson, we found the standard deviations of small data sets. In this lesson, we will explore how to use </a:t>
            </a:r>
            <a:r>
              <a:rPr lang="en-US" dirty="0" smtClean="0"/>
              <a:t/>
            </a:r>
            <a:br>
              <a:rPr lang="en-US" dirty="0" smtClean="0"/>
            </a:br>
            <a:r>
              <a:rPr lang="en-US" i="1" dirty="0" smtClean="0"/>
              <a:t>z</a:t>
            </a:r>
            <a:r>
              <a:rPr lang="en-US" dirty="0"/>
              <a:t>-scores and graphing calculators to evaluate large </a:t>
            </a:r>
            <a:r>
              <a:rPr lang="en-US" dirty="0" smtClean="0"/>
              <a:t/>
            </a:r>
            <a:br>
              <a:rPr lang="en-US" dirty="0" smtClean="0"/>
            </a:br>
            <a:r>
              <a:rPr lang="en-US" dirty="0" smtClean="0"/>
              <a:t>data </a:t>
            </a:r>
            <a:r>
              <a:rPr lang="en-US" dirty="0"/>
              <a:t>sets</a:t>
            </a:r>
            <a:r>
              <a:rPr lang="en-US" dirty="0" smtClean="0"/>
              <a:t>.</a:t>
            </a:r>
            <a:endParaRPr lang="en-US" dirty="0"/>
          </a:p>
        </p:txBody>
      </p:sp>
      <p:sp>
        <p:nvSpPr>
          <p:cNvPr id="2" name="Slide Number Placeholder 1"/>
          <p:cNvSpPr>
            <a:spLocks noGrp="1"/>
          </p:cNvSpPr>
          <p:nvPr>
            <p:ph type="sldNum" sz="quarter" idx="11"/>
          </p:nvPr>
        </p:nvSpPr>
        <p:spPr/>
        <p:txBody>
          <a:bodyPr/>
          <a:lstStyle/>
          <a:p>
            <a:pPr>
              <a:defRPr/>
            </a:pPr>
            <a:fld id="{8E0A64BF-F1FF-FE46-8566-4B9C9A787A73}" type="slidenum">
              <a:rPr lang="en-US" smtClean="0"/>
              <a:pPr>
                <a:defRPr/>
              </a:pPr>
              <a:t>2</a:t>
            </a:fld>
            <a:endParaRPr lang="en-US" dirty="0"/>
          </a:p>
        </p:txBody>
      </p:sp>
      <p:sp>
        <p:nvSpPr>
          <p:cNvPr id="4" name="Footer Placeholder 3"/>
          <p:cNvSpPr>
            <a:spLocks noGrp="1"/>
          </p:cNvSpPr>
          <p:nvPr>
            <p:ph type="ftr" sz="quarter" idx="13"/>
          </p:nvPr>
        </p:nvSpPr>
        <p:spPr>
          <a:xfrm>
            <a:off x="976003" y="6246670"/>
            <a:ext cx="5996807" cy="264965"/>
          </a:xfrm>
        </p:spPr>
        <p:txBody>
          <a:bodyPr/>
          <a:lstStyle/>
          <a:p>
            <a:pPr>
              <a:defRPr/>
            </a:pPr>
            <a:r>
              <a:rPr lang="en-US" dirty="0" smtClean="0"/>
              <a:t>1.1.2: Standard Normal Calculations</a:t>
            </a:r>
            <a:endParaRPr lang="en-US" dirty="0"/>
          </a:p>
        </p:txBody>
      </p:sp>
    </p:spTree>
    <p:extLst>
      <p:ext uri="{BB962C8B-B14F-4D97-AF65-F5344CB8AC3E}">
        <p14:creationId xmlns:p14="http://schemas.microsoft.com/office/powerpoint/2010/main" val="1324679629"/>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49" y="641349"/>
            <a:ext cx="8087983" cy="5256867"/>
          </a:xfrm>
        </p:spPr>
        <p:txBody>
          <a:bodyPr>
            <a:normAutofit/>
          </a:bodyPr>
          <a:lstStyle/>
          <a:p>
            <a:pPr eaLnBrk="1" hangingPunct="1">
              <a:defRPr/>
            </a:pPr>
            <a:r>
              <a:rPr lang="en-US" sz="2800" b="1" dirty="0" smtClean="0"/>
              <a:t>Guided Practice: </a:t>
            </a:r>
            <a:r>
              <a:rPr lang="en-US" sz="2800" b="1" dirty="0" smtClean="0">
                <a:solidFill>
                  <a:srgbClr val="000090"/>
                </a:solidFill>
              </a:rPr>
              <a:t>Example 2, </a:t>
            </a:r>
            <a:r>
              <a:rPr lang="en-US" sz="2800" b="1" i="1" dirty="0" smtClean="0">
                <a:solidFill>
                  <a:srgbClr val="000090"/>
                </a:solidFill>
              </a:rPr>
              <a:t>continued</a:t>
            </a:r>
          </a:p>
          <a:p>
            <a:pPr lvl="1" algn="l">
              <a:spcAft>
                <a:spcPts val="0"/>
              </a:spcAft>
            </a:pPr>
            <a:r>
              <a:rPr lang="en-US" b="1" dirty="0">
                <a:solidFill>
                  <a:srgbClr val="000000"/>
                </a:solidFill>
              </a:rPr>
              <a:t>On a TI-83/84: </a:t>
            </a:r>
            <a:endParaRPr lang="en-US" dirty="0">
              <a:solidFill>
                <a:srgbClr val="000000"/>
              </a:solidFill>
            </a:endParaRPr>
          </a:p>
          <a:p>
            <a:pPr marL="1792224" lvl="2" indent="-1051560" algn="l">
              <a:spcAft>
                <a:spcPts val="0"/>
              </a:spcAft>
            </a:pPr>
            <a:r>
              <a:rPr lang="en-US" dirty="0">
                <a:solidFill>
                  <a:srgbClr val="000000"/>
                </a:solidFill>
              </a:rPr>
              <a:t>Step 1: Press [2ND][VARS] to bring up the distribution menu. </a:t>
            </a:r>
          </a:p>
          <a:p>
            <a:pPr marL="1792224" lvl="2" indent="-1051560" algn="l">
              <a:spcAft>
                <a:spcPts val="0"/>
              </a:spcAft>
            </a:pPr>
            <a:r>
              <a:rPr lang="en-US" spc="-30" dirty="0">
                <a:solidFill>
                  <a:srgbClr val="000000"/>
                </a:solidFill>
              </a:rPr>
              <a:t>Step 2: Arrow down to 2: </a:t>
            </a:r>
            <a:r>
              <a:rPr lang="en-US" spc="-30" dirty="0" err="1">
                <a:solidFill>
                  <a:srgbClr val="000000"/>
                </a:solidFill>
              </a:rPr>
              <a:t>normalcdf</a:t>
            </a:r>
            <a:r>
              <a:rPr lang="en-US" spc="-30" dirty="0">
                <a:solidFill>
                  <a:srgbClr val="000000"/>
                </a:solidFill>
              </a:rPr>
              <a:t>. Press [ENTER]. </a:t>
            </a:r>
          </a:p>
          <a:p>
            <a:pPr marL="1792224" lvl="2" indent="-1051560" algn="l">
              <a:spcAft>
                <a:spcPts val="0"/>
              </a:spcAft>
            </a:pPr>
            <a:r>
              <a:rPr lang="en-US" spc="-10" dirty="0">
                <a:solidFill>
                  <a:srgbClr val="000000"/>
                </a:solidFill>
              </a:rPr>
              <a:t>Step 3: Enter the following values for the lower bound, upper bound, mean </a:t>
            </a:r>
            <a:r>
              <a:rPr lang="en-US" spc="-10" dirty="0" smtClean="0">
                <a:solidFill>
                  <a:srgbClr val="000000"/>
                </a:solidFill>
              </a:rPr>
              <a:t>(</a:t>
            </a:r>
            <a:r>
              <a:rPr lang="en-US" i="1" dirty="0" smtClean="0">
                <a:solidFill>
                  <a:srgbClr val="000000"/>
                </a:solidFill>
              </a:rPr>
              <a:t>μ</a:t>
            </a:r>
            <a:r>
              <a:rPr lang="en-US" spc="-10" dirty="0" smtClean="0">
                <a:solidFill>
                  <a:srgbClr val="000000"/>
                </a:solidFill>
              </a:rPr>
              <a:t>)</a:t>
            </a:r>
            <a:r>
              <a:rPr lang="en-US" spc="-10" dirty="0">
                <a:solidFill>
                  <a:srgbClr val="000000"/>
                </a:solidFill>
              </a:rPr>
              <a:t>, and standard deviation </a:t>
            </a:r>
            <a:r>
              <a:rPr lang="en-US" spc="-10" dirty="0" smtClean="0">
                <a:solidFill>
                  <a:srgbClr val="000000"/>
                </a:solidFill>
              </a:rPr>
              <a:t>(</a:t>
            </a:r>
            <a:r>
              <a:rPr lang="en-US" i="1" dirty="0" err="1">
                <a:solidFill>
                  <a:srgbClr val="000000"/>
                </a:solidFill>
              </a:rPr>
              <a:t>σ</a:t>
            </a:r>
            <a:r>
              <a:rPr lang="en-US" spc="-10" dirty="0" smtClean="0">
                <a:solidFill>
                  <a:srgbClr val="000000"/>
                </a:solidFill>
              </a:rPr>
              <a:t>)</a:t>
            </a:r>
            <a:r>
              <a:rPr lang="en-US" spc="-10" dirty="0">
                <a:solidFill>
                  <a:srgbClr val="000000"/>
                </a:solidFill>
              </a:rPr>
              <a:t>. Press </a:t>
            </a:r>
            <a:r>
              <a:rPr lang="en-US" spc="-10" dirty="0" smtClean="0">
                <a:solidFill>
                  <a:srgbClr val="000000"/>
                </a:solidFill>
              </a:rPr>
              <a:t>[,] </a:t>
            </a:r>
            <a:r>
              <a:rPr lang="en-US" spc="-10" dirty="0">
                <a:solidFill>
                  <a:srgbClr val="000000"/>
                </a:solidFill>
              </a:rPr>
              <a:t>after typing each </a:t>
            </a:r>
            <a:r>
              <a:rPr lang="en-US" spc="-10" dirty="0" smtClean="0">
                <a:solidFill>
                  <a:srgbClr val="000000"/>
                </a:solidFill>
              </a:rPr>
              <a:t>value. </a:t>
            </a:r>
            <a:r>
              <a:rPr lang="en-US" spc="-10" dirty="0">
                <a:solidFill>
                  <a:srgbClr val="000000"/>
                </a:solidFill>
              </a:rPr>
              <a:t>Lower: [1.2]; upper: [100]; </a:t>
            </a:r>
            <a:r>
              <a:rPr lang="en-US" i="1" dirty="0">
                <a:solidFill>
                  <a:srgbClr val="000000"/>
                </a:solidFill>
              </a:rPr>
              <a:t>μ</a:t>
            </a:r>
            <a:r>
              <a:rPr lang="en-US" spc="-10" dirty="0" smtClean="0">
                <a:solidFill>
                  <a:srgbClr val="000000"/>
                </a:solidFill>
              </a:rPr>
              <a:t>: </a:t>
            </a:r>
            <a:r>
              <a:rPr lang="en-US" spc="-10" dirty="0">
                <a:solidFill>
                  <a:srgbClr val="000000"/>
                </a:solidFill>
              </a:rPr>
              <a:t>[0]; </a:t>
            </a:r>
            <a:r>
              <a:rPr lang="en-US" i="1" dirty="0" err="1" smtClean="0">
                <a:solidFill>
                  <a:srgbClr val="000000"/>
                </a:solidFill>
              </a:rPr>
              <a:t>σ</a:t>
            </a:r>
            <a:r>
              <a:rPr lang="en-US" spc="-10" dirty="0" smtClean="0">
                <a:solidFill>
                  <a:srgbClr val="000000"/>
                </a:solidFill>
              </a:rPr>
              <a:t>: </a:t>
            </a:r>
            <a:r>
              <a:rPr lang="en-US" spc="-10" dirty="0">
                <a:solidFill>
                  <a:srgbClr val="000000"/>
                </a:solidFill>
              </a:rPr>
              <a:t>[1].</a:t>
            </a:r>
            <a:r>
              <a:rPr lang="en-US" dirty="0">
                <a:solidFill>
                  <a:srgbClr val="000000"/>
                </a:solidFill>
              </a:rPr>
              <a:t> </a:t>
            </a:r>
          </a:p>
          <a:p>
            <a:pPr marL="1792224" lvl="2" indent="-1051560" algn="l">
              <a:spcAft>
                <a:spcPts val="0"/>
              </a:spcAft>
            </a:pPr>
            <a:r>
              <a:rPr lang="en-US" dirty="0">
                <a:solidFill>
                  <a:srgbClr val="000000"/>
                </a:solidFill>
              </a:rPr>
              <a:t>Step 4: Press [ENTER] </a:t>
            </a:r>
            <a:r>
              <a:rPr lang="en-US" dirty="0" smtClean="0">
                <a:solidFill>
                  <a:srgbClr val="000000"/>
                </a:solidFill>
              </a:rPr>
              <a:t>to </a:t>
            </a:r>
            <a:r>
              <a:rPr lang="en-US" dirty="0">
                <a:solidFill>
                  <a:srgbClr val="000000"/>
                </a:solidFill>
              </a:rPr>
              <a:t>calculate the area of the shaded region</a:t>
            </a:r>
            <a:r>
              <a:rPr lang="en-US" dirty="0" smtClean="0">
                <a:solidFill>
                  <a:srgbClr val="000000"/>
                </a:solidFill>
              </a:rPr>
              <a:t>.</a:t>
            </a:r>
            <a:endParaRPr lang="en-US" dirty="0">
              <a:solidFill>
                <a:srgbClr val="000000"/>
              </a:solidFill>
            </a:endParaRP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20</a:t>
            </a:fld>
            <a:endParaRPr lang="en-US" dirty="0"/>
          </a:p>
        </p:txBody>
      </p:sp>
      <p:sp>
        <p:nvSpPr>
          <p:cNvPr id="3" name="Footer Placeholder 2"/>
          <p:cNvSpPr>
            <a:spLocks noGrp="1"/>
          </p:cNvSpPr>
          <p:nvPr>
            <p:ph type="ftr" sz="quarter" idx="13"/>
          </p:nvPr>
        </p:nvSpPr>
        <p:spPr/>
        <p:txBody>
          <a:bodyPr/>
          <a:lstStyle/>
          <a:p>
            <a:pPr>
              <a:defRPr/>
            </a:pPr>
            <a:r>
              <a:rPr lang="en-US" dirty="0" smtClean="0"/>
              <a:t>1.1.2: Standard Normal Calculations</a:t>
            </a:r>
            <a:endParaRPr lang="en-US" dirty="0"/>
          </a:p>
        </p:txBody>
      </p:sp>
    </p:spTree>
    <p:extLst>
      <p:ext uri="{BB962C8B-B14F-4D97-AF65-F5344CB8AC3E}">
        <p14:creationId xmlns:p14="http://schemas.microsoft.com/office/powerpoint/2010/main" val="2222907820"/>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49"/>
            <a:ext cx="7977220" cy="5256867"/>
          </a:xfrm>
        </p:spPr>
        <p:txBody>
          <a:bodyPr>
            <a:normAutofit/>
          </a:bodyPr>
          <a:lstStyle/>
          <a:p>
            <a:pPr eaLnBrk="1" hangingPunct="1">
              <a:defRPr/>
            </a:pPr>
            <a:r>
              <a:rPr lang="en-US" sz="2800" b="1" dirty="0" smtClean="0"/>
              <a:t>Guided Practice: </a:t>
            </a:r>
            <a:r>
              <a:rPr lang="en-US" sz="2800" b="1" dirty="0" smtClean="0">
                <a:solidFill>
                  <a:srgbClr val="000090"/>
                </a:solidFill>
              </a:rPr>
              <a:t>Example 2, </a:t>
            </a:r>
            <a:r>
              <a:rPr lang="en-US" sz="2800" b="1" i="1" dirty="0" smtClean="0">
                <a:solidFill>
                  <a:srgbClr val="000090"/>
                </a:solidFill>
              </a:rPr>
              <a:t>continued</a:t>
            </a:r>
          </a:p>
          <a:p>
            <a:pPr lvl="1" algn="l">
              <a:spcAft>
                <a:spcPts val="0"/>
              </a:spcAft>
            </a:pPr>
            <a:r>
              <a:rPr lang="en-US" b="1" dirty="0">
                <a:solidFill>
                  <a:srgbClr val="000000"/>
                </a:solidFill>
              </a:rPr>
              <a:t>On a TI-</a:t>
            </a:r>
            <a:r>
              <a:rPr lang="en-US" b="1" dirty="0" err="1">
                <a:solidFill>
                  <a:srgbClr val="000000"/>
                </a:solidFill>
              </a:rPr>
              <a:t>Nspire</a:t>
            </a:r>
            <a:r>
              <a:rPr lang="en-US" b="1" dirty="0">
                <a:solidFill>
                  <a:srgbClr val="000000"/>
                </a:solidFill>
              </a:rPr>
              <a:t>: </a:t>
            </a:r>
            <a:endParaRPr lang="en-US" dirty="0">
              <a:solidFill>
                <a:srgbClr val="000000"/>
              </a:solidFill>
            </a:endParaRPr>
          </a:p>
          <a:p>
            <a:pPr marL="1792224" lvl="2" indent="-1051560" algn="l">
              <a:spcAft>
                <a:spcPts val="0"/>
              </a:spcAft>
            </a:pPr>
            <a:r>
              <a:rPr lang="en-US" dirty="0">
                <a:solidFill>
                  <a:srgbClr val="000000"/>
                </a:solidFill>
              </a:rPr>
              <a:t>Step 1: Press the [home] key. </a:t>
            </a:r>
          </a:p>
          <a:p>
            <a:pPr marL="1792224" lvl="2" indent="-1051560" algn="l">
              <a:spcAft>
                <a:spcPts val="0"/>
              </a:spcAft>
            </a:pPr>
            <a:r>
              <a:rPr lang="en-US" dirty="0">
                <a:solidFill>
                  <a:srgbClr val="000000"/>
                </a:solidFill>
              </a:rPr>
              <a:t>Step 2: Arrow over to the spreadsheet icon and press [enter]. </a:t>
            </a:r>
          </a:p>
          <a:p>
            <a:pPr marL="1792224" lvl="2" indent="-1051560" algn="l">
              <a:spcAft>
                <a:spcPts val="0"/>
              </a:spcAft>
            </a:pPr>
            <a:r>
              <a:rPr lang="en-US" spc="-30" dirty="0">
                <a:solidFill>
                  <a:srgbClr val="000000"/>
                </a:solidFill>
              </a:rPr>
              <a:t>Step 3: Press the [menu] key. Arrow down to 4: Statistics, then arrow right to bring up the sub-menu. Arrow down to 2: Distributions and press [enter].</a:t>
            </a:r>
            <a:r>
              <a:rPr lang="en-US" dirty="0">
                <a:solidFill>
                  <a:srgbClr val="000000"/>
                </a:solidFill>
              </a:rPr>
              <a:t> </a:t>
            </a:r>
          </a:p>
          <a:p>
            <a:pPr marL="1792224" lvl="2" indent="-1051560" algn="l">
              <a:spcAft>
                <a:spcPts val="0"/>
              </a:spcAft>
            </a:pPr>
            <a:r>
              <a:rPr lang="en-US" spc="-10" dirty="0">
                <a:solidFill>
                  <a:srgbClr val="000000"/>
                </a:solidFill>
              </a:rPr>
              <a:t>Step 4: Arrow down to 2: Normal </a:t>
            </a:r>
            <a:r>
              <a:rPr lang="en-US" spc="-10" dirty="0" err="1">
                <a:solidFill>
                  <a:srgbClr val="000000"/>
                </a:solidFill>
              </a:rPr>
              <a:t>Cdf</a:t>
            </a:r>
            <a:r>
              <a:rPr lang="en-US" spc="-10" dirty="0">
                <a:solidFill>
                  <a:srgbClr val="000000"/>
                </a:solidFill>
              </a:rPr>
              <a:t>. Press [enter]</a:t>
            </a:r>
            <a:r>
              <a:rPr lang="en-US" spc="-10" dirty="0" smtClean="0">
                <a:solidFill>
                  <a:srgbClr val="000000"/>
                </a:solidFill>
              </a:rPr>
              <a:t>.</a:t>
            </a:r>
            <a:endParaRPr lang="en-US" spc="-10" dirty="0">
              <a:solidFill>
                <a:srgbClr val="000000"/>
              </a:solidFill>
            </a:endParaRP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21</a:t>
            </a:fld>
            <a:endParaRPr lang="en-US" dirty="0"/>
          </a:p>
        </p:txBody>
      </p:sp>
      <p:sp>
        <p:nvSpPr>
          <p:cNvPr id="3" name="Footer Placeholder 2"/>
          <p:cNvSpPr>
            <a:spLocks noGrp="1"/>
          </p:cNvSpPr>
          <p:nvPr>
            <p:ph type="ftr" sz="quarter" idx="13"/>
          </p:nvPr>
        </p:nvSpPr>
        <p:spPr/>
        <p:txBody>
          <a:bodyPr/>
          <a:lstStyle/>
          <a:p>
            <a:pPr>
              <a:defRPr/>
            </a:pPr>
            <a:r>
              <a:rPr lang="en-US" dirty="0" smtClean="0"/>
              <a:t>1.1.2: Standard Normal Calculations</a:t>
            </a:r>
            <a:endParaRPr lang="en-US" dirty="0"/>
          </a:p>
        </p:txBody>
      </p:sp>
    </p:spTree>
    <p:extLst>
      <p:ext uri="{BB962C8B-B14F-4D97-AF65-F5344CB8AC3E}">
        <p14:creationId xmlns:p14="http://schemas.microsoft.com/office/powerpoint/2010/main" val="1381326410"/>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49"/>
            <a:ext cx="7977220" cy="5256867"/>
          </a:xfrm>
        </p:spPr>
        <p:txBody>
          <a:bodyPr>
            <a:normAutofit/>
          </a:bodyPr>
          <a:lstStyle/>
          <a:p>
            <a:pPr eaLnBrk="1" hangingPunct="1">
              <a:defRPr/>
            </a:pPr>
            <a:r>
              <a:rPr lang="en-US" sz="2800" b="1" dirty="0" smtClean="0"/>
              <a:t>Guided Practice: </a:t>
            </a:r>
            <a:r>
              <a:rPr lang="en-US" sz="2800" b="1" dirty="0" smtClean="0">
                <a:solidFill>
                  <a:srgbClr val="000090"/>
                </a:solidFill>
              </a:rPr>
              <a:t>Example 2, </a:t>
            </a:r>
            <a:r>
              <a:rPr lang="en-US" sz="2800" b="1" i="1" dirty="0" smtClean="0">
                <a:solidFill>
                  <a:srgbClr val="000090"/>
                </a:solidFill>
              </a:rPr>
              <a:t>continued</a:t>
            </a:r>
          </a:p>
          <a:p>
            <a:pPr marL="1792224" lvl="2" indent="-1051560" algn="l">
              <a:spcAft>
                <a:spcPts val="600"/>
              </a:spcAft>
            </a:pPr>
            <a:r>
              <a:rPr lang="en-US" dirty="0">
                <a:solidFill>
                  <a:srgbClr val="000000"/>
                </a:solidFill>
              </a:rPr>
              <a:t>Step 5: Enter the values for the lower bound, upper bound, mean </a:t>
            </a:r>
            <a:r>
              <a:rPr lang="en-US" dirty="0" smtClean="0">
                <a:solidFill>
                  <a:srgbClr val="000000"/>
                </a:solidFill>
              </a:rPr>
              <a:t>(</a:t>
            </a:r>
            <a:r>
              <a:rPr lang="en-US" i="1" dirty="0">
                <a:solidFill>
                  <a:srgbClr val="000000"/>
                </a:solidFill>
              </a:rPr>
              <a:t>μ</a:t>
            </a:r>
            <a:r>
              <a:rPr lang="en-US" dirty="0" smtClean="0">
                <a:solidFill>
                  <a:srgbClr val="000000"/>
                </a:solidFill>
              </a:rPr>
              <a:t>)</a:t>
            </a:r>
            <a:r>
              <a:rPr lang="en-US" dirty="0">
                <a:solidFill>
                  <a:srgbClr val="000000"/>
                </a:solidFill>
              </a:rPr>
              <a:t>, and standard deviation </a:t>
            </a:r>
            <a:r>
              <a:rPr lang="en-US" dirty="0" smtClean="0">
                <a:solidFill>
                  <a:srgbClr val="000000"/>
                </a:solidFill>
              </a:rPr>
              <a:t>(</a:t>
            </a:r>
            <a:r>
              <a:rPr lang="en-US" i="1" dirty="0" err="1" smtClean="0">
                <a:solidFill>
                  <a:srgbClr val="000000"/>
                </a:solidFill>
              </a:rPr>
              <a:t>σ</a:t>
            </a:r>
            <a:r>
              <a:rPr lang="en-US" dirty="0" smtClean="0">
                <a:solidFill>
                  <a:srgbClr val="000000"/>
                </a:solidFill>
              </a:rPr>
              <a:t>)</a:t>
            </a:r>
            <a:r>
              <a:rPr lang="en-US" dirty="0">
                <a:solidFill>
                  <a:srgbClr val="000000"/>
                </a:solidFill>
              </a:rPr>
              <a:t>, using the [tab] key to navigate between fields. Lower Bound: [1.2]; Upper Bound: [100]; </a:t>
            </a:r>
            <a:r>
              <a:rPr lang="en-US" i="1" dirty="0">
                <a:solidFill>
                  <a:srgbClr val="000000"/>
                </a:solidFill>
              </a:rPr>
              <a:t>μ</a:t>
            </a:r>
            <a:r>
              <a:rPr lang="en-US" dirty="0" smtClean="0">
                <a:solidFill>
                  <a:srgbClr val="000000"/>
                </a:solidFill>
              </a:rPr>
              <a:t>; [0]</a:t>
            </a:r>
            <a:r>
              <a:rPr lang="en-US" dirty="0">
                <a:solidFill>
                  <a:srgbClr val="000000"/>
                </a:solidFill>
              </a:rPr>
              <a:t>; </a:t>
            </a:r>
            <a:r>
              <a:rPr lang="en-US" i="1" dirty="0" err="1">
                <a:solidFill>
                  <a:srgbClr val="000000"/>
                </a:solidFill>
              </a:rPr>
              <a:t>σ</a:t>
            </a:r>
            <a:r>
              <a:rPr lang="en-US" dirty="0" smtClean="0">
                <a:solidFill>
                  <a:srgbClr val="000000"/>
                </a:solidFill>
              </a:rPr>
              <a:t>: </a:t>
            </a:r>
            <a:r>
              <a:rPr lang="en-US" dirty="0">
                <a:solidFill>
                  <a:srgbClr val="000000"/>
                </a:solidFill>
              </a:rPr>
              <a:t>[1]. Tab down to “OK” and press [enter]. </a:t>
            </a:r>
          </a:p>
          <a:p>
            <a:pPr marL="1792224" lvl="2" indent="-1051560" algn="l">
              <a:spcAft>
                <a:spcPts val="600"/>
              </a:spcAft>
            </a:pPr>
            <a:r>
              <a:rPr lang="en-US" dirty="0">
                <a:solidFill>
                  <a:srgbClr val="000000"/>
                </a:solidFill>
              </a:rPr>
              <a:t>Step 6: The values entered will appear in the spreadsheet. Press [enter] again to calculate the area of the shaded region. </a:t>
            </a:r>
          </a:p>
          <a:p>
            <a:pPr lvl="1" algn="l"/>
            <a:r>
              <a:rPr lang="en-US" dirty="0">
                <a:solidFill>
                  <a:srgbClr val="000000"/>
                </a:solidFill>
              </a:rPr>
              <a:t>The area returned on either calculator is </a:t>
            </a:r>
            <a:r>
              <a:rPr lang="en-US" dirty="0" smtClean="0">
                <a:solidFill>
                  <a:srgbClr val="000000"/>
                </a:solidFill>
              </a:rPr>
              <a:t/>
            </a:r>
            <a:br>
              <a:rPr lang="en-US" dirty="0" smtClean="0">
                <a:solidFill>
                  <a:srgbClr val="000000"/>
                </a:solidFill>
              </a:rPr>
            </a:br>
            <a:r>
              <a:rPr lang="en-US" dirty="0" smtClean="0">
                <a:solidFill>
                  <a:srgbClr val="000000"/>
                </a:solidFill>
              </a:rPr>
              <a:t>about </a:t>
            </a:r>
            <a:r>
              <a:rPr lang="en-US" dirty="0">
                <a:solidFill>
                  <a:srgbClr val="000000"/>
                </a:solidFill>
              </a:rPr>
              <a:t>0.1151 or 11.51%</a:t>
            </a:r>
            <a:r>
              <a:rPr lang="en-US" dirty="0" smtClean="0">
                <a:solidFill>
                  <a:srgbClr val="000000"/>
                </a:solidFill>
              </a:rPr>
              <a:t>.</a:t>
            </a:r>
            <a:endParaRPr lang="en-US" dirty="0">
              <a:solidFill>
                <a:srgbClr val="000000"/>
              </a:solidFill>
            </a:endParaRP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22</a:t>
            </a:fld>
            <a:endParaRPr lang="en-US" dirty="0"/>
          </a:p>
        </p:txBody>
      </p:sp>
      <p:sp>
        <p:nvSpPr>
          <p:cNvPr id="3" name="Footer Placeholder 2"/>
          <p:cNvSpPr>
            <a:spLocks noGrp="1"/>
          </p:cNvSpPr>
          <p:nvPr>
            <p:ph type="ftr" sz="quarter" idx="13"/>
          </p:nvPr>
        </p:nvSpPr>
        <p:spPr/>
        <p:txBody>
          <a:bodyPr/>
          <a:lstStyle/>
          <a:p>
            <a:pPr>
              <a:defRPr/>
            </a:pPr>
            <a:r>
              <a:rPr lang="en-US" dirty="0" smtClean="0"/>
              <a:t>1.1.2: Standard Normal Calculations</a:t>
            </a:r>
            <a:endParaRPr lang="en-US" dirty="0"/>
          </a:p>
        </p:txBody>
      </p:sp>
      <p:sp>
        <p:nvSpPr>
          <p:cNvPr id="7" name="TextBox 6"/>
          <p:cNvSpPr txBox="1">
            <a:spLocks noChangeArrowheads="1"/>
          </p:cNvSpPr>
          <p:nvPr/>
        </p:nvSpPr>
        <p:spPr bwMode="auto">
          <a:xfrm>
            <a:off x="6881813" y="4248346"/>
            <a:ext cx="1614487"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r" eaLnBrk="1" hangingPunct="1"/>
            <a:r>
              <a:rPr lang="en-US" sz="9600" dirty="0">
                <a:solidFill>
                  <a:srgbClr val="000090"/>
                </a:solidFill>
                <a:latin typeface="Arial"/>
                <a:ea typeface="Arial"/>
                <a:cs typeface="Arial"/>
                <a:sym typeface="Zapf Dingbats" charset="0"/>
              </a:rPr>
              <a:t>✔</a:t>
            </a:r>
            <a:endParaRPr lang="en-US" sz="9600" dirty="0">
              <a:solidFill>
                <a:srgbClr val="000090"/>
              </a:solidFill>
              <a:latin typeface="Arial"/>
              <a:ea typeface="Arial"/>
              <a:cs typeface="Arial"/>
            </a:endParaRPr>
          </a:p>
        </p:txBody>
      </p:sp>
    </p:spTree>
    <p:extLst>
      <p:ext uri="{BB962C8B-B14F-4D97-AF65-F5344CB8AC3E}">
        <p14:creationId xmlns:p14="http://schemas.microsoft.com/office/powerpoint/2010/main" val="269210218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sz="2800" b="1" dirty="0"/>
              <a:t>Guided Practice: </a:t>
            </a:r>
            <a:r>
              <a:rPr lang="en-US" sz="2800" b="1" dirty="0" smtClean="0">
                <a:solidFill>
                  <a:srgbClr val="000090"/>
                </a:solidFill>
              </a:rPr>
              <a:t>Example 2, </a:t>
            </a:r>
            <a:r>
              <a:rPr lang="en-US" sz="2800" b="1" i="1" dirty="0" smtClean="0">
                <a:solidFill>
                  <a:srgbClr val="000090"/>
                </a:solidFill>
              </a:rPr>
              <a:t>continued</a:t>
            </a:r>
          </a:p>
        </p:txBody>
      </p:sp>
      <p:sp>
        <p:nvSpPr>
          <p:cNvPr id="3" name="Slide Number Placeholder 2"/>
          <p:cNvSpPr>
            <a:spLocks noGrp="1"/>
          </p:cNvSpPr>
          <p:nvPr>
            <p:ph type="sldNum" sz="quarter" idx="11"/>
          </p:nvPr>
        </p:nvSpPr>
        <p:spPr/>
        <p:txBody>
          <a:bodyPr/>
          <a:lstStyle/>
          <a:p>
            <a:pPr>
              <a:defRPr/>
            </a:pPr>
            <a:fld id="{AA28DBB7-6366-7443-A6B3-31C63E357D05}" type="slidenum">
              <a:rPr lang="en-US" smtClean="0"/>
              <a:pPr>
                <a:defRPr/>
              </a:pPr>
              <a:t>23</a:t>
            </a:fld>
            <a:endParaRPr lang="en-US" dirty="0"/>
          </a:p>
        </p:txBody>
      </p:sp>
      <p:sp>
        <p:nvSpPr>
          <p:cNvPr id="4" name="Footer Placeholder 3"/>
          <p:cNvSpPr>
            <a:spLocks noGrp="1"/>
          </p:cNvSpPr>
          <p:nvPr>
            <p:ph type="ftr" sz="quarter" idx="13"/>
          </p:nvPr>
        </p:nvSpPr>
        <p:spPr/>
        <p:txBody>
          <a:bodyPr/>
          <a:lstStyle/>
          <a:p>
            <a:pPr>
              <a:defRPr/>
            </a:pPr>
            <a:r>
              <a:rPr lang="en-US" dirty="0" smtClean="0"/>
              <a:t>1.1.2: Standard Normal Calculations</a:t>
            </a:r>
            <a:endParaRPr lang="en-US" dirty="0"/>
          </a:p>
        </p:txBody>
      </p:sp>
      <p:pic>
        <p:nvPicPr>
          <p:cNvPr id="7" name="Picture 4" descr="play-button-lg.png">
            <a:hlinkClick r:id="rId3"/>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38500" y="2095500"/>
            <a:ext cx="26543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3027818"/>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rtlCol="0">
            <a:noAutofit/>
          </a:bodyPr>
          <a:lstStyle/>
          <a:p>
            <a:pPr eaLnBrk="1" fontAlgn="auto" hangingPunct="1">
              <a:spcAft>
                <a:spcPts val="0"/>
              </a:spcAft>
              <a:buFont typeface="Arial"/>
              <a:buNone/>
              <a:defRPr/>
            </a:pPr>
            <a:r>
              <a:rPr lang="en-US" sz="2800" b="1" dirty="0" smtClean="0">
                <a:ea typeface="+mn-ea"/>
              </a:rPr>
              <a:t>Key Concepts</a:t>
            </a:r>
            <a:endParaRPr lang="en-US" sz="2000" b="1" dirty="0" smtClean="0">
              <a:ea typeface="+mn-ea"/>
            </a:endParaRPr>
          </a:p>
          <a:p>
            <a:pPr marL="342900" indent="-342900">
              <a:buFont typeface="Arial"/>
              <a:buChar char="•"/>
            </a:pPr>
            <a:r>
              <a:rPr lang="en-US" dirty="0" smtClean="0"/>
              <a:t>Recall </a:t>
            </a:r>
            <a:r>
              <a:rPr lang="en-US" dirty="0"/>
              <a:t>that a population is all of the people or things of interest in a given study, and that a sample is a subset (or smaller portion) of the population. </a:t>
            </a:r>
          </a:p>
          <a:p>
            <a:pPr marL="342900" indent="-342900">
              <a:buFont typeface="Arial"/>
              <a:buChar char="•"/>
            </a:pPr>
            <a:r>
              <a:rPr lang="en-US" dirty="0" smtClean="0"/>
              <a:t>Samples </a:t>
            </a:r>
            <a:r>
              <a:rPr lang="en-US" dirty="0"/>
              <a:t>are used when it is impractical or inefficient to measure an entire population. Sample statistics are often used to estimate measures of the population (parameters). </a:t>
            </a:r>
          </a:p>
          <a:p>
            <a:pPr marL="342900" indent="-342900">
              <a:buFont typeface="Arial"/>
              <a:buChar char="•"/>
            </a:pPr>
            <a:r>
              <a:rPr lang="en-US" dirty="0" smtClean="0"/>
              <a:t>The </a:t>
            </a:r>
            <a:r>
              <a:rPr lang="en-US" dirty="0"/>
              <a:t>mean of a sample is the sum of the data points in the sample divided by the number of data points, and is denoted by the Greek letter </a:t>
            </a:r>
            <a:r>
              <a:rPr lang="en-US" i="1" dirty="0"/>
              <a:t>mu</a:t>
            </a:r>
            <a:r>
              <a:rPr lang="en-US" dirty="0"/>
              <a:t>, </a:t>
            </a:r>
            <a:r>
              <a:rPr lang="en-US" i="1" dirty="0"/>
              <a:t>μ</a:t>
            </a:r>
            <a:r>
              <a:rPr lang="en-US" dirty="0" smtClean="0"/>
              <a:t>.</a:t>
            </a:r>
            <a:endParaRPr lang="en-US" dirty="0"/>
          </a:p>
          <a:p>
            <a:pPr marL="342900" indent="-342900">
              <a:lnSpc>
                <a:spcPct val="110000"/>
              </a:lnSpc>
              <a:buFont typeface="Arial"/>
              <a:buChar char="•"/>
            </a:pPr>
            <a:endParaRPr lang="en-US" dirty="0"/>
          </a:p>
        </p:txBody>
      </p:sp>
      <p:sp>
        <p:nvSpPr>
          <p:cNvPr id="3" name="Slide Number Placeholder 2"/>
          <p:cNvSpPr>
            <a:spLocks noGrp="1"/>
          </p:cNvSpPr>
          <p:nvPr>
            <p:ph type="sldNum" sz="quarter" idx="11"/>
          </p:nvPr>
        </p:nvSpPr>
        <p:spPr/>
        <p:txBody>
          <a:bodyPr/>
          <a:lstStyle/>
          <a:p>
            <a:pPr>
              <a:defRPr/>
            </a:pPr>
            <a:fld id="{F6270E78-E23D-7748-ACDE-2A48DE59FD1C}" type="slidenum">
              <a:rPr lang="en-US" smtClean="0"/>
              <a:pPr>
                <a:defRPr/>
              </a:pPr>
              <a:t>3</a:t>
            </a:fld>
            <a:endParaRPr lang="en-US" dirty="0"/>
          </a:p>
        </p:txBody>
      </p:sp>
      <p:sp>
        <p:nvSpPr>
          <p:cNvPr id="4" name="Footer Placeholder 3"/>
          <p:cNvSpPr>
            <a:spLocks noGrp="1"/>
          </p:cNvSpPr>
          <p:nvPr>
            <p:ph type="ftr" sz="quarter" idx="13"/>
          </p:nvPr>
        </p:nvSpPr>
        <p:spPr/>
        <p:txBody>
          <a:bodyPr/>
          <a:lstStyle/>
          <a:p>
            <a:pPr>
              <a:defRPr/>
            </a:pPr>
            <a:r>
              <a:rPr lang="en-US" dirty="0" smtClean="0"/>
              <a:t>1.1.2: Standard Normal Calculations</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255523680"/>
              </p:ext>
            </p:extLst>
          </p:nvPr>
        </p:nvGraphicFramePr>
        <p:xfrm>
          <a:off x="7391400" y="4178300"/>
          <a:ext cx="190500" cy="330200"/>
        </p:xfrm>
        <a:graphic>
          <a:graphicData uri="http://schemas.openxmlformats.org/presentationml/2006/ole">
            <mc:AlternateContent xmlns:mc="http://schemas.openxmlformats.org/markup-compatibility/2006">
              <mc:Choice xmlns:v="urn:schemas-microsoft-com:vml" Requires="v">
                <p:oleObj spid="_x0000_s80011" name="Equation" r:id="rId3" imgW="190500" imgH="330200" progId="Equation.DSMT4">
                  <p:embed/>
                </p:oleObj>
              </mc:Choice>
              <mc:Fallback>
                <p:oleObj name="Equation" r:id="rId3" imgW="190500" imgH="330200" progId="Equation.DSMT4">
                  <p:embed/>
                  <p:pic>
                    <p:nvPicPr>
                      <p:cNvPr id="0" name=""/>
                      <p:cNvPicPr/>
                      <p:nvPr/>
                    </p:nvPicPr>
                    <p:blipFill>
                      <a:blip r:embed="rId4"/>
                      <a:stretch>
                        <a:fillRect/>
                      </a:stretch>
                    </p:blipFill>
                    <p:spPr>
                      <a:xfrm>
                        <a:off x="7391400" y="4178300"/>
                        <a:ext cx="190500" cy="3302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111547187"/>
              </p:ext>
            </p:extLst>
          </p:nvPr>
        </p:nvGraphicFramePr>
        <p:xfrm>
          <a:off x="7391400" y="4178300"/>
          <a:ext cx="190500" cy="330200"/>
        </p:xfrm>
        <a:graphic>
          <a:graphicData uri="http://schemas.openxmlformats.org/presentationml/2006/ole">
            <mc:AlternateContent xmlns:mc="http://schemas.openxmlformats.org/markup-compatibility/2006">
              <mc:Choice xmlns:v="urn:schemas-microsoft-com:vml" Requires="v">
                <p:oleObj spid="_x0000_s80012" name="Equation" r:id="rId5" imgW="190500" imgH="330200" progId="Equation.DSMT4">
                  <p:embed/>
                </p:oleObj>
              </mc:Choice>
              <mc:Fallback>
                <p:oleObj name="Equation" r:id="rId5" imgW="190500" imgH="330200" progId="Equation.DSMT4">
                  <p:embed/>
                  <p:pic>
                    <p:nvPicPr>
                      <p:cNvPr id="0" name=""/>
                      <p:cNvPicPr/>
                      <p:nvPr/>
                    </p:nvPicPr>
                    <p:blipFill>
                      <a:blip r:embed="rId4"/>
                      <a:stretch>
                        <a:fillRect/>
                      </a:stretch>
                    </p:blipFill>
                    <p:spPr>
                      <a:xfrm>
                        <a:off x="7391400" y="4178300"/>
                        <a:ext cx="190500" cy="3302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601499537"/>
              </p:ext>
            </p:extLst>
          </p:nvPr>
        </p:nvGraphicFramePr>
        <p:xfrm>
          <a:off x="7391400" y="4178300"/>
          <a:ext cx="190500" cy="330200"/>
        </p:xfrm>
        <a:graphic>
          <a:graphicData uri="http://schemas.openxmlformats.org/presentationml/2006/ole">
            <mc:AlternateContent xmlns:mc="http://schemas.openxmlformats.org/markup-compatibility/2006">
              <mc:Choice xmlns:v="urn:schemas-microsoft-com:vml" Requires="v">
                <p:oleObj spid="_x0000_s80013" name="Equation" r:id="rId6" imgW="190500" imgH="330200" progId="Equation.DSMT4">
                  <p:embed/>
                </p:oleObj>
              </mc:Choice>
              <mc:Fallback>
                <p:oleObj name="Equation" r:id="rId6" imgW="190500" imgH="330200" progId="Equation.DSMT4">
                  <p:embed/>
                  <p:pic>
                    <p:nvPicPr>
                      <p:cNvPr id="0" name=""/>
                      <p:cNvPicPr/>
                      <p:nvPr/>
                    </p:nvPicPr>
                    <p:blipFill>
                      <a:blip r:embed="rId4"/>
                      <a:stretch>
                        <a:fillRect/>
                      </a:stretch>
                    </p:blipFill>
                    <p:spPr>
                      <a:xfrm>
                        <a:off x="7391400" y="4178300"/>
                        <a:ext cx="190500" cy="3302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203286437"/>
              </p:ext>
            </p:extLst>
          </p:nvPr>
        </p:nvGraphicFramePr>
        <p:xfrm>
          <a:off x="7391400" y="4178300"/>
          <a:ext cx="190500" cy="330200"/>
        </p:xfrm>
        <a:graphic>
          <a:graphicData uri="http://schemas.openxmlformats.org/presentationml/2006/ole">
            <mc:AlternateContent xmlns:mc="http://schemas.openxmlformats.org/markup-compatibility/2006">
              <mc:Choice xmlns:v="urn:schemas-microsoft-com:vml" Requires="v">
                <p:oleObj spid="_x0000_s80014" name="Equation" r:id="rId7" imgW="190500" imgH="330200" progId="Equation.DSMT4">
                  <p:embed/>
                </p:oleObj>
              </mc:Choice>
              <mc:Fallback>
                <p:oleObj name="Equation" r:id="rId7" imgW="190500" imgH="330200" progId="Equation.DSMT4">
                  <p:embed/>
                  <p:pic>
                    <p:nvPicPr>
                      <p:cNvPr id="0" name=""/>
                      <p:cNvPicPr/>
                      <p:nvPr/>
                    </p:nvPicPr>
                    <p:blipFill>
                      <a:blip r:embed="rId4"/>
                      <a:stretch>
                        <a:fillRect/>
                      </a:stretch>
                    </p:blipFill>
                    <p:spPr>
                      <a:xfrm>
                        <a:off x="7391400" y="4178300"/>
                        <a:ext cx="190500" cy="330200"/>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69321012"/>
              </p:ext>
            </p:extLst>
          </p:nvPr>
        </p:nvGraphicFramePr>
        <p:xfrm>
          <a:off x="7391400" y="4178300"/>
          <a:ext cx="190500" cy="330200"/>
        </p:xfrm>
        <a:graphic>
          <a:graphicData uri="http://schemas.openxmlformats.org/presentationml/2006/ole">
            <mc:AlternateContent xmlns:mc="http://schemas.openxmlformats.org/markup-compatibility/2006">
              <mc:Choice xmlns:v="urn:schemas-microsoft-com:vml" Requires="v">
                <p:oleObj spid="_x0000_s80015" name="Equation" r:id="rId8" imgW="190500" imgH="330200" progId="Equation.DSMT4">
                  <p:embed/>
                </p:oleObj>
              </mc:Choice>
              <mc:Fallback>
                <p:oleObj name="Equation" r:id="rId8" imgW="190500" imgH="330200" progId="Equation.DSMT4">
                  <p:embed/>
                  <p:pic>
                    <p:nvPicPr>
                      <p:cNvPr id="0" name=""/>
                      <p:cNvPicPr/>
                      <p:nvPr/>
                    </p:nvPicPr>
                    <p:blipFill>
                      <a:blip r:embed="rId4"/>
                      <a:stretch>
                        <a:fillRect/>
                      </a:stretch>
                    </p:blipFill>
                    <p:spPr>
                      <a:xfrm>
                        <a:off x="7391400" y="4178300"/>
                        <a:ext cx="190500" cy="330200"/>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075729612"/>
              </p:ext>
            </p:extLst>
          </p:nvPr>
        </p:nvGraphicFramePr>
        <p:xfrm>
          <a:off x="7391400" y="4178300"/>
          <a:ext cx="190500" cy="330200"/>
        </p:xfrm>
        <a:graphic>
          <a:graphicData uri="http://schemas.openxmlformats.org/presentationml/2006/ole">
            <mc:AlternateContent xmlns:mc="http://schemas.openxmlformats.org/markup-compatibility/2006">
              <mc:Choice xmlns:v="urn:schemas-microsoft-com:vml" Requires="v">
                <p:oleObj spid="_x0000_s80016" name="Equation" r:id="rId9" imgW="190500" imgH="330200" progId="Equation.DSMT4">
                  <p:embed/>
                </p:oleObj>
              </mc:Choice>
              <mc:Fallback>
                <p:oleObj name="Equation" r:id="rId9" imgW="190500" imgH="330200" progId="Equation.DSMT4">
                  <p:embed/>
                  <p:pic>
                    <p:nvPicPr>
                      <p:cNvPr id="0" name=""/>
                      <p:cNvPicPr/>
                      <p:nvPr/>
                    </p:nvPicPr>
                    <p:blipFill>
                      <a:blip r:embed="rId4"/>
                      <a:stretch>
                        <a:fillRect/>
                      </a:stretch>
                    </p:blipFill>
                    <p:spPr>
                      <a:xfrm>
                        <a:off x="7391400" y="4178300"/>
                        <a:ext cx="190500" cy="330200"/>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86346817"/>
              </p:ext>
            </p:extLst>
          </p:nvPr>
        </p:nvGraphicFramePr>
        <p:xfrm>
          <a:off x="7391400" y="4178300"/>
          <a:ext cx="190500" cy="330200"/>
        </p:xfrm>
        <a:graphic>
          <a:graphicData uri="http://schemas.openxmlformats.org/presentationml/2006/ole">
            <mc:AlternateContent xmlns:mc="http://schemas.openxmlformats.org/markup-compatibility/2006">
              <mc:Choice xmlns:v="urn:schemas-microsoft-com:vml" Requires="v">
                <p:oleObj spid="_x0000_s80017" name="Equation" r:id="rId10" imgW="190500" imgH="330200" progId="Equation.DSMT4">
                  <p:embed/>
                </p:oleObj>
              </mc:Choice>
              <mc:Fallback>
                <p:oleObj name="Equation" r:id="rId10" imgW="190500" imgH="330200" progId="Equation.DSMT4">
                  <p:embed/>
                  <p:pic>
                    <p:nvPicPr>
                      <p:cNvPr id="0" name=""/>
                      <p:cNvPicPr/>
                      <p:nvPr/>
                    </p:nvPicPr>
                    <p:blipFill>
                      <a:blip r:embed="rId4"/>
                      <a:stretch>
                        <a:fillRect/>
                      </a:stretch>
                    </p:blipFill>
                    <p:spPr>
                      <a:xfrm>
                        <a:off x="7391400" y="4178300"/>
                        <a:ext cx="190500" cy="330200"/>
                      </a:xfrm>
                      <a:prstGeom prst="rect">
                        <a:avLst/>
                      </a:prstGeom>
                    </p:spPr>
                  </p:pic>
                </p:oleObj>
              </mc:Fallback>
            </mc:AlternateContent>
          </a:graphicData>
        </a:graphic>
      </p:graphicFrame>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0599" y="640567"/>
            <a:ext cx="8048647" cy="5250677"/>
          </a:xfrm>
        </p:spPr>
        <p:txBody>
          <a:bodyPr rtlCol="0">
            <a:normAutofit/>
          </a:bodyPr>
          <a:lstStyle/>
          <a:p>
            <a:pPr eaLnBrk="1" fontAlgn="auto" hangingPunct="1">
              <a:lnSpc>
                <a:spcPct val="110000"/>
              </a:lnSpc>
              <a:spcAft>
                <a:spcPts val="0"/>
              </a:spcAft>
              <a:buFont typeface="Arial"/>
              <a:buNone/>
              <a:defRPr/>
            </a:pPr>
            <a:r>
              <a:rPr lang="en-US" sz="2800" b="1" dirty="0" smtClean="0">
                <a:ea typeface="+mn-ea"/>
              </a:rPr>
              <a:t>Key Concepts, </a:t>
            </a:r>
            <a:r>
              <a:rPr lang="en-US" sz="2800" b="1" i="1" dirty="0" smtClean="0">
                <a:ea typeface="+mn-ea"/>
              </a:rPr>
              <a:t>continued</a:t>
            </a:r>
          </a:p>
          <a:p>
            <a:pPr marL="342900" indent="-342900">
              <a:lnSpc>
                <a:spcPct val="140000"/>
              </a:lnSpc>
              <a:buFont typeface="Arial"/>
              <a:buChar char="•"/>
            </a:pPr>
            <a:r>
              <a:rPr lang="en-US" dirty="0" smtClean="0"/>
              <a:t>The </a:t>
            </a:r>
            <a:r>
              <a:rPr lang="en-US" dirty="0"/>
              <a:t>mean is given by the </a:t>
            </a:r>
            <a:r>
              <a:rPr lang="en-US" dirty="0" smtClean="0"/>
              <a:t>formula                               , </a:t>
            </a:r>
            <a:r>
              <a:rPr lang="en-US" dirty="0"/>
              <a:t>where each </a:t>
            </a:r>
            <a:r>
              <a:rPr lang="en-US" i="1" dirty="0"/>
              <a:t>x</a:t>
            </a:r>
            <a:r>
              <a:rPr lang="en-US" dirty="0"/>
              <a:t>-value is a data point and </a:t>
            </a:r>
            <a:r>
              <a:rPr lang="en-US" i="1" dirty="0"/>
              <a:t>n </a:t>
            </a:r>
            <a:r>
              <a:rPr lang="en-US" dirty="0"/>
              <a:t>is the total number of data points in the set</a:t>
            </a:r>
            <a:r>
              <a:rPr lang="en-US" dirty="0" smtClean="0"/>
              <a:t>.</a:t>
            </a:r>
            <a:endParaRPr lang="en-US" dirty="0"/>
          </a:p>
          <a:p>
            <a:pPr marL="342900" indent="-342900">
              <a:buFont typeface="Arial"/>
              <a:buChar char="•"/>
            </a:pPr>
            <a:r>
              <a:rPr lang="en-US" dirty="0"/>
              <a:t>From a visual perspective, the mean is the balancing point of a distribution. </a:t>
            </a:r>
          </a:p>
          <a:p>
            <a:pPr marL="342900" indent="-342900">
              <a:buFont typeface="Arial"/>
              <a:buChar char="•"/>
            </a:pPr>
            <a:r>
              <a:rPr lang="en-US" dirty="0" smtClean="0"/>
              <a:t>The </a:t>
            </a:r>
            <a:r>
              <a:rPr lang="en-US" dirty="0"/>
              <a:t>mean of a symmetric distribution is also the median of the distribution. </a:t>
            </a:r>
          </a:p>
          <a:p>
            <a:pPr marL="342900" indent="-342900">
              <a:buFont typeface="Arial"/>
              <a:buChar char="•"/>
            </a:pPr>
            <a:r>
              <a:rPr lang="en-US" dirty="0" smtClean="0"/>
              <a:t>The </a:t>
            </a:r>
            <a:r>
              <a:rPr lang="en-US" b="1" dirty="0"/>
              <a:t>median </a:t>
            </a:r>
            <a:r>
              <a:rPr lang="en-US" dirty="0"/>
              <a:t>is the middle value in a list of numbers</a:t>
            </a:r>
            <a:r>
              <a:rPr lang="en-US" dirty="0" smtClean="0"/>
              <a:t>.</a:t>
            </a:r>
          </a:p>
          <a:p>
            <a:pPr marL="342900" indent="-342900">
              <a:buFont typeface="Arial"/>
              <a:buChar char="•"/>
            </a:pPr>
            <a:r>
              <a:rPr lang="en-US" dirty="0" smtClean="0"/>
              <a:t>Both </a:t>
            </a:r>
            <a:r>
              <a:rPr lang="en-US" dirty="0"/>
              <a:t>the mean and median are at the center of a symmetric distribution</a:t>
            </a:r>
            <a:r>
              <a:rPr lang="en-US" dirty="0" smtClean="0"/>
              <a:t>.</a:t>
            </a:r>
            <a:endParaRPr lang="en-US" dirty="0"/>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4</a:t>
            </a:fld>
            <a:endParaRPr lang="en-US" dirty="0"/>
          </a:p>
        </p:txBody>
      </p:sp>
      <p:sp>
        <p:nvSpPr>
          <p:cNvPr id="4" name="Footer Placeholder 3"/>
          <p:cNvSpPr>
            <a:spLocks noGrp="1"/>
          </p:cNvSpPr>
          <p:nvPr>
            <p:ph type="ftr" sz="quarter" idx="13"/>
          </p:nvPr>
        </p:nvSpPr>
        <p:spPr/>
        <p:txBody>
          <a:bodyPr/>
          <a:lstStyle/>
          <a:p>
            <a:pPr>
              <a:defRPr/>
            </a:pPr>
            <a:r>
              <a:rPr lang="en-US" dirty="0" smtClean="0"/>
              <a:t>1.1.2: Standard Normal Calculations</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388626229"/>
              </p:ext>
            </p:extLst>
          </p:nvPr>
        </p:nvGraphicFramePr>
        <p:xfrm>
          <a:off x="5667054" y="1080765"/>
          <a:ext cx="2514600" cy="800100"/>
        </p:xfrm>
        <a:graphic>
          <a:graphicData uri="http://schemas.openxmlformats.org/presentationml/2006/ole">
            <mc:AlternateContent xmlns:mc="http://schemas.openxmlformats.org/markup-compatibility/2006">
              <mc:Choice xmlns:v="urn:schemas-microsoft-com:vml" Requires="v">
                <p:oleObj spid="_x0000_s78880" name="Equation" r:id="rId3" imgW="2514600" imgH="800100" progId="Equation.DSMT4">
                  <p:embed/>
                </p:oleObj>
              </mc:Choice>
              <mc:Fallback>
                <p:oleObj name="Equation" r:id="rId3" imgW="2514600" imgH="800100" progId="Equation.DSMT4">
                  <p:embed/>
                  <p:pic>
                    <p:nvPicPr>
                      <p:cNvPr id="0" name=""/>
                      <p:cNvPicPr/>
                      <p:nvPr/>
                    </p:nvPicPr>
                    <p:blipFill>
                      <a:blip r:embed="rId4"/>
                      <a:stretch>
                        <a:fillRect/>
                      </a:stretch>
                    </p:blipFill>
                    <p:spPr>
                      <a:xfrm>
                        <a:off x="5667054" y="1080765"/>
                        <a:ext cx="2514600" cy="800100"/>
                      </a:xfrm>
                      <a:prstGeom prst="rect">
                        <a:avLst/>
                      </a:prstGeom>
                    </p:spPr>
                  </p:pic>
                </p:oleObj>
              </mc:Fallback>
            </mc:AlternateContent>
          </a:graphicData>
        </a:graphic>
      </p:graphicFrame>
    </p:spTree>
    <p:extLst>
      <p:ext uri="{BB962C8B-B14F-4D97-AF65-F5344CB8AC3E}">
        <p14:creationId xmlns:p14="http://schemas.microsoft.com/office/powerpoint/2010/main" val="2281445925"/>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0599" y="640567"/>
            <a:ext cx="8048647" cy="5250677"/>
          </a:xfrm>
        </p:spPr>
        <p:txBody>
          <a:bodyPr rtlCol="0">
            <a:normAutofit/>
          </a:bodyPr>
          <a:lstStyle/>
          <a:p>
            <a:pPr eaLnBrk="1" fontAlgn="auto" hangingPunct="1">
              <a:lnSpc>
                <a:spcPct val="110000"/>
              </a:lnSpc>
              <a:spcAft>
                <a:spcPts val="0"/>
              </a:spcAft>
              <a:buFont typeface="Arial"/>
              <a:buNone/>
              <a:defRPr/>
            </a:pPr>
            <a:r>
              <a:rPr lang="en-US" sz="2800" b="1" dirty="0" smtClean="0">
                <a:ea typeface="+mn-ea"/>
              </a:rPr>
              <a:t>Key Concepts, </a:t>
            </a:r>
            <a:r>
              <a:rPr lang="en-US" sz="2800" b="1" i="1" dirty="0" smtClean="0">
                <a:ea typeface="+mn-ea"/>
              </a:rPr>
              <a:t>continued</a:t>
            </a:r>
            <a:endParaRPr lang="en-US" dirty="0"/>
          </a:p>
          <a:p>
            <a:pPr marL="342900" indent="-342900">
              <a:buFont typeface="Arial"/>
              <a:buChar char="•"/>
            </a:pPr>
            <a:r>
              <a:rPr lang="en-US" dirty="0"/>
              <a:t>The standard deviation of a distribution is a measure of variation</a:t>
            </a:r>
            <a:r>
              <a:rPr lang="en-US" dirty="0" smtClean="0"/>
              <a:t>.</a:t>
            </a:r>
          </a:p>
          <a:p>
            <a:pPr marL="342900" indent="-342900">
              <a:spcAft>
                <a:spcPts val="4600"/>
              </a:spcAft>
              <a:buFont typeface="Arial"/>
              <a:buChar char="•"/>
            </a:pPr>
            <a:r>
              <a:rPr lang="en-US" dirty="0" smtClean="0"/>
              <a:t>Another </a:t>
            </a:r>
            <a:r>
              <a:rPr lang="en-US" dirty="0"/>
              <a:t>way to think of standard deviation is “average distance from the mean.” The formula for the </a:t>
            </a:r>
            <a:r>
              <a:rPr lang="en-US" dirty="0" smtClean="0"/>
              <a:t>standard</a:t>
            </a:r>
          </a:p>
          <a:p>
            <a:pPr>
              <a:spcAft>
                <a:spcPts val="600"/>
              </a:spcAft>
            </a:pPr>
            <a:r>
              <a:rPr lang="en-US" dirty="0"/>
              <a:t> </a:t>
            </a:r>
            <a:r>
              <a:rPr lang="en-US" dirty="0" smtClean="0"/>
              <a:t>   deviation </a:t>
            </a:r>
            <a:r>
              <a:rPr lang="en-US" dirty="0"/>
              <a:t>is given </a:t>
            </a:r>
            <a:r>
              <a:rPr lang="en-US" dirty="0" smtClean="0"/>
              <a:t>by                           , where    (the</a:t>
            </a:r>
          </a:p>
          <a:p>
            <a:pPr>
              <a:spcAft>
                <a:spcPts val="1800"/>
              </a:spcAft>
            </a:pPr>
            <a:r>
              <a:rPr lang="en-US" dirty="0" smtClean="0"/>
              <a:t>    lowercase </a:t>
            </a:r>
            <a:r>
              <a:rPr lang="en-US" dirty="0"/>
              <a:t>Greek letter </a:t>
            </a:r>
            <a:r>
              <a:rPr lang="en-US" i="1" dirty="0"/>
              <a:t>sigma</a:t>
            </a:r>
            <a:r>
              <a:rPr lang="en-US" dirty="0"/>
              <a:t>) represents the </a:t>
            </a:r>
            <a:r>
              <a:rPr lang="en-US" dirty="0" smtClean="0"/>
              <a:t>standard</a:t>
            </a:r>
          </a:p>
          <a:p>
            <a:r>
              <a:rPr lang="en-US" dirty="0" smtClean="0"/>
              <a:t>    deviation, </a:t>
            </a:r>
            <a:r>
              <a:rPr lang="en-US" i="1" dirty="0" smtClean="0"/>
              <a:t>x</a:t>
            </a:r>
            <a:r>
              <a:rPr lang="en-US" i="1" baseline="-25000" dirty="0" smtClean="0"/>
              <a:t>i</a:t>
            </a:r>
            <a:r>
              <a:rPr lang="en-US" i="1" dirty="0" smtClean="0"/>
              <a:t> </a:t>
            </a:r>
            <a:r>
              <a:rPr lang="en-US" dirty="0" smtClean="0"/>
              <a:t>is a data point, and      means </a:t>
            </a:r>
            <a:r>
              <a:rPr lang="en-US" dirty="0"/>
              <a:t>to take the </a:t>
            </a:r>
            <a:endParaRPr lang="en-US" dirty="0" smtClean="0"/>
          </a:p>
          <a:p>
            <a:r>
              <a:rPr lang="en-US" dirty="0"/>
              <a:t> </a:t>
            </a:r>
            <a:r>
              <a:rPr lang="en-US" dirty="0" smtClean="0"/>
              <a:t>   sum </a:t>
            </a:r>
            <a:r>
              <a:rPr lang="en-US" dirty="0"/>
              <a:t>from 1 to </a:t>
            </a:r>
            <a:r>
              <a:rPr lang="en-US" i="1" dirty="0"/>
              <a:t>n </a:t>
            </a:r>
            <a:r>
              <a:rPr lang="en-US" dirty="0"/>
              <a:t>data points</a:t>
            </a:r>
            <a:r>
              <a:rPr lang="en-US" dirty="0" smtClean="0"/>
              <a:t>.</a:t>
            </a:r>
            <a:endParaRPr lang="en-US" dirty="0"/>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5</a:t>
            </a:fld>
            <a:endParaRPr lang="en-US" dirty="0"/>
          </a:p>
        </p:txBody>
      </p:sp>
      <p:sp>
        <p:nvSpPr>
          <p:cNvPr id="4" name="Footer Placeholder 3"/>
          <p:cNvSpPr>
            <a:spLocks noGrp="1"/>
          </p:cNvSpPr>
          <p:nvPr>
            <p:ph type="ftr" sz="quarter" idx="13"/>
          </p:nvPr>
        </p:nvSpPr>
        <p:spPr/>
        <p:txBody>
          <a:bodyPr/>
          <a:lstStyle/>
          <a:p>
            <a:pPr>
              <a:defRPr/>
            </a:pPr>
            <a:r>
              <a:rPr lang="en-US" dirty="0" smtClean="0"/>
              <a:t>1.1.2: Standard Normal Calculations</a:t>
            </a:r>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1626538647"/>
              </p:ext>
            </p:extLst>
          </p:nvPr>
        </p:nvGraphicFramePr>
        <p:xfrm>
          <a:off x="3893068" y="2724411"/>
          <a:ext cx="2222500" cy="1257300"/>
        </p:xfrm>
        <a:graphic>
          <a:graphicData uri="http://schemas.openxmlformats.org/presentationml/2006/ole">
            <mc:AlternateContent xmlns:mc="http://schemas.openxmlformats.org/markup-compatibility/2006">
              <mc:Choice xmlns:v="urn:schemas-microsoft-com:vml" Requires="v">
                <p:oleObj spid="_x0000_s80969" name="Equation" r:id="rId3" imgW="2222500" imgH="1257300" progId="Equation.DSMT4">
                  <p:embed/>
                </p:oleObj>
              </mc:Choice>
              <mc:Fallback>
                <p:oleObj name="Equation" r:id="rId3" imgW="2222500" imgH="1257300" progId="Equation.DSMT4">
                  <p:embed/>
                  <p:pic>
                    <p:nvPicPr>
                      <p:cNvPr id="0" name=""/>
                      <p:cNvPicPr/>
                      <p:nvPr/>
                    </p:nvPicPr>
                    <p:blipFill>
                      <a:blip r:embed="rId4"/>
                      <a:stretch>
                        <a:fillRect/>
                      </a:stretch>
                    </p:blipFill>
                    <p:spPr>
                      <a:xfrm>
                        <a:off x="3893068" y="2724411"/>
                        <a:ext cx="2222500" cy="12573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536926626"/>
              </p:ext>
            </p:extLst>
          </p:nvPr>
        </p:nvGraphicFramePr>
        <p:xfrm>
          <a:off x="7185453" y="3517854"/>
          <a:ext cx="254000" cy="215900"/>
        </p:xfrm>
        <a:graphic>
          <a:graphicData uri="http://schemas.openxmlformats.org/presentationml/2006/ole">
            <mc:AlternateContent xmlns:mc="http://schemas.openxmlformats.org/markup-compatibility/2006">
              <mc:Choice xmlns:v="urn:schemas-microsoft-com:vml" Requires="v">
                <p:oleObj spid="_x0000_s80970" name="Equation" r:id="rId5" imgW="254000" imgH="215900" progId="Equation.DSMT4">
                  <p:embed/>
                </p:oleObj>
              </mc:Choice>
              <mc:Fallback>
                <p:oleObj name="Equation" r:id="rId5" imgW="254000" imgH="215900" progId="Equation.DSMT4">
                  <p:embed/>
                  <p:pic>
                    <p:nvPicPr>
                      <p:cNvPr id="0" name=""/>
                      <p:cNvPicPr/>
                      <p:nvPr/>
                    </p:nvPicPr>
                    <p:blipFill>
                      <a:blip r:embed="rId6"/>
                      <a:stretch>
                        <a:fillRect/>
                      </a:stretch>
                    </p:blipFill>
                    <p:spPr>
                      <a:xfrm>
                        <a:off x="7185453" y="3517854"/>
                        <a:ext cx="254000" cy="2159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603729786"/>
              </p:ext>
            </p:extLst>
          </p:nvPr>
        </p:nvGraphicFramePr>
        <p:xfrm>
          <a:off x="5418162" y="4274310"/>
          <a:ext cx="546100" cy="850900"/>
        </p:xfrm>
        <a:graphic>
          <a:graphicData uri="http://schemas.openxmlformats.org/presentationml/2006/ole">
            <mc:AlternateContent xmlns:mc="http://schemas.openxmlformats.org/markup-compatibility/2006">
              <mc:Choice xmlns:v="urn:schemas-microsoft-com:vml" Requires="v">
                <p:oleObj spid="_x0000_s80971" name="Equation" r:id="rId7" imgW="546100" imgH="850900" progId="Equation.DSMT4">
                  <p:embed/>
                </p:oleObj>
              </mc:Choice>
              <mc:Fallback>
                <p:oleObj name="Equation" r:id="rId7" imgW="546100" imgH="850900" progId="Equation.DSMT4">
                  <p:embed/>
                  <p:pic>
                    <p:nvPicPr>
                      <p:cNvPr id="0" name=""/>
                      <p:cNvPicPr/>
                      <p:nvPr/>
                    </p:nvPicPr>
                    <p:blipFill>
                      <a:blip r:embed="rId8"/>
                      <a:stretch>
                        <a:fillRect/>
                      </a:stretch>
                    </p:blipFill>
                    <p:spPr>
                      <a:xfrm>
                        <a:off x="5418162" y="4274310"/>
                        <a:ext cx="546100" cy="850900"/>
                      </a:xfrm>
                      <a:prstGeom prst="rect">
                        <a:avLst/>
                      </a:prstGeom>
                    </p:spPr>
                  </p:pic>
                </p:oleObj>
              </mc:Fallback>
            </mc:AlternateContent>
          </a:graphicData>
        </a:graphic>
      </p:graphicFrame>
    </p:spTree>
    <p:extLst>
      <p:ext uri="{BB962C8B-B14F-4D97-AF65-F5344CB8AC3E}">
        <p14:creationId xmlns:p14="http://schemas.microsoft.com/office/powerpoint/2010/main" val="222333559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0599" y="640567"/>
            <a:ext cx="8048647" cy="5250677"/>
          </a:xfrm>
        </p:spPr>
        <p:txBody>
          <a:bodyPr rtlCol="0">
            <a:normAutofit/>
          </a:bodyPr>
          <a:lstStyle/>
          <a:p>
            <a:pPr eaLnBrk="1" fontAlgn="auto" hangingPunct="1">
              <a:lnSpc>
                <a:spcPct val="110000"/>
              </a:lnSpc>
              <a:spcAft>
                <a:spcPts val="0"/>
              </a:spcAft>
              <a:buFont typeface="Arial"/>
              <a:buNone/>
              <a:defRPr/>
            </a:pPr>
            <a:r>
              <a:rPr lang="en-US" sz="2800" b="1" dirty="0" smtClean="0">
                <a:ea typeface="+mn-ea"/>
              </a:rPr>
              <a:t>Key Concepts, </a:t>
            </a:r>
            <a:r>
              <a:rPr lang="en-US" sz="2800" b="1" i="1" dirty="0" smtClean="0">
                <a:ea typeface="+mn-ea"/>
              </a:rPr>
              <a:t>continued</a:t>
            </a:r>
            <a:endParaRPr lang="en-US" dirty="0"/>
          </a:p>
          <a:p>
            <a:pPr marL="342900" indent="-342900">
              <a:buFont typeface="Arial"/>
              <a:buChar char="•"/>
            </a:pPr>
            <a:r>
              <a:rPr lang="en-US" b="1" dirty="0" smtClean="0"/>
              <a:t>Summation </a:t>
            </a:r>
            <a:r>
              <a:rPr lang="en-US" b="1" dirty="0"/>
              <a:t>notation </a:t>
            </a:r>
            <a:r>
              <a:rPr lang="en-US" dirty="0"/>
              <a:t>is used in the formula for calculating standard deviation; it is a symbolic way to represent the sum of a sequence. </a:t>
            </a:r>
          </a:p>
          <a:p>
            <a:pPr marL="342900" indent="-342900">
              <a:buFont typeface="Arial"/>
              <a:buChar char="•"/>
            </a:pPr>
            <a:r>
              <a:rPr lang="en-US" dirty="0" smtClean="0"/>
              <a:t>Summation </a:t>
            </a:r>
            <a:r>
              <a:rPr lang="en-US" dirty="0"/>
              <a:t>notation uses the uppercase version of the Greek letter </a:t>
            </a:r>
            <a:r>
              <a:rPr lang="en-US" b="1" i="1" dirty="0"/>
              <a:t>sigma</a:t>
            </a:r>
            <a:r>
              <a:rPr lang="en-US" dirty="0"/>
              <a:t>, </a:t>
            </a:r>
            <a:r>
              <a:rPr lang="en-US" b="1" dirty="0" err="1"/>
              <a:t>Σ</a:t>
            </a:r>
            <a:r>
              <a:rPr lang="en-US" dirty="0"/>
              <a:t>. </a:t>
            </a:r>
          </a:p>
          <a:p>
            <a:pPr marL="342900" indent="-342900">
              <a:buFont typeface="Arial"/>
              <a:buChar char="•"/>
            </a:pPr>
            <a:r>
              <a:rPr lang="en-US" dirty="0" smtClean="0"/>
              <a:t>After </a:t>
            </a:r>
            <a:r>
              <a:rPr lang="en-US" dirty="0"/>
              <a:t>calculating the standard deviation</a:t>
            </a:r>
            <a:r>
              <a:rPr lang="en-US" dirty="0" smtClean="0"/>
              <a:t>,</a:t>
            </a:r>
            <a:r>
              <a:rPr lang="en-US" i="1" dirty="0"/>
              <a:t> </a:t>
            </a:r>
            <a:r>
              <a:rPr lang="en-US" i="1" dirty="0" err="1" smtClean="0"/>
              <a:t>σ</a:t>
            </a:r>
            <a:r>
              <a:rPr lang="en-US" dirty="0" smtClean="0"/>
              <a:t>, </a:t>
            </a:r>
            <a:r>
              <a:rPr lang="en-US" dirty="0"/>
              <a:t>you can use this value to calculate a </a:t>
            </a:r>
            <a:r>
              <a:rPr lang="en-US" i="1" dirty="0"/>
              <a:t>z</a:t>
            </a:r>
            <a:r>
              <a:rPr lang="en-US" dirty="0"/>
              <a:t>-score. </a:t>
            </a:r>
          </a:p>
          <a:p>
            <a:pPr marL="342900" indent="-342900">
              <a:buFont typeface="Arial"/>
              <a:buChar char="•"/>
            </a:pPr>
            <a:r>
              <a:rPr lang="en-US" dirty="0" smtClean="0"/>
              <a:t>A </a:t>
            </a:r>
            <a:r>
              <a:rPr lang="en-US" b="1" i="1" dirty="0"/>
              <a:t>z</a:t>
            </a:r>
            <a:r>
              <a:rPr lang="en-US" b="1" dirty="0"/>
              <a:t>-score </a:t>
            </a:r>
            <a:r>
              <a:rPr lang="en-US" dirty="0"/>
              <a:t>measures the number of standard deviations that a given score lies above or below the mean. For example, if a value is three standard deviations above the mean, its </a:t>
            </a:r>
            <a:r>
              <a:rPr lang="en-US" i="1" dirty="0"/>
              <a:t>z</a:t>
            </a:r>
            <a:r>
              <a:rPr lang="en-US" dirty="0"/>
              <a:t>-score is 3</a:t>
            </a:r>
            <a:r>
              <a:rPr lang="en-US" dirty="0" smtClean="0"/>
              <a:t>.</a:t>
            </a:r>
            <a:endParaRPr lang="en-US" dirty="0"/>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6</a:t>
            </a:fld>
            <a:endParaRPr lang="en-US" dirty="0"/>
          </a:p>
        </p:txBody>
      </p:sp>
      <p:sp>
        <p:nvSpPr>
          <p:cNvPr id="4" name="Footer Placeholder 3"/>
          <p:cNvSpPr>
            <a:spLocks noGrp="1"/>
          </p:cNvSpPr>
          <p:nvPr>
            <p:ph type="ftr" sz="quarter" idx="13"/>
          </p:nvPr>
        </p:nvSpPr>
        <p:spPr/>
        <p:txBody>
          <a:bodyPr/>
          <a:lstStyle/>
          <a:p>
            <a:pPr>
              <a:defRPr/>
            </a:pPr>
            <a:r>
              <a:rPr lang="en-US" dirty="0" smtClean="0"/>
              <a:t>1.1.2: Standard Normal Calculations</a:t>
            </a:r>
            <a:endParaRPr lang="en-US" dirty="0"/>
          </a:p>
        </p:txBody>
      </p:sp>
    </p:spTree>
    <p:extLst>
      <p:ext uri="{BB962C8B-B14F-4D97-AF65-F5344CB8AC3E}">
        <p14:creationId xmlns:p14="http://schemas.microsoft.com/office/powerpoint/2010/main" val="3289170480"/>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0599" y="640567"/>
            <a:ext cx="8048647" cy="5250677"/>
          </a:xfrm>
        </p:spPr>
        <p:txBody>
          <a:bodyPr rtlCol="0">
            <a:normAutofit/>
          </a:bodyPr>
          <a:lstStyle/>
          <a:p>
            <a:pPr eaLnBrk="1" fontAlgn="auto" hangingPunct="1">
              <a:lnSpc>
                <a:spcPct val="110000"/>
              </a:lnSpc>
              <a:spcAft>
                <a:spcPts val="0"/>
              </a:spcAft>
              <a:buFont typeface="Arial"/>
              <a:buNone/>
              <a:defRPr/>
            </a:pPr>
            <a:r>
              <a:rPr lang="en-US" sz="2800" b="1" dirty="0" smtClean="0">
                <a:ea typeface="+mn-ea"/>
              </a:rPr>
              <a:t>Key Concepts, </a:t>
            </a:r>
            <a:r>
              <a:rPr lang="en-US" sz="2800" b="1" i="1" dirty="0" smtClean="0">
                <a:ea typeface="+mn-ea"/>
              </a:rPr>
              <a:t>continued</a:t>
            </a:r>
            <a:endParaRPr lang="en-US" dirty="0"/>
          </a:p>
          <a:p>
            <a:pPr marL="342900" indent="-342900">
              <a:buFont typeface="Arial"/>
              <a:buChar char="•"/>
            </a:pPr>
            <a:r>
              <a:rPr lang="en-US" spc="-60" dirty="0" smtClean="0"/>
              <a:t>A </a:t>
            </a:r>
            <a:r>
              <a:rPr lang="en-US" spc="-60" dirty="0"/>
              <a:t>positive </a:t>
            </a:r>
            <a:r>
              <a:rPr lang="en-US" i="1" spc="-60" dirty="0"/>
              <a:t>z</a:t>
            </a:r>
            <a:r>
              <a:rPr lang="en-US" spc="-60" dirty="0"/>
              <a:t>-score corresponds to an individual score that lies above the mean, while a negative </a:t>
            </a:r>
            <a:r>
              <a:rPr lang="en-US" i="1" spc="-60" dirty="0"/>
              <a:t>z</a:t>
            </a:r>
            <a:r>
              <a:rPr lang="en-US" spc="-60" dirty="0"/>
              <a:t>-score corresponds to an individual score that lies below the mean. </a:t>
            </a:r>
          </a:p>
          <a:p>
            <a:pPr marL="342900" indent="-342900">
              <a:buFont typeface="Arial"/>
              <a:buChar char="•"/>
            </a:pPr>
            <a:r>
              <a:rPr lang="en-US" dirty="0" smtClean="0"/>
              <a:t>By </a:t>
            </a:r>
            <a:r>
              <a:rPr lang="en-US" dirty="0"/>
              <a:t>using </a:t>
            </a:r>
            <a:r>
              <a:rPr lang="en-US" i="1" dirty="0"/>
              <a:t>z</a:t>
            </a:r>
            <a:r>
              <a:rPr lang="en-US" dirty="0"/>
              <a:t>-scores, probabilities associated with the standard normal distribution (mean = 0, standard deviation = 1) can be used for any non-standard normal distribution (mean ≠ 0, standard deviation ≠ 1). </a:t>
            </a:r>
          </a:p>
          <a:p>
            <a:pPr marL="342900" indent="-342900">
              <a:lnSpc>
                <a:spcPct val="150000"/>
              </a:lnSpc>
              <a:buFont typeface="Arial"/>
              <a:buChar char="•"/>
            </a:pPr>
            <a:r>
              <a:rPr lang="en-US" dirty="0" smtClean="0"/>
              <a:t>The </a:t>
            </a:r>
            <a:r>
              <a:rPr lang="en-US" dirty="0"/>
              <a:t>formula for calculating the </a:t>
            </a:r>
            <a:r>
              <a:rPr lang="en-US" i="1" dirty="0"/>
              <a:t>z</a:t>
            </a:r>
            <a:r>
              <a:rPr lang="en-US" dirty="0"/>
              <a:t>-score is given </a:t>
            </a:r>
            <a:r>
              <a:rPr lang="en-US" dirty="0" smtClean="0"/>
              <a:t>by</a:t>
            </a:r>
            <a:br>
              <a:rPr lang="en-US" dirty="0" smtClean="0"/>
            </a:br>
            <a:r>
              <a:rPr lang="en-US" dirty="0" smtClean="0"/>
              <a:t>             </a:t>
            </a:r>
            <a:r>
              <a:rPr lang="en-US" dirty="0"/>
              <a:t> </a:t>
            </a:r>
            <a:r>
              <a:rPr lang="en-US" dirty="0" smtClean="0"/>
              <a:t>, </a:t>
            </a:r>
            <a:r>
              <a:rPr lang="en-US" dirty="0"/>
              <a:t>where </a:t>
            </a:r>
            <a:r>
              <a:rPr lang="en-US" i="1" dirty="0"/>
              <a:t>z </a:t>
            </a:r>
            <a:r>
              <a:rPr lang="en-US" dirty="0"/>
              <a:t>is the </a:t>
            </a:r>
            <a:r>
              <a:rPr lang="en-US" i="1" dirty="0"/>
              <a:t>z</a:t>
            </a:r>
            <a:r>
              <a:rPr lang="en-US" dirty="0"/>
              <a:t>-score, </a:t>
            </a:r>
            <a:r>
              <a:rPr lang="en-US" i="1" dirty="0"/>
              <a:t>x </a:t>
            </a:r>
            <a:r>
              <a:rPr lang="en-US" dirty="0"/>
              <a:t>is the data point, </a:t>
            </a:r>
            <a:r>
              <a:rPr lang="en-US" i="1" dirty="0"/>
              <a:t>μ</a:t>
            </a:r>
            <a:r>
              <a:rPr lang="en-US" dirty="0" smtClean="0"/>
              <a:t> </a:t>
            </a:r>
            <a:r>
              <a:rPr lang="en-US" dirty="0"/>
              <a:t>is the mean, </a:t>
            </a:r>
            <a:r>
              <a:rPr lang="en-US" dirty="0" smtClean="0"/>
              <a:t>and </a:t>
            </a:r>
            <a:r>
              <a:rPr lang="en-US" i="1" dirty="0" err="1" smtClean="0"/>
              <a:t>σ</a:t>
            </a:r>
            <a:r>
              <a:rPr lang="en-US" i="1" smtClean="0"/>
              <a:t> </a:t>
            </a:r>
            <a:r>
              <a:rPr lang="en-US" smtClean="0"/>
              <a:t>is </a:t>
            </a:r>
            <a:r>
              <a:rPr lang="en-US" dirty="0"/>
              <a:t>the standard deviation. </a:t>
            </a:r>
          </a:p>
          <a:p>
            <a:pPr marL="342900" indent="-342900">
              <a:buFont typeface="Arial"/>
              <a:buChar char="•"/>
            </a:pPr>
            <a:endParaRPr lang="en-US" dirty="0"/>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7</a:t>
            </a:fld>
            <a:endParaRPr lang="en-US" dirty="0"/>
          </a:p>
        </p:txBody>
      </p:sp>
      <p:sp>
        <p:nvSpPr>
          <p:cNvPr id="4" name="Footer Placeholder 3"/>
          <p:cNvSpPr>
            <a:spLocks noGrp="1"/>
          </p:cNvSpPr>
          <p:nvPr>
            <p:ph type="ftr" sz="quarter" idx="13"/>
          </p:nvPr>
        </p:nvSpPr>
        <p:spPr/>
        <p:txBody>
          <a:bodyPr/>
          <a:lstStyle/>
          <a:p>
            <a:pPr>
              <a:defRPr/>
            </a:pPr>
            <a:r>
              <a:rPr lang="en-US" dirty="0" smtClean="0"/>
              <a:t>1.1.2: Standard Normal Calculations</a:t>
            </a:r>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2704445880"/>
              </p:ext>
            </p:extLst>
          </p:nvPr>
        </p:nvGraphicFramePr>
        <p:xfrm>
          <a:off x="1095640" y="4392935"/>
          <a:ext cx="1193800" cy="812800"/>
        </p:xfrm>
        <a:graphic>
          <a:graphicData uri="http://schemas.openxmlformats.org/presentationml/2006/ole">
            <mc:AlternateContent xmlns:mc="http://schemas.openxmlformats.org/markup-compatibility/2006">
              <mc:Choice xmlns:v="urn:schemas-microsoft-com:vml" Requires="v">
                <p:oleObj spid="_x0000_s82983" name="Equation" r:id="rId3" imgW="1193800" imgH="812800" progId="Equation.DSMT4">
                  <p:embed/>
                </p:oleObj>
              </mc:Choice>
              <mc:Fallback>
                <p:oleObj name="Equation" r:id="rId3" imgW="1193800" imgH="812800" progId="Equation.DSMT4">
                  <p:embed/>
                  <p:pic>
                    <p:nvPicPr>
                      <p:cNvPr id="0" name=""/>
                      <p:cNvPicPr/>
                      <p:nvPr/>
                    </p:nvPicPr>
                    <p:blipFill>
                      <a:blip r:embed="rId4"/>
                      <a:stretch>
                        <a:fillRect/>
                      </a:stretch>
                    </p:blipFill>
                    <p:spPr>
                      <a:xfrm>
                        <a:off x="1095640" y="4392935"/>
                        <a:ext cx="1193800" cy="812800"/>
                      </a:xfrm>
                      <a:prstGeom prst="rect">
                        <a:avLst/>
                      </a:prstGeom>
                    </p:spPr>
                  </p:pic>
                </p:oleObj>
              </mc:Fallback>
            </mc:AlternateContent>
          </a:graphicData>
        </a:graphic>
      </p:graphicFrame>
    </p:spTree>
    <p:extLst>
      <p:ext uri="{BB962C8B-B14F-4D97-AF65-F5344CB8AC3E}">
        <p14:creationId xmlns:p14="http://schemas.microsoft.com/office/powerpoint/2010/main" val="857946533"/>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0599" y="640567"/>
            <a:ext cx="8048647" cy="5250677"/>
          </a:xfrm>
        </p:spPr>
        <p:txBody>
          <a:bodyPr rtlCol="0">
            <a:normAutofit/>
          </a:bodyPr>
          <a:lstStyle/>
          <a:p>
            <a:pPr eaLnBrk="1" fontAlgn="auto" hangingPunct="1">
              <a:lnSpc>
                <a:spcPct val="110000"/>
              </a:lnSpc>
              <a:spcAft>
                <a:spcPts val="0"/>
              </a:spcAft>
              <a:buFont typeface="Arial"/>
              <a:buNone/>
              <a:defRPr/>
            </a:pPr>
            <a:r>
              <a:rPr lang="en-US" sz="2800" b="1" dirty="0" smtClean="0">
                <a:ea typeface="+mn-ea"/>
              </a:rPr>
              <a:t>Key Concepts, </a:t>
            </a:r>
            <a:r>
              <a:rPr lang="en-US" sz="2800" b="1" i="1" dirty="0" smtClean="0">
                <a:ea typeface="+mn-ea"/>
              </a:rPr>
              <a:t>continued</a:t>
            </a:r>
            <a:endParaRPr lang="en-US" dirty="0"/>
          </a:p>
          <a:p>
            <a:pPr marL="342900" indent="-342900">
              <a:buFont typeface="Arial"/>
              <a:buChar char="•"/>
            </a:pPr>
            <a:r>
              <a:rPr lang="en-US" i="1" dirty="0" smtClean="0"/>
              <a:t>z</a:t>
            </a:r>
            <a:r>
              <a:rPr lang="en-US" dirty="0"/>
              <a:t>-scores can be looked up in a table to determine the associated area or probability. </a:t>
            </a:r>
          </a:p>
          <a:p>
            <a:pPr marL="342900" indent="-342900">
              <a:buFont typeface="Arial"/>
              <a:buChar char="•"/>
            </a:pPr>
            <a:r>
              <a:rPr lang="en-US" dirty="0" smtClean="0"/>
              <a:t>The </a:t>
            </a:r>
            <a:r>
              <a:rPr lang="en-US" dirty="0"/>
              <a:t>numerical value of a </a:t>
            </a:r>
            <a:r>
              <a:rPr lang="en-US" i="1" dirty="0"/>
              <a:t>z</a:t>
            </a:r>
            <a:r>
              <a:rPr lang="en-US" dirty="0"/>
              <a:t>-score can be rounded to the nearest hundredth. </a:t>
            </a:r>
          </a:p>
          <a:p>
            <a:pPr marL="342900" indent="-342900">
              <a:buFont typeface="Arial"/>
              <a:buChar char="•"/>
            </a:pPr>
            <a:r>
              <a:rPr lang="en-US" dirty="0" smtClean="0"/>
              <a:t>Graphing </a:t>
            </a:r>
            <a:r>
              <a:rPr lang="en-US" dirty="0"/>
              <a:t>calculators can greatly simplify the process of finding statistics and probabilities associated with normal distributions</a:t>
            </a:r>
            <a:r>
              <a:rPr lang="en-US" dirty="0" smtClean="0"/>
              <a:t>.</a:t>
            </a:r>
            <a:endParaRPr lang="en-US" dirty="0"/>
          </a:p>
          <a:p>
            <a:pPr marL="342900" indent="-342900">
              <a:buFont typeface="Arial"/>
              <a:buChar char="•"/>
            </a:pPr>
            <a:endParaRPr lang="en-US" dirty="0"/>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8</a:t>
            </a:fld>
            <a:endParaRPr lang="en-US" dirty="0"/>
          </a:p>
        </p:txBody>
      </p:sp>
      <p:sp>
        <p:nvSpPr>
          <p:cNvPr id="4" name="Footer Placeholder 3"/>
          <p:cNvSpPr>
            <a:spLocks noGrp="1"/>
          </p:cNvSpPr>
          <p:nvPr>
            <p:ph type="ftr" sz="quarter" idx="13"/>
          </p:nvPr>
        </p:nvSpPr>
        <p:spPr/>
        <p:txBody>
          <a:bodyPr/>
          <a:lstStyle/>
          <a:p>
            <a:pPr>
              <a:defRPr/>
            </a:pPr>
            <a:r>
              <a:rPr lang="en-US" dirty="0" smtClean="0"/>
              <a:t>1.1.2: Standard Normal Calculations</a:t>
            </a:r>
            <a:endParaRPr lang="en-US" dirty="0"/>
          </a:p>
        </p:txBody>
      </p:sp>
    </p:spTree>
    <p:extLst>
      <p:ext uri="{BB962C8B-B14F-4D97-AF65-F5344CB8AC3E}">
        <p14:creationId xmlns:p14="http://schemas.microsoft.com/office/powerpoint/2010/main" val="3079433159"/>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0599" y="640567"/>
            <a:ext cx="8063785" cy="4998233"/>
          </a:xfrm>
        </p:spPr>
        <p:txBody>
          <a:bodyPr rtlCol="0"/>
          <a:lstStyle/>
          <a:p>
            <a:pPr eaLnBrk="1" fontAlgn="auto" hangingPunct="1">
              <a:spcAft>
                <a:spcPts val="0"/>
              </a:spcAft>
              <a:buFont typeface="Arial"/>
              <a:buNone/>
              <a:defRPr/>
            </a:pPr>
            <a:r>
              <a:rPr lang="en-US" sz="2800" b="1" dirty="0" smtClean="0">
                <a:ea typeface="+mn-ea"/>
              </a:rPr>
              <a:t>Common Errors/Misconceptions</a:t>
            </a:r>
            <a:endParaRPr lang="en-US" sz="2000" dirty="0" smtClean="0">
              <a:ea typeface="+mn-ea"/>
            </a:endParaRPr>
          </a:p>
          <a:p>
            <a:pPr marL="342900" indent="-342900">
              <a:buFont typeface="Arial"/>
              <a:buChar char="•"/>
            </a:pPr>
            <a:r>
              <a:rPr lang="en-US" dirty="0" smtClean="0"/>
              <a:t>calculating </a:t>
            </a:r>
            <a:r>
              <a:rPr lang="en-US" dirty="0"/>
              <a:t>and applying a </a:t>
            </a:r>
            <a:r>
              <a:rPr lang="en-US" i="1" dirty="0"/>
              <a:t>z</a:t>
            </a:r>
            <a:r>
              <a:rPr lang="en-US" dirty="0"/>
              <a:t>-score to a distribution that is not normally distributed </a:t>
            </a:r>
          </a:p>
          <a:p>
            <a:pPr marL="342900" indent="-342900">
              <a:buFont typeface="Arial"/>
              <a:buChar char="•"/>
            </a:pPr>
            <a:r>
              <a:rPr lang="en-US" dirty="0" smtClean="0"/>
              <a:t>using </a:t>
            </a:r>
            <a:r>
              <a:rPr lang="en-US" dirty="0"/>
              <a:t>the area to the left of the </a:t>
            </a:r>
            <a:r>
              <a:rPr lang="en-US" i="1" dirty="0"/>
              <a:t>z</a:t>
            </a:r>
            <a:r>
              <a:rPr lang="en-US" dirty="0"/>
              <a:t>-score when the area to the right of the </a:t>
            </a:r>
            <a:r>
              <a:rPr lang="en-US" i="1" dirty="0"/>
              <a:t>z</a:t>
            </a:r>
            <a:r>
              <a:rPr lang="en-US" dirty="0"/>
              <a:t>-score is the area of interest and </a:t>
            </a:r>
            <a:r>
              <a:rPr lang="en-US" dirty="0" smtClean="0"/>
              <a:t/>
            </a:r>
            <a:br>
              <a:rPr lang="en-US" dirty="0" smtClean="0"/>
            </a:br>
            <a:r>
              <a:rPr lang="en-US" dirty="0" smtClean="0"/>
              <a:t>vice </a:t>
            </a:r>
            <a:r>
              <a:rPr lang="en-US" dirty="0"/>
              <a:t>versa </a:t>
            </a:r>
          </a:p>
          <a:p>
            <a:pPr marL="342900" indent="-342900">
              <a:buFont typeface="Arial"/>
              <a:buChar char="•"/>
            </a:pPr>
            <a:r>
              <a:rPr lang="en-US" dirty="0" smtClean="0"/>
              <a:t>misreading </a:t>
            </a:r>
            <a:r>
              <a:rPr lang="en-US" dirty="0"/>
              <a:t>the table with the associated </a:t>
            </a:r>
            <a:r>
              <a:rPr lang="en-US" dirty="0" smtClean="0"/>
              <a:t>probability </a:t>
            </a:r>
            <a:endParaRPr lang="en-US" dirty="0"/>
          </a:p>
          <a:p>
            <a:pPr marL="342900" indent="-342900">
              <a:lnSpc>
                <a:spcPct val="110000"/>
              </a:lnSpc>
              <a:buFont typeface="Arial"/>
              <a:buChar char="•"/>
            </a:pPr>
            <a:endParaRPr lang="en-US" dirty="0"/>
          </a:p>
        </p:txBody>
      </p:sp>
      <p:sp>
        <p:nvSpPr>
          <p:cNvPr id="21507"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261CA2CB-5E55-4944-A924-36ED15748A88}" type="slidenum">
              <a:rPr lang="en-US" sz="1800">
                <a:solidFill>
                  <a:srgbClr val="000000"/>
                </a:solidFill>
                <a:latin typeface="Arial"/>
                <a:ea typeface="Arial"/>
                <a:cs typeface="Arial"/>
              </a:rPr>
              <a:pPr eaLnBrk="1" fontAlgn="base" hangingPunct="1">
                <a:spcBef>
                  <a:spcPct val="0"/>
                </a:spcBef>
                <a:spcAft>
                  <a:spcPct val="0"/>
                </a:spcAft>
              </a:pPr>
              <a:t>9</a:t>
            </a:fld>
            <a:endParaRPr lang="en-US" sz="1800" dirty="0">
              <a:solidFill>
                <a:srgbClr val="000000"/>
              </a:solidFill>
              <a:latin typeface="Arial"/>
              <a:ea typeface="Arial"/>
              <a:cs typeface="Arial"/>
            </a:endParaRPr>
          </a:p>
        </p:txBody>
      </p:sp>
      <p:sp>
        <p:nvSpPr>
          <p:cNvPr id="3" name="Footer Placeholder 2"/>
          <p:cNvSpPr>
            <a:spLocks noGrp="1"/>
          </p:cNvSpPr>
          <p:nvPr>
            <p:ph type="ftr" sz="quarter" idx="13"/>
          </p:nvPr>
        </p:nvSpPr>
        <p:spPr/>
        <p:txBody>
          <a:bodyPr/>
          <a:lstStyle/>
          <a:p>
            <a:pPr>
              <a:defRPr/>
            </a:pPr>
            <a:r>
              <a:rPr lang="en-US" dirty="0" smtClean="0"/>
              <a:t>1.1.2: Standard Normal Calculations</a:t>
            </a:r>
            <a:endParaRPr lang="en-US"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theme/theme1.xml><?xml version="1.0" encoding="utf-8"?>
<a:theme xmlns:a="http://schemas.openxmlformats.org/drawingml/2006/main" name="Enhanced Instruc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15516</TotalTime>
  <Words>1640</Words>
  <Application>Microsoft Macintosh PowerPoint</Application>
  <PresentationFormat>On-screen Show (4:3)</PresentationFormat>
  <Paragraphs>262</Paragraphs>
  <Slides>23</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Enhanced Instruction template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Walch Education</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Walch Education</dc:creator>
  <cp:keywords/>
  <dc:description/>
  <cp:lastModifiedBy>Jason</cp:lastModifiedBy>
  <cp:revision>346</cp:revision>
  <dcterms:created xsi:type="dcterms:W3CDTF">2012-02-22T19:14:19Z</dcterms:created>
  <dcterms:modified xsi:type="dcterms:W3CDTF">2015-01-07T13:29:00Z</dcterms:modified>
  <cp:category/>
</cp:coreProperties>
</file>