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482" r:id="rId3"/>
    <p:sldId id="258" r:id="rId4"/>
    <p:sldId id="507" r:id="rId5"/>
    <p:sldId id="434" r:id="rId6"/>
    <p:sldId id="483" r:id="rId7"/>
    <p:sldId id="508" r:id="rId8"/>
    <p:sldId id="509" r:id="rId9"/>
    <p:sldId id="485" r:id="rId10"/>
    <p:sldId id="486" r:id="rId11"/>
    <p:sldId id="510" r:id="rId12"/>
    <p:sldId id="487" r:id="rId13"/>
    <p:sldId id="511" r:id="rId14"/>
    <p:sldId id="488" r:id="rId15"/>
    <p:sldId id="489" r:id="rId16"/>
    <p:sldId id="490" r:id="rId17"/>
    <p:sldId id="512" r:id="rId18"/>
    <p:sldId id="491" r:id="rId19"/>
    <p:sldId id="492" r:id="rId20"/>
    <p:sldId id="493" r:id="rId21"/>
    <p:sldId id="494" r:id="rId22"/>
    <p:sldId id="513" r:id="rId23"/>
    <p:sldId id="495" r:id="rId24"/>
    <p:sldId id="514" r:id="rId25"/>
    <p:sldId id="496" r:id="rId26"/>
    <p:sldId id="515" r:id="rId27"/>
    <p:sldId id="290" r:id="rId28"/>
    <p:sldId id="294" r:id="rId29"/>
    <p:sldId id="295" r:id="rId30"/>
    <p:sldId id="497" r:id="rId31"/>
    <p:sldId id="296" r:id="rId32"/>
    <p:sldId id="467" r:id="rId33"/>
    <p:sldId id="473" r:id="rId34"/>
    <p:sldId id="498" r:id="rId35"/>
    <p:sldId id="474" r:id="rId36"/>
    <p:sldId id="462" r:id="rId37"/>
    <p:sldId id="475" r:id="rId38"/>
    <p:sldId id="476" r:id="rId39"/>
    <p:sldId id="499" r:id="rId40"/>
    <p:sldId id="477" r:id="rId41"/>
    <p:sldId id="478" r:id="rId42"/>
    <p:sldId id="500" r:id="rId43"/>
    <p:sldId id="501" r:id="rId44"/>
    <p:sldId id="502" r:id="rId45"/>
    <p:sldId id="503" r:id="rId46"/>
    <p:sldId id="504" r:id="rId47"/>
    <p:sldId id="505" r:id="rId48"/>
    <p:sldId id="506" r:id="rId49"/>
    <p:sldId id="479" r:id="rId50"/>
    <p:sldId id="481" r:id="rId5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795">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5" autoAdjust="0"/>
    <p:restoredTop sz="91486" autoAdjust="0"/>
  </p:normalViewPr>
  <p:slideViewPr>
    <p:cSldViewPr snapToGrid="0" snapToObjects="1" showGuides="1">
      <p:cViewPr varScale="1">
        <p:scale>
          <a:sx n="71" d="100"/>
          <a:sy n="71" d="100"/>
        </p:scale>
        <p:origin x="1380" y="72"/>
      </p:cViewPr>
      <p:guideLst>
        <p:guide orient="horz" pos="1795"/>
        <p:guide pos="2881"/>
      </p:guideLst>
    </p:cSldViewPr>
  </p:slideViewPr>
  <p:outlineViewPr>
    <p:cViewPr>
      <p:scale>
        <a:sx n="33" d="100"/>
        <a:sy n="33" d="100"/>
      </p:scale>
      <p:origin x="0" y="1612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4"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Myriad Pro"/>
              </a:defRPr>
            </a:lvl1pPr>
          </a:lstStyle>
          <a:p>
            <a:pPr>
              <a:defRPr/>
            </a:pPr>
            <a:endParaRPr lang="en-US" dirty="0">
              <a:latin typeface="Arial"/>
              <a:ea typeface="Arial"/>
              <a:cs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Myriad Pro"/>
              </a:defRPr>
            </a:lvl1pPr>
          </a:lstStyle>
          <a:p>
            <a:pPr>
              <a:defRPr/>
            </a:pPr>
            <a:fld id="{D5EDD0BC-854B-5546-A8FF-AF6B249B6AF5}" type="datetimeFigureOut">
              <a:rPr lang="en-US">
                <a:latin typeface="Arial"/>
                <a:ea typeface="Arial"/>
                <a:cs typeface="Arial"/>
              </a:rPr>
              <a:pPr>
                <a:defRPr/>
              </a:pPr>
              <a:t>8/29/2016</a:t>
            </a:fld>
            <a:endParaRPr lang="en-US" dirty="0">
              <a:latin typeface="Arial"/>
              <a:ea typeface="Arial"/>
              <a:cs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Myriad Pro"/>
              </a:defRPr>
            </a:lvl1pPr>
          </a:lstStyle>
          <a:p>
            <a:pPr>
              <a:defRPr/>
            </a:pPr>
            <a:endParaRPr lang="en-US" dirty="0">
              <a:latin typeface="Arial"/>
              <a:ea typeface="Arial"/>
              <a:cs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Myriad Pro"/>
              </a:defRPr>
            </a:lvl1pPr>
          </a:lstStyle>
          <a:p>
            <a:pPr>
              <a:defRPr/>
            </a:pPr>
            <a:fld id="{892397C2-5B49-104A-B1D7-DDE182C52C34}" type="slidenum">
              <a:rPr lang="en-US">
                <a:latin typeface="Arial"/>
                <a:ea typeface="Arial"/>
                <a:cs typeface="Arial"/>
              </a:rPr>
              <a:pPr>
                <a:defRPr/>
              </a:pPr>
              <a:t>‹#›</a:t>
            </a:fld>
            <a:endParaRPr lang="en-US" dirty="0">
              <a:latin typeface="Arial"/>
              <a:ea typeface="Arial"/>
              <a:cs typeface="Arial"/>
            </a:endParaRPr>
          </a:p>
        </p:txBody>
      </p:sp>
    </p:spTree>
    <p:extLst>
      <p:ext uri="{BB962C8B-B14F-4D97-AF65-F5344CB8AC3E}">
        <p14:creationId xmlns:p14="http://schemas.microsoft.com/office/powerpoint/2010/main" val="3807467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pPr>
              <a:defRPr/>
            </a:pPr>
            <a:fld id="{B485999A-F397-D44F-A9CA-C8E36A937B72}" type="datetimeFigureOut">
              <a:rPr lang="en-US" smtClean="0"/>
              <a:pPr>
                <a:defRPr/>
              </a:pPr>
              <a:t>8/29/2016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pPr>
              <a:defRPr/>
            </a:pPr>
            <a:fld id="{7E2D0005-74DA-9042-BDA8-A6CFDFF9710F}" type="slidenum">
              <a:rPr lang="en-US" smtClean="0"/>
              <a:pPr>
                <a:defRPr/>
              </a:pPr>
              <a:t>‹#›</a:t>
            </a:fld>
            <a:endParaRPr lang="en-US" dirty="0"/>
          </a:p>
        </p:txBody>
      </p:sp>
    </p:spTree>
    <p:extLst>
      <p:ext uri="{BB962C8B-B14F-4D97-AF65-F5344CB8AC3E}">
        <p14:creationId xmlns:p14="http://schemas.microsoft.com/office/powerpoint/2010/main" val="16842642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Arial"/>
        <a:cs typeface="Arial"/>
      </a:defRPr>
    </a:lvl1pPr>
    <a:lvl2pPr marL="457200" algn="l" defTabSz="457200" rtl="0" eaLnBrk="0" fontAlgn="base" hangingPunct="0">
      <a:spcBef>
        <a:spcPct val="30000"/>
      </a:spcBef>
      <a:spcAft>
        <a:spcPct val="0"/>
      </a:spcAft>
      <a:defRPr sz="1200" kern="1200">
        <a:solidFill>
          <a:schemeClr val="tx1"/>
        </a:solidFill>
        <a:latin typeface="Arial"/>
        <a:ea typeface="Arial"/>
        <a:cs typeface="+mn-cs"/>
      </a:defRPr>
    </a:lvl2pPr>
    <a:lvl3pPr marL="914400" algn="l" defTabSz="457200" rtl="0" eaLnBrk="0" fontAlgn="base" hangingPunct="0">
      <a:spcBef>
        <a:spcPct val="30000"/>
      </a:spcBef>
      <a:spcAft>
        <a:spcPct val="0"/>
      </a:spcAft>
      <a:defRPr sz="1200" kern="1200">
        <a:solidFill>
          <a:schemeClr val="tx1"/>
        </a:solidFill>
        <a:latin typeface="Arial"/>
        <a:ea typeface="Arial"/>
        <a:cs typeface="+mn-cs"/>
      </a:defRPr>
    </a:lvl3pPr>
    <a:lvl4pPr marL="1371600" algn="l" defTabSz="457200" rtl="0" eaLnBrk="0" fontAlgn="base" hangingPunct="0">
      <a:spcBef>
        <a:spcPct val="30000"/>
      </a:spcBef>
      <a:spcAft>
        <a:spcPct val="0"/>
      </a:spcAft>
      <a:defRPr sz="1200" kern="1200">
        <a:solidFill>
          <a:schemeClr val="tx1"/>
        </a:solidFill>
        <a:latin typeface="Arial"/>
        <a:ea typeface="Arial"/>
        <a:cs typeface="+mn-cs"/>
      </a:defRPr>
    </a:lvl4pPr>
    <a:lvl5pPr marL="1828800" algn="l" defTabSz="457200" rtl="0" eaLnBrk="0" fontAlgn="base" hangingPunct="0">
      <a:spcBef>
        <a:spcPct val="30000"/>
      </a:spcBef>
      <a:spcAft>
        <a:spcPct val="0"/>
      </a:spcAft>
      <a:defRPr sz="1200" kern="1200">
        <a:solidFill>
          <a:schemeClr val="tx1"/>
        </a:solidFill>
        <a:latin typeface="Arial"/>
        <a:ea typeface="Arial"/>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D5D9F8-D567-244F-880C-4BB4785F1C4C}" type="slidenum">
              <a:rPr lang="en-US" sz="1200">
                <a:latin typeface="Arial"/>
                <a:ea typeface="Arial"/>
                <a:cs typeface="Arial"/>
              </a:rPr>
              <a:pPr eaLnBrk="1" hangingPunct="1"/>
              <a:t>1</a:t>
            </a:fld>
            <a:endParaRPr lang="en-US" sz="1200" dirty="0">
              <a:latin typeface="Arial"/>
              <a:ea typeface="Arial"/>
              <a:cs typeface="Arial"/>
            </a:endParaRPr>
          </a:p>
        </p:txBody>
      </p:sp>
    </p:spTree>
    <p:extLst>
      <p:ext uri="{BB962C8B-B14F-4D97-AF65-F5344CB8AC3E}">
        <p14:creationId xmlns:p14="http://schemas.microsoft.com/office/powerpoint/2010/main" val="1228249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D2D5D9F8-D567-244F-880C-4BB4785F1C4C}" type="slidenum">
              <a:rPr lang="en-US" sz="1200">
                <a:latin typeface="Arial"/>
                <a:ea typeface="Arial"/>
                <a:cs typeface="Arial"/>
              </a:rPr>
              <a:pPr eaLnBrk="1" hangingPunct="1"/>
              <a:t>2</a:t>
            </a:fld>
            <a:endParaRPr lang="en-US" sz="1200" dirty="0">
              <a:latin typeface="Arial"/>
              <a:ea typeface="Arial"/>
              <a:cs typeface="Arial"/>
            </a:endParaRPr>
          </a:p>
        </p:txBody>
      </p:sp>
    </p:spTree>
    <p:extLst>
      <p:ext uri="{BB962C8B-B14F-4D97-AF65-F5344CB8AC3E}">
        <p14:creationId xmlns:p14="http://schemas.microsoft.com/office/powerpoint/2010/main" val="167823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Arial"/>
                <a:ea typeface="Arial"/>
                <a:cs typeface="Arial"/>
              </a:rPr>
              <a:t>http://www.walch.com/</a:t>
            </a:r>
            <a:r>
              <a:rPr lang="en-US" sz="1200" b="0" i="0" u="none" strike="noStrike" kern="1200" dirty="0" err="1" smtClean="0">
                <a:solidFill>
                  <a:schemeClr val="tx1"/>
                </a:solidFill>
                <a:effectLst/>
                <a:latin typeface="Arial"/>
                <a:ea typeface="Arial"/>
                <a:cs typeface="Arial"/>
              </a:rPr>
              <a:t>ei</a:t>
            </a:r>
            <a:r>
              <a:rPr lang="en-US" sz="1200" b="0" i="0" u="none" strike="noStrike" kern="1200" dirty="0" smtClean="0">
                <a:solidFill>
                  <a:schemeClr val="tx1"/>
                </a:solidFill>
                <a:effectLst/>
                <a:latin typeface="Arial"/>
                <a:ea typeface="Arial"/>
                <a:cs typeface="Arial"/>
              </a:rPr>
              <a:t>/00475</a:t>
            </a:r>
            <a:endParaRPr lang="en-US" dirty="0" smtClean="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36</a:t>
            </a:fld>
            <a:endParaRPr lang="en-US" dirty="0"/>
          </a:p>
        </p:txBody>
      </p:sp>
    </p:spTree>
    <p:extLst>
      <p:ext uri="{BB962C8B-B14F-4D97-AF65-F5344CB8AC3E}">
        <p14:creationId xmlns:p14="http://schemas.microsoft.com/office/powerpoint/2010/main" val="3838369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Arial"/>
              </a:rPr>
              <a:t>http://www.walch.com/</a:t>
            </a:r>
            <a:r>
              <a:rPr lang="en-US" sz="1200" b="0" i="0" u="none" strike="noStrike" kern="1200" dirty="0" err="1" smtClean="0">
                <a:solidFill>
                  <a:schemeClr val="tx1"/>
                </a:solidFill>
                <a:effectLst/>
                <a:latin typeface="Arial"/>
              </a:rPr>
              <a:t>ei</a:t>
            </a:r>
            <a:r>
              <a:rPr lang="en-US" sz="1200" b="0" i="0" u="none" strike="noStrike" kern="1200" dirty="0" smtClean="0">
                <a:solidFill>
                  <a:schemeClr val="tx1"/>
                </a:solidFill>
                <a:effectLst/>
                <a:latin typeface="Arial"/>
              </a:rPr>
              <a:t>/00476</a:t>
            </a:r>
            <a:endParaRPr lang="en-US" dirty="0" smtClean="0"/>
          </a:p>
        </p:txBody>
      </p:sp>
      <p:sp>
        <p:nvSpPr>
          <p:cNvPr id="4" name="Slide Number Placeholder 3"/>
          <p:cNvSpPr>
            <a:spLocks noGrp="1"/>
          </p:cNvSpPr>
          <p:nvPr>
            <p:ph type="sldNum" sz="quarter" idx="10"/>
          </p:nvPr>
        </p:nvSpPr>
        <p:spPr/>
        <p:txBody>
          <a:bodyPr/>
          <a:lstStyle/>
          <a:p>
            <a:pPr>
              <a:defRPr/>
            </a:pPr>
            <a:fld id="{7E2D0005-74DA-9042-BDA8-A6CFDFF9710F}" type="slidenum">
              <a:rPr lang="en-US" smtClean="0"/>
              <a:pPr>
                <a:defRPr/>
              </a:pPr>
              <a:t>50</a:t>
            </a:fld>
            <a:endParaRPr lang="en-US" dirty="0"/>
          </a:p>
        </p:txBody>
      </p:sp>
    </p:spTree>
    <p:extLst>
      <p:ext uri="{BB962C8B-B14F-4D97-AF65-F5344CB8AC3E}">
        <p14:creationId xmlns:p14="http://schemas.microsoft.com/office/powerpoint/2010/main" val="3838369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CCSS IPM3 PPT bgd Instruction WIM 72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6650182"/>
          </a:xfrm>
          <a:prstGeom prst="rect">
            <a:avLst/>
          </a:prstGeom>
        </p:spPr>
      </p:pic>
      <p:sp>
        <p:nvSpPr>
          <p:cNvPr id="3" name="Subtitle 2"/>
          <p:cNvSpPr>
            <a:spLocks noGrp="1"/>
          </p:cNvSpPr>
          <p:nvPr>
            <p:ph type="subTitle" idx="1"/>
          </p:nvPr>
        </p:nvSpPr>
        <p:spPr>
          <a:xfrm>
            <a:off x="640600" y="640567"/>
            <a:ext cx="7855776" cy="4998233"/>
          </a:xfrm>
          <a:noFill/>
          <a:ln>
            <a:noFill/>
          </a:ln>
        </p:spPr>
        <p:txBody>
          <a:bodyPr>
            <a:normAutofit/>
          </a:bodyP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8"/>
          <p:cNvSpPr>
            <a:spLocks noGrp="1"/>
          </p:cNvSpPr>
          <p:nvPr>
            <p:ph type="sldNum" sz="quarter" idx="11"/>
          </p:nvPr>
        </p:nvSpPr>
        <p:spPr>
          <a:xfrm>
            <a:off x="8297863" y="5497513"/>
            <a:ext cx="728662" cy="282575"/>
          </a:xfrm>
        </p:spPr>
        <p:txBody>
          <a:bodyPr/>
          <a:lstStyle>
            <a:lvl1pPr>
              <a:defRPr sz="1800" b="1" i="0">
                <a:solidFill>
                  <a:srgbClr val="000000"/>
                </a:solidFill>
                <a:latin typeface="Arial"/>
                <a:cs typeface="Arial"/>
              </a:defRPr>
            </a:lvl1pPr>
          </a:lstStyle>
          <a:p>
            <a:pPr>
              <a:defRPr/>
            </a:pPr>
            <a:fld id="{AA28DBB7-6366-7443-A6B3-31C63E357D05}" type="slidenum">
              <a:rPr lang="en-US" smtClean="0"/>
              <a:pPr>
                <a:defRPr/>
              </a:pPr>
              <a:t>‹#›</a:t>
            </a:fld>
            <a:endParaRPr lang="en-US" dirty="0"/>
          </a:p>
        </p:txBody>
      </p:sp>
      <p:sp>
        <p:nvSpPr>
          <p:cNvPr id="6" name="Footer Placeholder 5"/>
          <p:cNvSpPr>
            <a:spLocks noGrp="1"/>
          </p:cNvSpPr>
          <p:nvPr>
            <p:ph type="ftr" sz="quarter" idx="13"/>
          </p:nvPr>
        </p:nvSpPr>
        <p:spPr>
          <a:xfrm>
            <a:off x="976004" y="6246670"/>
            <a:ext cx="5741117" cy="264965"/>
          </a:xfrm>
        </p:spPr>
        <p:txBody>
          <a:bodyPr/>
          <a:lstStyle>
            <a:lvl1pPr algn="l">
              <a:defRPr sz="1500">
                <a:solidFill>
                  <a:srgbClr val="000090"/>
                </a:solidFill>
              </a:defRPr>
            </a:lvl1p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2219862181"/>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mn-cs"/>
              </a:defRPr>
            </a:lvl1pPr>
          </a:lstStyle>
          <a:p>
            <a:pPr>
              <a:defRPr/>
            </a:pPr>
            <a:r>
              <a:rPr lang="en-US" dirty="0" smtClean="0"/>
              <a:t>1.1.1: Normal Distributions and the 68–95–99.7 Rule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a:ea typeface="+mn-ea"/>
                <a:cs typeface="+mn-cs"/>
              </a:defRPr>
            </a:lvl1pPr>
          </a:lstStyle>
          <a:p>
            <a:pPr>
              <a:defRPr/>
            </a:pPr>
            <a:fld id="{1B293FF8-CD88-C24E-B901-491EE6C88A2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Lst>
  <p:transition spd="slow"/>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Arial"/>
          <a:ea typeface="Arial"/>
          <a:cs typeface="Arial"/>
        </a:defRPr>
      </a:lvl1pPr>
      <a:lvl2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Myriad Pro"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1pPr>
      <a:lvl2pPr marL="800100" indent="-342900" algn="l" defTabSz="457200" rtl="0" eaLnBrk="0" fontAlgn="base" hangingPunct="0">
        <a:spcBef>
          <a:spcPct val="20000"/>
        </a:spcBef>
        <a:spcAft>
          <a:spcPct val="0"/>
        </a:spcAft>
        <a:buFont typeface="Arial"/>
        <a:buChar char="•"/>
        <a:defRPr sz="2400" kern="1200">
          <a:solidFill>
            <a:schemeClr val="tx1"/>
          </a:solidFill>
          <a:latin typeface="Arial"/>
          <a:ea typeface="Arial"/>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Arial"/>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2.emf"/><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walch.com/ei/00475"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8.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image" Target="../media/image2.emf"/><Relationship Id="rId9" Type="http://schemas.openxmlformats.org/officeDocument/2006/relationships/oleObject" Target="../embeddings/oleObject13.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0.emf"/><Relationship Id="rId5" Type="http://schemas.openxmlformats.org/officeDocument/2006/relationships/oleObject" Target="../embeddings/oleObject25.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oleObject" Target="../embeddings/oleObject29.bin"/><Relationship Id="rId4" Type="http://schemas.openxmlformats.org/officeDocument/2006/relationships/image" Target="../media/image17.emf"/></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www.walch.com/ei/0047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600" y="640567"/>
            <a:ext cx="7855776" cy="5477807"/>
          </a:xfrm>
        </p:spPr>
        <p:txBody>
          <a:bodyPr rtlCol="0"/>
          <a:lstStyle/>
          <a:p>
            <a:pPr eaLnBrk="1" fontAlgn="auto" hangingPunct="1">
              <a:spcAft>
                <a:spcPts val="0"/>
              </a:spcAft>
              <a:buFont typeface="Arial"/>
              <a:buNone/>
              <a:defRPr/>
            </a:pPr>
            <a:r>
              <a:rPr lang="en-US" sz="2800" b="1" dirty="0" smtClean="0">
                <a:ea typeface="+mn-ea"/>
              </a:rPr>
              <a:t>Introduction</a:t>
            </a:r>
            <a:endParaRPr lang="en-US" sz="2800" b="1" dirty="0">
              <a:ea typeface="+mn-ea"/>
            </a:endParaRPr>
          </a:p>
          <a:p>
            <a:pPr>
              <a:spcAft>
                <a:spcPts val="1200"/>
              </a:spcAft>
            </a:pPr>
            <a:r>
              <a:rPr lang="en-US" dirty="0"/>
              <a:t>Probability distributions are useful in making decisions in many areas of life, including business and scientific research. The normal distribution is one of many types of probability distributions, and perhaps the one most widely used. Learning how to use the properties of normal distributions will be a valuable asset in many careers and subjects, including economics, education, finance, medicine, psychology, and sports. </a:t>
            </a:r>
          </a:p>
        </p:txBody>
      </p:sp>
      <p:sp>
        <p:nvSpPr>
          <p:cNvPr id="2" name="Slide Number Placeholder 1"/>
          <p:cNvSpPr>
            <a:spLocks noGrp="1"/>
          </p:cNvSpPr>
          <p:nvPr>
            <p:ph type="sldNum" sz="quarter" idx="11"/>
          </p:nvPr>
        </p:nvSpPr>
        <p:spPr/>
        <p:txBody>
          <a:bodyPr/>
          <a:lstStyle/>
          <a:p>
            <a:pPr>
              <a:defRPr/>
            </a:pPr>
            <a:fld id="{8E0A64BF-F1FF-FE46-8566-4B9C9A787A73}" type="slidenum">
              <a:rPr lang="en-US" smtClean="0"/>
              <a:pPr>
                <a:defRPr/>
              </a:pPr>
              <a:t>1</a:t>
            </a:fld>
            <a:endParaRPr lang="en-US" dirty="0"/>
          </a:p>
        </p:txBody>
      </p:sp>
      <p:sp>
        <p:nvSpPr>
          <p:cNvPr id="4" name="Footer Placeholder 3"/>
          <p:cNvSpPr>
            <a:spLocks noGrp="1"/>
          </p:cNvSpPr>
          <p:nvPr>
            <p:ph type="ftr" sz="quarter" idx="13"/>
          </p:nvPr>
        </p:nvSpPr>
        <p:spPr>
          <a:xfrm>
            <a:off x="976003" y="6246670"/>
            <a:ext cx="5996807" cy="264965"/>
          </a:xfrm>
        </p:spPr>
        <p:txBody>
          <a:bodyPr/>
          <a:lstStyle/>
          <a:p>
            <a:pPr>
              <a:defRPr/>
            </a:pPr>
            <a:r>
              <a:rPr lang="en-US" dirty="0" smtClean="0"/>
              <a:t>1.1.1: Normal Distributions and the 68–95–99.7 Rule</a:t>
            </a:r>
            <a:endParaRPr 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lnSpc>
                <a:spcPct val="110000"/>
              </a:lnSpc>
              <a:spcAft>
                <a:spcPts val="600"/>
              </a:spcAft>
              <a:buFont typeface="Arial"/>
              <a:buChar char="•"/>
            </a:pPr>
            <a:r>
              <a:rPr lang="en-US" dirty="0" smtClean="0"/>
              <a:t>A </a:t>
            </a:r>
            <a:r>
              <a:rPr lang="en-US" b="1" dirty="0"/>
              <a:t>probability distribution </a:t>
            </a:r>
            <a:r>
              <a:rPr lang="en-US" dirty="0" smtClean="0"/>
              <a:t>is a graph of the values of </a:t>
            </a:r>
            <a:r>
              <a:rPr lang="en-US" dirty="0"/>
              <a:t>a </a:t>
            </a:r>
            <a:r>
              <a:rPr lang="en-US" dirty="0" smtClean="0"/>
              <a:t>random variable </a:t>
            </a:r>
            <a:r>
              <a:rPr lang="en-US" dirty="0"/>
              <a:t>with associated probabilities. </a:t>
            </a:r>
          </a:p>
          <a:p>
            <a:pPr marL="342900" indent="-342900">
              <a:lnSpc>
                <a:spcPct val="110000"/>
              </a:lnSpc>
              <a:spcAft>
                <a:spcPts val="600"/>
              </a:spcAft>
              <a:buFont typeface="Arial"/>
              <a:buChar char="•"/>
            </a:pPr>
            <a:r>
              <a:rPr lang="en-US" dirty="0" smtClean="0"/>
              <a:t>A </a:t>
            </a:r>
            <a:r>
              <a:rPr lang="en-US" b="1" dirty="0"/>
              <a:t>random variable </a:t>
            </a:r>
            <a:r>
              <a:rPr lang="en-US" dirty="0"/>
              <a:t>is a variable with a numerical value that changes depending on each outcome in a sample space. A random variable can take on different values, and the value that a random variable takes is associated with chance. </a:t>
            </a:r>
          </a:p>
          <a:p>
            <a:pPr marL="342900" indent="-342900">
              <a:lnSpc>
                <a:spcPct val="110000"/>
              </a:lnSpc>
              <a:spcAft>
                <a:spcPts val="600"/>
              </a:spcAft>
              <a:buFont typeface="Arial"/>
              <a:buChar char="•"/>
            </a:pPr>
            <a:r>
              <a:rPr lang="en-US" dirty="0" smtClean="0"/>
              <a:t>The </a:t>
            </a:r>
            <a:r>
              <a:rPr lang="en-US" dirty="0"/>
              <a:t>area under a probability distribution is equal to 1; that is, 100% of all possible data values within the interval are represented under the curve.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10</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370639701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lnSpc>
                <a:spcPct val="110000"/>
              </a:lnSpc>
              <a:spcAft>
                <a:spcPts val="600"/>
              </a:spcAft>
              <a:buFont typeface="Arial"/>
              <a:buChar char="•"/>
            </a:pPr>
            <a:r>
              <a:rPr lang="en-US" dirty="0" smtClean="0"/>
              <a:t>A </a:t>
            </a:r>
            <a:r>
              <a:rPr lang="en-US" b="1" dirty="0"/>
              <a:t>continuous distribution </a:t>
            </a:r>
            <a:r>
              <a:rPr lang="en-US" dirty="0"/>
              <a:t>is a graphed set of values </a:t>
            </a:r>
            <a:r>
              <a:rPr lang="en-US" dirty="0" smtClean="0"/>
              <a:t/>
            </a:r>
            <a:br>
              <a:rPr lang="en-US" dirty="0" smtClean="0"/>
            </a:br>
            <a:r>
              <a:rPr lang="en-US" dirty="0" smtClean="0"/>
              <a:t>(</a:t>
            </a:r>
            <a:r>
              <a:rPr lang="en-US" dirty="0"/>
              <a:t>a curve) in a continuous data set. </a:t>
            </a:r>
          </a:p>
          <a:p>
            <a:pPr marL="342900" indent="-342900">
              <a:lnSpc>
                <a:spcPct val="110000"/>
              </a:lnSpc>
              <a:buFont typeface="Arial"/>
              <a:buChar char="•"/>
            </a:pPr>
            <a:r>
              <a:rPr lang="en-US" dirty="0" smtClean="0"/>
              <a:t>We </a:t>
            </a:r>
            <a:r>
              <a:rPr lang="en-US" dirty="0"/>
              <a:t>will examine two types of continuous distributions: uniform and normal</a:t>
            </a:r>
            <a:r>
              <a:rPr lang="en-US" dirty="0" smtClean="0"/>
              <a:t>.</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11</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22782190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a:lnSpc>
                <a:spcPct val="110000"/>
              </a:lnSpc>
            </a:pPr>
            <a:r>
              <a:rPr lang="en-US" b="1" dirty="0"/>
              <a:t>Continuous Uniform Distributions </a:t>
            </a:r>
            <a:endParaRPr lang="en-US" dirty="0"/>
          </a:p>
          <a:p>
            <a:pPr marL="342900" indent="-342900">
              <a:lnSpc>
                <a:spcPct val="110000"/>
              </a:lnSpc>
              <a:spcAft>
                <a:spcPts val="600"/>
              </a:spcAft>
              <a:buFont typeface="Arial"/>
              <a:buChar char="•"/>
            </a:pPr>
            <a:r>
              <a:rPr lang="en-US" spc="-10" dirty="0"/>
              <a:t>A </a:t>
            </a:r>
            <a:r>
              <a:rPr lang="en-US" b="1" spc="-10" dirty="0"/>
              <a:t>uniform distribution </a:t>
            </a:r>
            <a:r>
              <a:rPr lang="en-US" spc="-10" dirty="0"/>
              <a:t>is a set of values that are continuous, are symmetric to a mean, and have equal frequencies corresponding to any two equally sized intervals.</a:t>
            </a:r>
            <a:r>
              <a:rPr lang="en-US" dirty="0"/>
              <a:t> </a:t>
            </a:r>
          </a:p>
          <a:p>
            <a:pPr marL="342900" indent="-342900">
              <a:lnSpc>
                <a:spcPct val="110000"/>
              </a:lnSpc>
              <a:spcAft>
                <a:spcPts val="600"/>
              </a:spcAft>
              <a:buFont typeface="Arial"/>
              <a:buChar char="•"/>
            </a:pPr>
            <a:r>
              <a:rPr lang="en-US" dirty="0"/>
              <a:t>In other words, the values are spread out </a:t>
            </a:r>
            <a:r>
              <a:rPr lang="en-US" i="1" dirty="0"/>
              <a:t>uniformly </a:t>
            </a:r>
            <a:r>
              <a:rPr lang="en-US" dirty="0"/>
              <a:t>throughout the distribution.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12</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407208291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lnSpc>
                <a:spcPct val="110000"/>
              </a:lnSpc>
              <a:spcAft>
                <a:spcPts val="600"/>
              </a:spcAft>
              <a:buFont typeface="Arial"/>
              <a:buChar char="•"/>
            </a:pPr>
            <a:r>
              <a:rPr lang="en-US" dirty="0" smtClean="0"/>
              <a:t>To </a:t>
            </a:r>
            <a:r>
              <a:rPr lang="en-US" dirty="0"/>
              <a:t>determine the probability of an outcome using a uniform distribution, we calculate the ratio of the width of the interval of interest for the given outcome to the overall width of the distribution: </a:t>
            </a:r>
          </a:p>
          <a:p>
            <a:pPr marL="342900" indent="-342900">
              <a:lnSpc>
                <a:spcPct val="110000"/>
              </a:lnSpc>
              <a:buFont typeface="Arial"/>
              <a:buChar char="•"/>
            </a:pPr>
            <a:endParaRPr lang="en-US" dirty="0" smtClean="0"/>
          </a:p>
          <a:p>
            <a:pPr marL="342900" indent="-342900">
              <a:lnSpc>
                <a:spcPct val="110000"/>
              </a:lnSpc>
              <a:buFont typeface="Arial"/>
              <a:buChar char="•"/>
            </a:pPr>
            <a:endParaRPr lang="en-US" dirty="0"/>
          </a:p>
          <a:p>
            <a:pPr marL="342900" indent="-342900">
              <a:lnSpc>
                <a:spcPct val="110000"/>
              </a:lnSpc>
              <a:spcBef>
                <a:spcPts val="1200"/>
              </a:spcBef>
              <a:buFont typeface="Arial"/>
              <a:buChar char="•"/>
            </a:pPr>
            <a:r>
              <a:rPr lang="en-US" dirty="0"/>
              <a:t>The result of this proportion is equal to the probability of the outcome</a:t>
            </a:r>
            <a:r>
              <a:rPr lang="en-US" dirty="0" smtClean="0"/>
              <a:t>.</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13</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933447276"/>
              </p:ext>
            </p:extLst>
          </p:nvPr>
        </p:nvGraphicFramePr>
        <p:xfrm>
          <a:off x="2025650" y="2777588"/>
          <a:ext cx="5092700" cy="800100"/>
        </p:xfrm>
        <a:graphic>
          <a:graphicData uri="http://schemas.openxmlformats.org/presentationml/2006/ole">
            <mc:AlternateContent xmlns:mc="http://schemas.openxmlformats.org/markup-compatibility/2006">
              <mc:Choice xmlns:v="urn:schemas-microsoft-com:vml" Requires="v">
                <p:oleObj spid="_x0000_s107544" name="Equation" r:id="rId3" imgW="5092700" imgH="800100" progId="Equation.DSMT4">
                  <p:embed/>
                </p:oleObj>
              </mc:Choice>
              <mc:Fallback>
                <p:oleObj name="Equation" r:id="rId3" imgW="5092700" imgH="800100" progId="Equation.DSMT4">
                  <p:embed/>
                  <p:pic>
                    <p:nvPicPr>
                      <p:cNvPr id="0" name=""/>
                      <p:cNvPicPr/>
                      <p:nvPr/>
                    </p:nvPicPr>
                    <p:blipFill>
                      <a:blip r:embed="rId4"/>
                      <a:stretch>
                        <a:fillRect/>
                      </a:stretch>
                    </p:blipFill>
                    <p:spPr>
                      <a:xfrm>
                        <a:off x="2025650" y="2777588"/>
                        <a:ext cx="5092700" cy="800100"/>
                      </a:xfrm>
                      <a:prstGeom prst="rect">
                        <a:avLst/>
                      </a:prstGeom>
                    </p:spPr>
                  </p:pic>
                </p:oleObj>
              </mc:Fallback>
            </mc:AlternateContent>
          </a:graphicData>
        </a:graphic>
      </p:graphicFrame>
    </p:spTree>
    <p:extLst>
      <p:ext uri="{BB962C8B-B14F-4D97-AF65-F5344CB8AC3E}">
        <p14:creationId xmlns:p14="http://schemas.microsoft.com/office/powerpoint/2010/main" val="38616581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buFont typeface="Arial"/>
              <a:buChar char="•"/>
            </a:pPr>
            <a:r>
              <a:rPr lang="en-US" dirty="0" smtClean="0"/>
              <a:t>In </a:t>
            </a:r>
            <a:r>
              <a:rPr lang="en-US" dirty="0"/>
              <a:t>the uniform distribution </a:t>
            </a:r>
            <a:r>
              <a:rPr lang="en-US" dirty="0" smtClean="0"/>
              <a:t>below, </a:t>
            </a:r>
            <a:r>
              <a:rPr lang="en-US" dirty="0"/>
              <a:t>the data values are spread evenly from 1 to 9: </a:t>
            </a:r>
            <a:endParaRPr lang="en-US" dirty="0" smtClean="0"/>
          </a:p>
          <a:p>
            <a:pPr marL="342900" indent="-342900">
              <a:buFont typeface="Arial"/>
              <a:buChar char="•"/>
            </a:pPr>
            <a:endParaRPr lang="en-US" sz="2200"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14</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7" name="Picture 6" descr="MIII_U1L1_004.pdf"/>
          <p:cNvPicPr>
            <a:picLocks noChangeAspect="1"/>
          </p:cNvPicPr>
          <p:nvPr/>
        </p:nvPicPr>
        <p:blipFill rotWithShape="1">
          <a:blip r:embed="rId2">
            <a:extLst>
              <a:ext uri="{28A0092B-C50C-407E-A947-70E740481C1C}">
                <a14:useLocalDpi xmlns:a14="http://schemas.microsoft.com/office/drawing/2010/main" val="0"/>
              </a:ext>
            </a:extLst>
          </a:blip>
          <a:srcRect t="40793"/>
          <a:stretch/>
        </p:blipFill>
        <p:spPr>
          <a:xfrm>
            <a:off x="1513899" y="2113983"/>
            <a:ext cx="6116203" cy="3621183"/>
          </a:xfrm>
          <a:prstGeom prst="rect">
            <a:avLst/>
          </a:prstGeom>
          <a:noFill/>
        </p:spPr>
      </p:pic>
    </p:spTree>
    <p:extLst>
      <p:ext uri="{BB962C8B-B14F-4D97-AF65-F5344CB8AC3E}">
        <p14:creationId xmlns:p14="http://schemas.microsoft.com/office/powerpoint/2010/main" val="424097055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a:spcBef>
                <a:spcPts val="300"/>
              </a:spcBef>
            </a:pPr>
            <a:r>
              <a:rPr lang="en-US" b="1" dirty="0"/>
              <a:t>Continuous Normal Distributions </a:t>
            </a:r>
            <a:endParaRPr lang="en-US" dirty="0"/>
          </a:p>
          <a:p>
            <a:pPr marL="342900" indent="-342900">
              <a:spcBef>
                <a:spcPts val="300"/>
              </a:spcBef>
              <a:buFont typeface="Arial"/>
              <a:buChar char="•"/>
            </a:pPr>
            <a:r>
              <a:rPr lang="en-US" dirty="0"/>
              <a:t>Another type of a continuous distribution is a normal distribution. </a:t>
            </a:r>
          </a:p>
          <a:p>
            <a:pPr marL="342900" indent="-342900">
              <a:spcBef>
                <a:spcPts val="300"/>
              </a:spcBef>
              <a:buFont typeface="Arial"/>
              <a:buChar char="•"/>
            </a:pPr>
            <a:r>
              <a:rPr lang="en-US" dirty="0"/>
              <a:t>A </a:t>
            </a:r>
            <a:r>
              <a:rPr lang="en-US" b="1" dirty="0"/>
              <a:t>normal distribution </a:t>
            </a:r>
            <a:r>
              <a:rPr lang="en-US" dirty="0"/>
              <a:t>is a set of values that are continuous, are symmetric to the mean, and have higher frequencies in intervals close to the mean than equal-sized intervals away from the mean. When graphed, data following a normal distribution forms a normal curve. </a:t>
            </a:r>
          </a:p>
          <a:p>
            <a:pPr marL="342900" indent="-342900">
              <a:spcBef>
                <a:spcPts val="300"/>
              </a:spcBef>
              <a:buFont typeface="Arial"/>
              <a:buChar char="•"/>
            </a:pPr>
            <a:r>
              <a:rPr lang="en-US" dirty="0"/>
              <a:t>Normal distributions are symmetric to the mean. This means that 50% of the data is to the right of the mean and 50% of the data is to the left of the mean</a:t>
            </a:r>
            <a:r>
              <a:rPr lang="en-US" dirty="0" smtClean="0"/>
              <a:t>.</a:t>
            </a:r>
          </a:p>
          <a:p>
            <a:pPr marL="342900" indent="-342900">
              <a:buFont typeface="Arial"/>
              <a:buChar char="•"/>
            </a:pPr>
            <a:endParaRPr lang="en-US" sz="2200"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15</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333297217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buFont typeface="Arial"/>
              <a:buChar char="•"/>
            </a:pPr>
            <a:r>
              <a:rPr lang="en-US" sz="2200" dirty="0" smtClean="0"/>
              <a:t>T</a:t>
            </a:r>
            <a:r>
              <a:rPr lang="en-US" dirty="0" smtClean="0"/>
              <a:t>he </a:t>
            </a:r>
            <a:r>
              <a:rPr lang="en-US" b="1" dirty="0"/>
              <a:t>mean </a:t>
            </a:r>
            <a:r>
              <a:rPr lang="en-US" dirty="0"/>
              <a:t>is a measure of center in a set of numerical data, computed by adding the values in a data set and then dividing the sum by the number of values in the data set. </a:t>
            </a:r>
          </a:p>
          <a:p>
            <a:pPr marL="342900" indent="-342900">
              <a:buFont typeface="Arial"/>
              <a:buChar char="•"/>
            </a:pPr>
            <a:r>
              <a:rPr lang="en-US" dirty="0" smtClean="0"/>
              <a:t>The </a:t>
            </a:r>
            <a:r>
              <a:rPr lang="en-US" dirty="0"/>
              <a:t>mean is denoted by the Greek lowercase letter </a:t>
            </a:r>
            <a:r>
              <a:rPr lang="en-US" b="1" i="1" dirty="0"/>
              <a:t>mu</a:t>
            </a:r>
            <a:r>
              <a:rPr lang="en-US" dirty="0"/>
              <a:t>, </a:t>
            </a:r>
            <a:r>
              <a:rPr lang="en-US" b="1" i="1" dirty="0"/>
              <a:t>μ</a:t>
            </a:r>
            <a:r>
              <a:rPr lang="en-US" dirty="0" smtClean="0"/>
              <a:t>. </a:t>
            </a:r>
            <a:endParaRPr lang="en-US" dirty="0"/>
          </a:p>
          <a:p>
            <a:pPr marL="342900" indent="-342900">
              <a:buFont typeface="Arial"/>
              <a:buChar char="•"/>
            </a:pPr>
            <a:r>
              <a:rPr lang="en-US" dirty="0" smtClean="0"/>
              <a:t>The </a:t>
            </a:r>
            <a:r>
              <a:rPr lang="en-US" dirty="0"/>
              <a:t>Greek letter </a:t>
            </a:r>
            <a:r>
              <a:rPr lang="en-US" i="1" dirty="0"/>
              <a:t>μ</a:t>
            </a:r>
            <a:r>
              <a:rPr lang="en-US" dirty="0" smtClean="0"/>
              <a:t> </a:t>
            </a:r>
            <a:r>
              <a:rPr lang="en-US" dirty="0"/>
              <a:t>is also used when reporting the mean of a population.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16</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18227633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spcAft>
                <a:spcPts val="1200"/>
              </a:spcAft>
              <a:buFont typeface="Arial"/>
              <a:buChar char="•"/>
            </a:pPr>
            <a:r>
              <a:rPr lang="en-US" smtClean="0"/>
              <a:t>A </a:t>
            </a:r>
            <a:r>
              <a:rPr lang="en-US" b="1" dirty="0"/>
              <a:t>population </a:t>
            </a:r>
            <a:r>
              <a:rPr lang="en-US" dirty="0"/>
              <a:t>is made up of all of the people, objects, or phenomena of interest in an investigation. A </a:t>
            </a:r>
            <a:r>
              <a:rPr lang="en-US" b="1" dirty="0"/>
              <a:t>sample </a:t>
            </a:r>
            <a:r>
              <a:rPr lang="en-US" dirty="0"/>
              <a:t>is a subset of the population—that is, a smaller portion that represents the whole population. </a:t>
            </a:r>
          </a:p>
          <a:p>
            <a:pPr marL="342900" indent="-342900">
              <a:buFont typeface="Arial"/>
              <a:buChar char="•"/>
            </a:pPr>
            <a:r>
              <a:rPr lang="en-US" dirty="0" smtClean="0"/>
              <a:t>The </a:t>
            </a:r>
            <a:r>
              <a:rPr lang="en-US" b="1" dirty="0"/>
              <a:t>standard deviation </a:t>
            </a:r>
            <a:r>
              <a:rPr lang="en-US" dirty="0"/>
              <a:t>is a measure of average variation about a mean</a:t>
            </a:r>
            <a:r>
              <a:rPr lang="en-US" dirty="0" smtClean="0"/>
              <a:t>.</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17</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371844840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buFont typeface="Arial"/>
              <a:buChar char="•"/>
            </a:pPr>
            <a:r>
              <a:rPr lang="en-US" dirty="0" smtClean="0"/>
              <a:t>Technically</a:t>
            </a:r>
            <a:r>
              <a:rPr lang="en-US" dirty="0"/>
              <a:t>, the standard deviation is the square root of the average squared difference from the mean, and is denoted by the lowercase Greek letter </a:t>
            </a:r>
            <a:r>
              <a:rPr lang="en-US" b="1" i="1" dirty="0"/>
              <a:t>sigma</a:t>
            </a:r>
            <a:r>
              <a:rPr lang="en-US" dirty="0"/>
              <a:t>, </a:t>
            </a:r>
            <a:r>
              <a:rPr lang="en-US" dirty="0" smtClean="0"/>
              <a:t>  .</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18</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94931943"/>
              </p:ext>
            </p:extLst>
          </p:nvPr>
        </p:nvGraphicFramePr>
        <p:xfrm>
          <a:off x="1524000" y="2734624"/>
          <a:ext cx="6096000" cy="2529840"/>
        </p:xfrm>
        <a:graphic>
          <a:graphicData uri="http://schemas.openxmlformats.org/drawingml/2006/table">
            <a:tbl>
              <a:tblPr firstRow="1" bandRow="1">
                <a:tableStyleId>{8EC20E35-A176-4012-BC5E-935CFFF8708E}</a:tableStyleId>
              </a:tblPr>
              <a:tblGrid>
                <a:gridCol w="609600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i="0" u="none" strike="noStrike" kern="1200" baseline="0" dirty="0" smtClean="0">
                          <a:solidFill>
                            <a:schemeClr val="tx1"/>
                          </a:solidFill>
                          <a:latin typeface="+mn-lt"/>
                          <a:ea typeface="+mn-ea"/>
                          <a:cs typeface="+mn-cs"/>
                        </a:rPr>
                        <a:t>Steps to Find the Standard Deviation</a:t>
                      </a:r>
                      <a:endParaRPr lang="en-US" sz="2200" b="0" i="0" u="none" strike="noStrike" kern="1200" baseline="0" dirty="0" smtClean="0">
                        <a:solidFill>
                          <a:schemeClr val="tx1"/>
                        </a:solidFill>
                        <a:latin typeface="+mn-lt"/>
                        <a:ea typeface="+mn-ea"/>
                        <a:cs typeface="+mn-cs"/>
                      </a:endParaRP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chemeClr val="bg1">
                        <a:lumMod val="85000"/>
                      </a:schemeClr>
                    </a:solidFill>
                  </a:tcPr>
                </a:tc>
              </a:tr>
              <a:tr h="370840">
                <a:tc>
                  <a:txBody>
                    <a:bodyPr/>
                    <a:lstStyle/>
                    <a:p>
                      <a:pPr marL="342900" indent="-342900">
                        <a:lnSpc>
                          <a:spcPct val="120000"/>
                        </a:lnSpc>
                        <a:buFont typeface="+mj-lt"/>
                        <a:buAutoNum type="arabicPeriod"/>
                      </a:pPr>
                      <a:r>
                        <a:rPr lang="en-US" sz="2200" b="0" i="0" u="none" strike="noStrike" kern="1200" baseline="0" dirty="0" smtClean="0">
                          <a:solidFill>
                            <a:schemeClr val="dk1"/>
                          </a:solidFill>
                          <a:latin typeface="+mn-lt"/>
                          <a:ea typeface="+mn-ea"/>
                          <a:cs typeface="+mn-cs"/>
                        </a:rPr>
                        <a:t>Calculate the difference between the mean and each number in the data set. </a:t>
                      </a:r>
                    </a:p>
                    <a:p>
                      <a:pPr marL="342900" indent="-342900">
                        <a:lnSpc>
                          <a:spcPct val="120000"/>
                        </a:lnSpc>
                        <a:buFont typeface="+mj-lt"/>
                        <a:buAutoNum type="arabicPeriod"/>
                      </a:pPr>
                      <a:r>
                        <a:rPr lang="en-US" sz="2200" b="0" i="0" u="none" strike="noStrike" kern="1200" baseline="0" dirty="0" smtClean="0">
                          <a:solidFill>
                            <a:schemeClr val="dk1"/>
                          </a:solidFill>
                          <a:latin typeface="+mn-lt"/>
                          <a:ea typeface="+mn-ea"/>
                          <a:cs typeface="+mn-cs"/>
                        </a:rPr>
                        <a:t>Square each difference. </a:t>
                      </a:r>
                    </a:p>
                    <a:p>
                      <a:pPr marL="342900" indent="-342900">
                        <a:lnSpc>
                          <a:spcPct val="120000"/>
                        </a:lnSpc>
                        <a:buFont typeface="+mj-lt"/>
                        <a:buAutoNum type="arabicPeriod"/>
                      </a:pPr>
                      <a:r>
                        <a:rPr lang="en-US" sz="2200" b="0" i="0" u="none" strike="noStrike" kern="1200" baseline="0" dirty="0" smtClean="0">
                          <a:solidFill>
                            <a:schemeClr val="dk1"/>
                          </a:solidFill>
                          <a:latin typeface="+mn-lt"/>
                          <a:ea typeface="+mn-ea"/>
                          <a:cs typeface="+mn-cs"/>
                        </a:rPr>
                        <a:t>Find the mean of the squared differences. </a:t>
                      </a:r>
                    </a:p>
                    <a:p>
                      <a:pPr marL="342900" indent="-342900">
                        <a:lnSpc>
                          <a:spcPct val="120000"/>
                        </a:lnSpc>
                        <a:buFont typeface="+mj-lt"/>
                        <a:buAutoNum type="arabicPeriod"/>
                      </a:pPr>
                      <a:r>
                        <a:rPr lang="en-US" sz="2200" b="0" i="0" u="none" strike="noStrike" kern="1200" baseline="0" dirty="0" smtClean="0">
                          <a:solidFill>
                            <a:schemeClr val="dk1"/>
                          </a:solidFill>
                          <a:latin typeface="+mn-lt"/>
                          <a:ea typeface="+mn-ea"/>
                          <a:cs typeface="+mn-cs"/>
                        </a:rPr>
                        <a:t>Take the square root of the resulting number. </a:t>
                      </a:r>
                    </a:p>
                  </a:txBody>
                  <a:tcPr>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prstClr val="black"/>
                      </a:solidFill>
                      <a:prstDash val="solid"/>
                      <a:round/>
                      <a:headEnd type="none" w="med" len="med"/>
                      <a:tailEnd type="none" w="med" len="med"/>
                    </a:lnB>
                    <a:solidFill>
                      <a:schemeClr val="bg1"/>
                    </a:solidFill>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29799833"/>
              </p:ext>
            </p:extLst>
          </p:nvPr>
        </p:nvGraphicFramePr>
        <p:xfrm>
          <a:off x="7296572" y="2083742"/>
          <a:ext cx="254000" cy="228600"/>
        </p:xfrm>
        <a:graphic>
          <a:graphicData uri="http://schemas.openxmlformats.org/presentationml/2006/ole">
            <mc:AlternateContent xmlns:mc="http://schemas.openxmlformats.org/markup-compatibility/2006">
              <mc:Choice xmlns:v="urn:schemas-microsoft-com:vml" Requires="v">
                <p:oleObj spid="_x0000_s88103" name="Equation" r:id="rId3" imgW="254000" imgH="228600" progId="Equation.DSMT4">
                  <p:embed/>
                </p:oleObj>
              </mc:Choice>
              <mc:Fallback>
                <p:oleObj name="Equation" r:id="rId3" imgW="254000" imgH="228600" progId="Equation.DSMT4">
                  <p:embed/>
                  <p:pic>
                    <p:nvPicPr>
                      <p:cNvPr id="0" name=""/>
                      <p:cNvPicPr/>
                      <p:nvPr/>
                    </p:nvPicPr>
                    <p:blipFill>
                      <a:blip r:embed="rId4"/>
                      <a:stretch>
                        <a:fillRect/>
                      </a:stretch>
                    </p:blipFill>
                    <p:spPr>
                      <a:xfrm>
                        <a:off x="7296572" y="2083742"/>
                        <a:ext cx="254000" cy="228600"/>
                      </a:xfrm>
                      <a:prstGeom prst="rect">
                        <a:avLst/>
                      </a:prstGeom>
                    </p:spPr>
                  </p:pic>
                </p:oleObj>
              </mc:Fallback>
            </mc:AlternateContent>
          </a:graphicData>
        </a:graphic>
      </p:graphicFrame>
    </p:spTree>
    <p:extLst>
      <p:ext uri="{BB962C8B-B14F-4D97-AF65-F5344CB8AC3E}">
        <p14:creationId xmlns:p14="http://schemas.microsoft.com/office/powerpoint/2010/main" val="279129339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spcAft>
                <a:spcPts val="1200"/>
              </a:spcAft>
              <a:buFont typeface="Arial"/>
              <a:buChar char="•"/>
            </a:pPr>
            <a:r>
              <a:rPr lang="en-US" dirty="0" smtClean="0"/>
              <a:t>Approximately </a:t>
            </a:r>
            <a:r>
              <a:rPr lang="en-US" dirty="0"/>
              <a:t>68% of the values in a normal distribution are within one standard deviation of the mean. Written as an equation, this </a:t>
            </a:r>
            <a:r>
              <a:rPr lang="en-US" dirty="0" smtClean="0"/>
              <a:t>is</a:t>
            </a:r>
            <a:r>
              <a:rPr lang="en-US" dirty="0"/>
              <a:t> </a:t>
            </a:r>
            <a:r>
              <a:rPr lang="en-US" dirty="0" smtClean="0"/>
              <a:t>                       In </a:t>
            </a:r>
            <a:r>
              <a:rPr lang="en-US" dirty="0"/>
              <a:t>other words, the mean, </a:t>
            </a:r>
            <a:r>
              <a:rPr lang="el-GR" i="1" dirty="0" smtClean="0"/>
              <a:t>μ</a:t>
            </a:r>
            <a:r>
              <a:rPr lang="en-US" dirty="0" smtClean="0"/>
              <a:t>, </a:t>
            </a:r>
            <a:r>
              <a:rPr lang="en-US" dirty="0"/>
              <a:t>plus or minus the standard deviation </a:t>
            </a:r>
            <a:r>
              <a:rPr lang="en-US" i="1" dirty="0" err="1" smtClean="0"/>
              <a:t>σ</a:t>
            </a:r>
            <a:r>
              <a:rPr lang="en-US" dirty="0" smtClean="0"/>
              <a:t> times </a:t>
            </a:r>
            <a:r>
              <a:rPr lang="en-US" dirty="0"/>
              <a:t>1 is approximately equal to 68% of the values in the distribution. </a:t>
            </a:r>
          </a:p>
          <a:p>
            <a:pPr marL="342900" indent="-342900">
              <a:buFont typeface="Arial"/>
              <a:buChar char="•"/>
            </a:pPr>
            <a:r>
              <a:rPr lang="en-US" dirty="0" smtClean="0"/>
              <a:t>In </a:t>
            </a:r>
            <a:r>
              <a:rPr lang="en-US" dirty="0"/>
              <a:t>the graph that follows, the shading represents these 68% of values that fall within one standard deviation of the mean</a:t>
            </a:r>
            <a:r>
              <a:rPr lang="en-US" dirty="0" smtClean="0"/>
              <a:t>.</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19</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826839286"/>
              </p:ext>
            </p:extLst>
          </p:nvPr>
        </p:nvGraphicFramePr>
        <p:xfrm>
          <a:off x="6071244" y="1991964"/>
          <a:ext cx="1816100" cy="342900"/>
        </p:xfrm>
        <a:graphic>
          <a:graphicData uri="http://schemas.openxmlformats.org/presentationml/2006/ole">
            <mc:AlternateContent xmlns:mc="http://schemas.openxmlformats.org/markup-compatibility/2006">
              <mc:Choice xmlns:v="urn:schemas-microsoft-com:vml" Requires="v">
                <p:oleObj spid="_x0000_s89138" name="Equation" r:id="rId3" imgW="1816100" imgH="342900" progId="Equation.DSMT4">
                  <p:embed/>
                </p:oleObj>
              </mc:Choice>
              <mc:Fallback>
                <p:oleObj name="Equation" r:id="rId3" imgW="1816100" imgH="342900" progId="Equation.DSMT4">
                  <p:embed/>
                  <p:pic>
                    <p:nvPicPr>
                      <p:cNvPr id="0" name=""/>
                      <p:cNvPicPr/>
                      <p:nvPr/>
                    </p:nvPicPr>
                    <p:blipFill>
                      <a:blip r:embed="rId4"/>
                      <a:stretch>
                        <a:fillRect/>
                      </a:stretch>
                    </p:blipFill>
                    <p:spPr>
                      <a:xfrm>
                        <a:off x="6071244" y="1991964"/>
                        <a:ext cx="1816100" cy="342900"/>
                      </a:xfrm>
                      <a:prstGeom prst="rect">
                        <a:avLst/>
                      </a:prstGeom>
                    </p:spPr>
                  </p:pic>
                </p:oleObj>
              </mc:Fallback>
            </mc:AlternateContent>
          </a:graphicData>
        </a:graphic>
      </p:graphicFrame>
    </p:spTree>
    <p:extLst>
      <p:ext uri="{BB962C8B-B14F-4D97-AF65-F5344CB8AC3E}">
        <p14:creationId xmlns:p14="http://schemas.microsoft.com/office/powerpoint/2010/main" val="31630869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600" y="640567"/>
            <a:ext cx="8002178" cy="5477807"/>
          </a:xfrm>
        </p:spPr>
        <p:txBody>
          <a:bodyPr rtlCol="0"/>
          <a:lstStyle/>
          <a:p>
            <a:pPr>
              <a:spcAft>
                <a:spcPts val="0"/>
              </a:spcAft>
            </a:pPr>
            <a:r>
              <a:rPr lang="en-US" sz="2800" b="1" dirty="0" smtClean="0"/>
              <a:t>Introduction, </a:t>
            </a:r>
            <a:r>
              <a:rPr lang="en-US" sz="2800" b="1" i="1" dirty="0" smtClean="0"/>
              <a:t>continued</a:t>
            </a:r>
            <a:endParaRPr lang="en-US" sz="2800" b="1" dirty="0"/>
          </a:p>
          <a:p>
            <a:pPr>
              <a:spcAft>
                <a:spcPts val="0"/>
              </a:spcAft>
            </a:pPr>
            <a:r>
              <a:rPr lang="en-US" sz="2300" dirty="0"/>
              <a:t>Understanding a data set requires finding four key components: </a:t>
            </a:r>
          </a:p>
          <a:p>
            <a:pPr marL="804672" indent="-342900">
              <a:spcAft>
                <a:spcPts val="0"/>
              </a:spcAft>
              <a:buFont typeface="Arial"/>
              <a:buChar char="•"/>
            </a:pPr>
            <a:r>
              <a:rPr lang="en-US" sz="2300" dirty="0"/>
              <a:t>the overall shape of the distribution</a:t>
            </a:r>
          </a:p>
          <a:p>
            <a:pPr marL="804672" indent="-342900">
              <a:spcAft>
                <a:spcPts val="0"/>
              </a:spcAft>
              <a:buFont typeface="Arial"/>
              <a:buChar char="•"/>
            </a:pPr>
            <a:r>
              <a:rPr lang="en-US" sz="2300" dirty="0" smtClean="0"/>
              <a:t>a </a:t>
            </a:r>
            <a:r>
              <a:rPr lang="en-US" sz="2300" dirty="0"/>
              <a:t>measure of central tendency or average </a:t>
            </a:r>
          </a:p>
          <a:p>
            <a:pPr marL="804672" indent="-342900">
              <a:spcAft>
                <a:spcPts val="0"/>
              </a:spcAft>
              <a:buFont typeface="Arial"/>
              <a:buChar char="•"/>
            </a:pPr>
            <a:r>
              <a:rPr lang="en-US" sz="2300" dirty="0" smtClean="0"/>
              <a:t>a </a:t>
            </a:r>
            <a:r>
              <a:rPr lang="en-US" sz="2300" dirty="0"/>
              <a:t>measure of variation </a:t>
            </a:r>
          </a:p>
          <a:p>
            <a:pPr marL="804672" indent="-342900">
              <a:spcAft>
                <a:spcPts val="1200"/>
              </a:spcAft>
              <a:buFont typeface="Arial"/>
              <a:buChar char="•"/>
            </a:pPr>
            <a:r>
              <a:rPr lang="en-US" sz="2300" dirty="0" smtClean="0"/>
              <a:t>a </a:t>
            </a:r>
            <a:r>
              <a:rPr lang="en-US" sz="2300" dirty="0"/>
              <a:t>measure of population or sample </a:t>
            </a:r>
            <a:r>
              <a:rPr lang="en-US" sz="2300" dirty="0" smtClean="0"/>
              <a:t>size</a:t>
            </a:r>
          </a:p>
          <a:p>
            <a:pPr>
              <a:spcAft>
                <a:spcPts val="0"/>
              </a:spcAft>
            </a:pPr>
            <a:r>
              <a:rPr lang="en-US" sz="2300" dirty="0"/>
              <a:t>The first three components are used in determining proportions and probabilities associated with values in normal distributions. The two main classes of data are discrete and continuous. We will begin by focusing on continuous distributions, particularly the normal distribution</a:t>
            </a:r>
            <a:r>
              <a:rPr lang="en-US" sz="2300" dirty="0" smtClean="0"/>
              <a:t>.</a:t>
            </a:r>
            <a:endParaRPr lang="en-US" sz="2300" dirty="0"/>
          </a:p>
        </p:txBody>
      </p:sp>
      <p:sp>
        <p:nvSpPr>
          <p:cNvPr id="2" name="Slide Number Placeholder 1"/>
          <p:cNvSpPr>
            <a:spLocks noGrp="1"/>
          </p:cNvSpPr>
          <p:nvPr>
            <p:ph type="sldNum" sz="quarter" idx="11"/>
          </p:nvPr>
        </p:nvSpPr>
        <p:spPr/>
        <p:txBody>
          <a:bodyPr/>
          <a:lstStyle/>
          <a:p>
            <a:pPr>
              <a:defRPr/>
            </a:pPr>
            <a:fld id="{8E0A64BF-F1FF-FE46-8566-4B9C9A787A73}" type="slidenum">
              <a:rPr lang="en-US" smtClean="0"/>
              <a:pPr>
                <a:defRPr/>
              </a:pPr>
              <a:t>2</a:t>
            </a:fld>
            <a:endParaRPr lang="en-US" dirty="0"/>
          </a:p>
        </p:txBody>
      </p:sp>
      <p:sp>
        <p:nvSpPr>
          <p:cNvPr id="4" name="Footer Placeholder 3"/>
          <p:cNvSpPr>
            <a:spLocks noGrp="1"/>
          </p:cNvSpPr>
          <p:nvPr>
            <p:ph type="ftr" sz="quarter" idx="13"/>
          </p:nvPr>
        </p:nvSpPr>
        <p:spPr>
          <a:xfrm>
            <a:off x="976003" y="6246670"/>
            <a:ext cx="5996807" cy="264965"/>
          </a:xfrm>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293684711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algn="ctr">
              <a:lnSpc>
                <a:spcPct val="150000"/>
              </a:lnSpc>
              <a:spcAft>
                <a:spcPts val="1200"/>
              </a:spcAft>
            </a:pPr>
            <a:r>
              <a:rPr lang="en-US" b="1" dirty="0"/>
              <a:t>Data Within One Standard Deviation of the Mean </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20</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6" name="Picture 5" descr="Graph 1.pdf"/>
          <p:cNvPicPr>
            <a:picLocks noChangeAspect="1"/>
          </p:cNvPicPr>
          <p:nvPr/>
        </p:nvPicPr>
        <p:blipFill rotWithShape="1">
          <a:blip r:embed="rId2">
            <a:extLst>
              <a:ext uri="{28A0092B-C50C-407E-A947-70E740481C1C}">
                <a14:useLocalDpi xmlns:a14="http://schemas.microsoft.com/office/drawing/2010/main" val="0"/>
              </a:ext>
            </a:extLst>
          </a:blip>
          <a:srcRect l="12462" t="52210" r="40870" b="21476"/>
          <a:stretch/>
        </p:blipFill>
        <p:spPr>
          <a:xfrm>
            <a:off x="1795247" y="1796872"/>
            <a:ext cx="5553506" cy="4052380"/>
          </a:xfrm>
          <a:prstGeom prst="rect">
            <a:avLst/>
          </a:prstGeom>
          <a:noFill/>
        </p:spPr>
      </p:pic>
    </p:spTree>
    <p:extLst>
      <p:ext uri="{BB962C8B-B14F-4D97-AF65-F5344CB8AC3E}">
        <p14:creationId xmlns:p14="http://schemas.microsoft.com/office/powerpoint/2010/main" val="145448573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499471"/>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buFont typeface="Arial"/>
              <a:buChar char="•"/>
            </a:pPr>
            <a:r>
              <a:rPr lang="en-US" dirty="0" smtClean="0"/>
              <a:t>Approximately </a:t>
            </a:r>
            <a:r>
              <a:rPr lang="en-US" dirty="0"/>
              <a:t>95% of the values in a normal distribution are within two standard deviations of the mean, as shown by the shading in the graph </a:t>
            </a:r>
            <a:r>
              <a:rPr lang="en-US" dirty="0" smtClean="0"/>
              <a:t>on the next slide.</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21</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59727403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499471"/>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algn="ctr">
              <a:lnSpc>
                <a:spcPct val="150000"/>
              </a:lnSpc>
              <a:spcAft>
                <a:spcPts val="1200"/>
              </a:spcAft>
            </a:pPr>
            <a:r>
              <a:rPr lang="en-US" b="1" dirty="0" smtClean="0"/>
              <a:t>Data Within </a:t>
            </a:r>
            <a:r>
              <a:rPr lang="en-US" b="1" dirty="0"/>
              <a:t>Two Standard Deviations of the Mean </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22</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7" name="Picture 6" descr="Graph 2.pdf"/>
          <p:cNvPicPr>
            <a:picLocks noChangeAspect="1"/>
          </p:cNvPicPr>
          <p:nvPr/>
        </p:nvPicPr>
        <p:blipFill rotWithShape="1">
          <a:blip r:embed="rId2">
            <a:extLst>
              <a:ext uri="{28A0092B-C50C-407E-A947-70E740481C1C}">
                <a14:useLocalDpi xmlns:a14="http://schemas.microsoft.com/office/drawing/2010/main" val="0"/>
              </a:ext>
            </a:extLst>
          </a:blip>
          <a:srcRect l="12463" t="52489" r="40329" b="21754"/>
          <a:stretch/>
        </p:blipFill>
        <p:spPr>
          <a:xfrm>
            <a:off x="1667957" y="1598297"/>
            <a:ext cx="5808087" cy="4100953"/>
          </a:xfrm>
          <a:prstGeom prst="rect">
            <a:avLst/>
          </a:prstGeom>
        </p:spPr>
      </p:pic>
    </p:spTree>
    <p:extLst>
      <p:ext uri="{BB962C8B-B14F-4D97-AF65-F5344CB8AC3E}">
        <p14:creationId xmlns:p14="http://schemas.microsoft.com/office/powerpoint/2010/main" val="311000247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46419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spcAft>
                <a:spcPts val="800"/>
              </a:spcAft>
              <a:buFont typeface="Arial"/>
              <a:buChar char="•"/>
            </a:pPr>
            <a:r>
              <a:rPr lang="en-US" dirty="0" smtClean="0"/>
              <a:t>Approximately 99.7% of the values in a normal distribution are within three standard deviations of the mean, as shaded in the graph on the next slide.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23</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209050192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46419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algn="ctr"/>
            <a:r>
              <a:rPr lang="en-US" b="1" dirty="0" smtClean="0"/>
              <a:t>Data Within Three Standard Deviations of the Mean</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24</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6" name="Picture 5" descr="Graph 3.pdf"/>
          <p:cNvPicPr>
            <a:picLocks noChangeAspect="1"/>
          </p:cNvPicPr>
          <p:nvPr/>
        </p:nvPicPr>
        <p:blipFill rotWithShape="1">
          <a:blip r:embed="rId2">
            <a:extLst>
              <a:ext uri="{28A0092B-C50C-407E-A947-70E740481C1C}">
                <a14:useLocalDpi xmlns:a14="http://schemas.microsoft.com/office/drawing/2010/main" val="0"/>
              </a:ext>
            </a:extLst>
          </a:blip>
          <a:srcRect l="12823" t="52906" r="40689" b="21893"/>
          <a:stretch/>
        </p:blipFill>
        <p:spPr>
          <a:xfrm>
            <a:off x="1512899" y="1413284"/>
            <a:ext cx="6118202" cy="4292041"/>
          </a:xfrm>
          <a:prstGeom prst="rect">
            <a:avLst/>
          </a:prstGeom>
        </p:spPr>
      </p:pic>
    </p:spTree>
    <p:extLst>
      <p:ext uri="{BB962C8B-B14F-4D97-AF65-F5344CB8AC3E}">
        <p14:creationId xmlns:p14="http://schemas.microsoft.com/office/powerpoint/2010/main" val="131436157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lnSpc>
                <a:spcPct val="110000"/>
              </a:lnSpc>
              <a:buFont typeface="Arial"/>
              <a:buChar char="•"/>
            </a:pPr>
            <a:r>
              <a:rPr lang="en-US" dirty="0" smtClean="0"/>
              <a:t>These </a:t>
            </a:r>
            <a:r>
              <a:rPr lang="en-US" dirty="0"/>
              <a:t>percentages of data under the normal curve </a:t>
            </a:r>
            <a:r>
              <a:rPr lang="en-US" dirty="0" smtClean="0"/>
              <a:t> 													</a:t>
            </a:r>
          </a:p>
          <a:p>
            <a:pPr marL="347472">
              <a:lnSpc>
                <a:spcPct val="110000"/>
              </a:lnSpc>
            </a:pPr>
            <a:r>
              <a:rPr lang="en-US" dirty="0" smtClean="0"/>
              <a:t>follow </a:t>
            </a:r>
            <a:r>
              <a:rPr lang="en-US" dirty="0"/>
              <a:t>what is called the </a:t>
            </a:r>
            <a:r>
              <a:rPr lang="en-US" b="1" dirty="0"/>
              <a:t>68–95–99.7 rule</a:t>
            </a:r>
            <a:r>
              <a:rPr lang="en-US" dirty="0"/>
              <a:t>. This rule is also known as the </a:t>
            </a:r>
            <a:r>
              <a:rPr lang="en-US" b="1" dirty="0"/>
              <a:t>Empirical Rule</a:t>
            </a:r>
            <a:r>
              <a:rPr lang="en-US" dirty="0"/>
              <a:t>.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25</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109963977"/>
              </p:ext>
            </p:extLst>
          </p:nvPr>
        </p:nvGraphicFramePr>
        <p:xfrm>
          <a:off x="1066495" y="1624362"/>
          <a:ext cx="6743700" cy="342900"/>
        </p:xfrm>
        <a:graphic>
          <a:graphicData uri="http://schemas.openxmlformats.org/presentationml/2006/ole">
            <mc:AlternateContent xmlns:mc="http://schemas.openxmlformats.org/markup-compatibility/2006">
              <mc:Choice xmlns:v="urn:schemas-microsoft-com:vml" Requires="v">
                <p:oleObj spid="_x0000_s93235" name="Equation" r:id="rId3" imgW="6743700" imgH="342900" progId="Equation.DSMT4">
                  <p:embed/>
                </p:oleObj>
              </mc:Choice>
              <mc:Fallback>
                <p:oleObj name="Equation" r:id="rId3" imgW="6743700" imgH="342900" progId="Equation.DSMT4">
                  <p:embed/>
                  <p:pic>
                    <p:nvPicPr>
                      <p:cNvPr id="0" name=""/>
                      <p:cNvPicPr/>
                      <p:nvPr/>
                    </p:nvPicPr>
                    <p:blipFill>
                      <a:blip r:embed="rId4"/>
                      <a:stretch>
                        <a:fillRect/>
                      </a:stretch>
                    </p:blipFill>
                    <p:spPr>
                      <a:xfrm>
                        <a:off x="1066495" y="1624362"/>
                        <a:ext cx="6743700" cy="342900"/>
                      </a:xfrm>
                      <a:prstGeom prst="rect">
                        <a:avLst/>
                      </a:prstGeom>
                    </p:spPr>
                  </p:pic>
                </p:oleObj>
              </mc:Fallback>
            </mc:AlternateContent>
          </a:graphicData>
        </a:graphic>
      </p:graphicFrame>
    </p:spTree>
    <p:extLst>
      <p:ext uri="{BB962C8B-B14F-4D97-AF65-F5344CB8AC3E}">
        <p14:creationId xmlns:p14="http://schemas.microsoft.com/office/powerpoint/2010/main" val="161133602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lnSpc>
                <a:spcPct val="110000"/>
              </a:lnSpc>
              <a:buFont typeface="Arial"/>
              <a:buChar char="•"/>
            </a:pPr>
            <a:r>
              <a:rPr lang="en-US" dirty="0" smtClean="0"/>
              <a:t>The </a:t>
            </a:r>
            <a:r>
              <a:rPr lang="en-US" b="1" dirty="0"/>
              <a:t>standard normal distribution </a:t>
            </a:r>
            <a:r>
              <a:rPr lang="en-US" dirty="0"/>
              <a:t>has a mean of 0 and a standard deviation of 1. A normal curve is often referred to as a bell curve, since its shape resembles the shape of a bell. Normal distribution curves are a common tool for teachers who want to analyze how their students performed on a test. If a test is “fair,” you can expect a handful of students to do very well or very poorly, with most scores being near average—a normal curve. If the curve is shifted strongly toward the lower or higher ends of the scores, then the test was too hard or too easy</a:t>
            </a:r>
            <a:r>
              <a:rPr lang="en-US" dirty="0" smtClean="0"/>
              <a:t>.</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26</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30694319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599" y="640567"/>
            <a:ext cx="8063785" cy="4998233"/>
          </a:xfrm>
        </p:spPr>
        <p:txBody>
          <a:bodyPr rtlCol="0"/>
          <a:lstStyle/>
          <a:p>
            <a:pPr eaLnBrk="1" fontAlgn="auto" hangingPunct="1">
              <a:spcAft>
                <a:spcPts val="0"/>
              </a:spcAft>
              <a:buFont typeface="Arial"/>
              <a:buNone/>
              <a:defRPr/>
            </a:pPr>
            <a:r>
              <a:rPr lang="en-US" sz="2800" b="1" dirty="0" smtClean="0">
                <a:ea typeface="+mn-ea"/>
              </a:rPr>
              <a:t>Common Errors/Misconceptions</a:t>
            </a:r>
            <a:endParaRPr lang="en-US" sz="2000" dirty="0" smtClean="0">
              <a:ea typeface="+mn-ea"/>
            </a:endParaRPr>
          </a:p>
          <a:p>
            <a:pPr marL="342900" indent="-342900">
              <a:buFont typeface="Arial"/>
              <a:buChar char="•"/>
            </a:pPr>
            <a:r>
              <a:rPr lang="en-US" dirty="0" smtClean="0"/>
              <a:t>applying </a:t>
            </a:r>
            <a:r>
              <a:rPr lang="en-US" dirty="0"/>
              <a:t>the 68–95–99.7 rule to distributions that are not normally distributed </a:t>
            </a:r>
          </a:p>
          <a:p>
            <a:pPr marL="342900" indent="-342900">
              <a:buFont typeface="Arial"/>
              <a:buChar char="•"/>
            </a:pPr>
            <a:r>
              <a:rPr lang="en-US" dirty="0" smtClean="0"/>
              <a:t>assuming </a:t>
            </a:r>
            <a:r>
              <a:rPr lang="en-US" dirty="0"/>
              <a:t>that all normal distributions have a mean of 0 and/or a standard deviation of 1 </a:t>
            </a:r>
          </a:p>
          <a:p>
            <a:pPr marL="342900" indent="-342900">
              <a:buFont typeface="Arial"/>
              <a:buChar char="•"/>
            </a:pPr>
            <a:r>
              <a:rPr lang="en-US" dirty="0" smtClean="0"/>
              <a:t>not </a:t>
            </a:r>
            <a:r>
              <a:rPr lang="en-US" dirty="0"/>
              <a:t>applying symmetry in a normal distribution to calculate </a:t>
            </a:r>
            <a:r>
              <a:rPr lang="en-US" dirty="0" smtClean="0"/>
              <a:t>probabilities </a:t>
            </a:r>
            <a:endParaRPr lang="en-US" dirty="0"/>
          </a:p>
          <a:p>
            <a:pPr marL="342900" indent="-342900">
              <a:lnSpc>
                <a:spcPct val="110000"/>
              </a:lnSpc>
              <a:buFont typeface="Arial"/>
              <a:buChar char="•"/>
            </a:pPr>
            <a:endParaRPr lang="en-US" dirty="0"/>
          </a:p>
        </p:txBody>
      </p:sp>
      <p:sp>
        <p:nvSpPr>
          <p:cNvPr id="21507"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61CA2CB-5E55-4944-A924-36ED15748A88}" type="slidenum">
              <a:rPr lang="en-US" sz="1800">
                <a:solidFill>
                  <a:srgbClr val="000000"/>
                </a:solidFill>
                <a:latin typeface="Arial"/>
                <a:ea typeface="Arial"/>
                <a:cs typeface="Arial"/>
              </a:rPr>
              <a:pPr eaLnBrk="1" fontAlgn="base" hangingPunct="1">
                <a:spcBef>
                  <a:spcPct val="0"/>
                </a:spcBef>
                <a:spcAft>
                  <a:spcPct val="0"/>
                </a:spcAft>
              </a:pPr>
              <a:t>27</a:t>
            </a:fld>
            <a:endParaRPr lang="en-US" sz="1800" dirty="0">
              <a:solidFill>
                <a:srgbClr val="000000"/>
              </a:solidFill>
              <a:latin typeface="Arial"/>
              <a:ea typeface="Arial"/>
              <a:cs typeface="Arial"/>
            </a:endParaRPr>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50" y="641350"/>
            <a:ext cx="7829984" cy="4997450"/>
          </a:xfrm>
        </p:spPr>
        <p:txBody>
          <a:bodyPr/>
          <a:lstStyle/>
          <a:p>
            <a:pPr eaLnBrk="1" hangingPunct="1"/>
            <a:r>
              <a:rPr lang="en-US" sz="2800" b="1" dirty="0"/>
              <a:t>Guided </a:t>
            </a:r>
            <a:r>
              <a:rPr lang="en-US" sz="2800" b="1" dirty="0" smtClean="0"/>
              <a:t>Practice</a:t>
            </a:r>
            <a:endParaRPr lang="en-US" sz="2000" b="1" dirty="0"/>
          </a:p>
          <a:p>
            <a:pPr eaLnBrk="1" hangingPunct="1"/>
            <a:r>
              <a:rPr lang="en-US" sz="2800" b="1" dirty="0" smtClean="0">
                <a:solidFill>
                  <a:srgbClr val="000090"/>
                </a:solidFill>
              </a:rPr>
              <a:t>Example 2</a:t>
            </a:r>
            <a:endParaRPr lang="en-US" sz="1100" b="1" dirty="0">
              <a:solidFill>
                <a:srgbClr val="558ED5"/>
              </a:solidFill>
            </a:endParaRPr>
          </a:p>
          <a:p>
            <a:r>
              <a:rPr lang="en-US" dirty="0"/>
              <a:t>Madison needs to ride a shuttle bus to reach an airport terminal. Shuttle buses arrive every 15 minutes, and the arrival times for buses are uniformly distributed. What is the probability that Madison will need to wait more than 6 minutes for the bus</a:t>
            </a:r>
            <a:r>
              <a:rPr lang="en-US" dirty="0" smtClean="0"/>
              <a:t>?</a:t>
            </a:r>
            <a:endParaRPr lang="en-US" spc="-20"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28</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0600" y="679849"/>
            <a:ext cx="7855776" cy="4998233"/>
          </a:xfrm>
        </p:spPr>
        <p:txBody>
          <a:bodyPr>
            <a:normAutofit/>
          </a:bodyPr>
          <a:lstStyle/>
          <a:p>
            <a:pPr eaLnBrk="1" hangingPunct="1">
              <a:defRPr/>
            </a:pPr>
            <a:r>
              <a:rPr lang="en-US" sz="2800" b="1" dirty="0"/>
              <a:t>Guided </a:t>
            </a:r>
            <a:r>
              <a:rPr lang="en-US" sz="2800" b="1" dirty="0" smtClean="0"/>
              <a:t>Practice: </a:t>
            </a:r>
            <a:r>
              <a:rPr lang="en-US" sz="2800" b="1" dirty="0" smtClean="0">
                <a:solidFill>
                  <a:srgbClr val="000090"/>
                </a:solidFill>
              </a:rPr>
              <a:t>Example 2, </a:t>
            </a:r>
            <a:r>
              <a:rPr lang="en-US" sz="2800" b="1" i="1" dirty="0">
                <a:solidFill>
                  <a:srgbClr val="000090"/>
                </a:solidFill>
              </a:rPr>
              <a:t>continued</a:t>
            </a:r>
          </a:p>
          <a:p>
            <a:pPr marL="514350" indent="-557784">
              <a:spcAft>
                <a:spcPts val="1200"/>
              </a:spcAft>
              <a:buFont typeface="+mj-lt"/>
              <a:buAutoNum type="arabicPeriod"/>
            </a:pPr>
            <a:r>
              <a:rPr lang="en-US" sz="2800" b="1" dirty="0" smtClean="0">
                <a:solidFill>
                  <a:srgbClr val="660066"/>
                </a:solidFill>
              </a:rPr>
              <a:t>Sketch </a:t>
            </a:r>
            <a:r>
              <a:rPr lang="en-US" sz="2800" b="1" dirty="0">
                <a:solidFill>
                  <a:srgbClr val="660066"/>
                </a:solidFill>
              </a:rPr>
              <a:t>a uniform distribution and shade the area of the interval of interest</a:t>
            </a:r>
            <a:r>
              <a:rPr lang="en-US" sz="2800" b="1" dirty="0" smtClean="0">
                <a:solidFill>
                  <a:srgbClr val="660066"/>
                </a:solidFill>
              </a:rPr>
              <a:t>. </a:t>
            </a:r>
            <a:r>
              <a:rPr lang="en-US" sz="2800" b="1" dirty="0">
                <a:solidFill>
                  <a:srgbClr val="660066"/>
                </a:solidFill>
              </a:rPr>
              <a:t>	</a:t>
            </a:r>
            <a:endParaRPr lang="en-US" sz="2800" b="1" dirty="0" smtClean="0">
              <a:solidFill>
                <a:srgbClr val="660066"/>
              </a:solidFill>
            </a:endParaRPr>
          </a:p>
          <a:p>
            <a:pPr marL="557784" lvl="1" algn="l">
              <a:spcAft>
                <a:spcPts val="1200"/>
              </a:spcAft>
            </a:pPr>
            <a:r>
              <a:rPr lang="en-US" dirty="0">
                <a:solidFill>
                  <a:schemeClr val="tx1"/>
                </a:solidFill>
              </a:rPr>
              <a:t>Start by drawing a number line. </a:t>
            </a:r>
          </a:p>
          <a:p>
            <a:pPr marL="557784" lvl="1" algn="l"/>
            <a:r>
              <a:rPr lang="en-US" dirty="0">
                <a:solidFill>
                  <a:schemeClr val="tx1"/>
                </a:solidFill>
              </a:rPr>
              <a:t>The interval of the distribution goes from 0 minutes to 15 minutes, and the interval of interest is from 6 to 15. Shade the region between 6 and 15</a:t>
            </a:r>
            <a:r>
              <a:rPr lang="en-US" dirty="0" smtClean="0">
                <a:solidFill>
                  <a:schemeClr val="tx1"/>
                </a:solidFill>
              </a:rPr>
              <a:t>.</a:t>
            </a:r>
            <a:endParaRPr lang="en-US" dirty="0">
              <a:solidFill>
                <a:schemeClr val="tx1"/>
              </a:solidFill>
            </a:endParaRPr>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29</a:t>
            </a:fld>
            <a:endParaRPr lang="en-US" dirty="0"/>
          </a:p>
        </p:txBody>
      </p:sp>
      <p:sp>
        <p:nvSpPr>
          <p:cNvPr id="2" name="Footer Placeholder 1"/>
          <p:cNvSpPr>
            <a:spLocks noGrp="1"/>
          </p:cNvSpPr>
          <p:nvPr>
            <p:ph type="ftr" sz="quarter" idx="13"/>
          </p:nvPr>
        </p:nvSpPr>
        <p:spPr/>
        <p:txBody>
          <a:bodyPr/>
          <a:lstStyle/>
          <a:p>
            <a:pPr>
              <a:defRPr/>
            </a:pPr>
            <a:r>
              <a:rPr lang="en-US" dirty="0" smtClean="0"/>
              <a:t>1.1.1: Normal Distributions and the 68–95–99.7 Rule</a:t>
            </a:r>
            <a:endParaRPr 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5776" cy="5241129"/>
          </a:xfrm>
        </p:spPr>
        <p:txBody>
          <a:bodyPr rtlCol="0">
            <a:noAutofit/>
          </a:bodyPr>
          <a:lstStyle/>
          <a:p>
            <a:pPr eaLnBrk="1" fontAlgn="auto" hangingPunct="1">
              <a:spcAft>
                <a:spcPts val="0"/>
              </a:spcAft>
              <a:buFont typeface="Arial"/>
              <a:buNone/>
              <a:defRPr/>
            </a:pPr>
            <a:r>
              <a:rPr lang="en-US" sz="2800" b="1" dirty="0" smtClean="0">
                <a:ea typeface="+mn-ea"/>
              </a:rPr>
              <a:t>Key Concepts</a:t>
            </a:r>
          </a:p>
          <a:p>
            <a:pPr marL="342900" indent="-342900">
              <a:spcAft>
                <a:spcPts val="600"/>
              </a:spcAft>
              <a:buFont typeface="Arial"/>
              <a:buChar char="•"/>
            </a:pPr>
            <a:r>
              <a:rPr lang="en-US" sz="2200" dirty="0" smtClean="0"/>
              <a:t>U</a:t>
            </a:r>
            <a:r>
              <a:rPr lang="en-US" dirty="0" smtClean="0"/>
              <a:t>nderstanding </a:t>
            </a:r>
            <a:r>
              <a:rPr lang="en-US" dirty="0"/>
              <a:t>a data set, and how an individual value relates to the data set, requires information about the overall shape of the distribution as well as measures of center, measures of variation, and population (or sample) size. There are two types of data: discrete and continuous. </a:t>
            </a:r>
          </a:p>
        </p:txBody>
      </p:sp>
      <p:sp>
        <p:nvSpPr>
          <p:cNvPr id="3" name="Slide Number Placeholder 2"/>
          <p:cNvSpPr>
            <a:spLocks noGrp="1"/>
          </p:cNvSpPr>
          <p:nvPr>
            <p:ph type="sldNum" sz="quarter" idx="11"/>
          </p:nvPr>
        </p:nvSpPr>
        <p:spPr/>
        <p:txBody>
          <a:bodyPr/>
          <a:lstStyle/>
          <a:p>
            <a:pPr>
              <a:defRPr/>
            </a:pPr>
            <a:fld id="{F6270E78-E23D-7748-ACDE-2A48DE59FD1C}" type="slidenum">
              <a:rPr lang="en-US" smtClean="0"/>
              <a:pPr>
                <a:defRPr/>
              </a:pPr>
              <a:t>3</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5523680"/>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06641" name="Equation" r:id="rId3" imgW="190500" imgH="330200" progId="Equation.DSMT4">
                  <p:embed/>
                </p:oleObj>
              </mc:Choice>
              <mc:Fallback>
                <p:oleObj name="Equation" r:id="rId3"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1154718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06642" name="Equation" r:id="rId5" imgW="190500" imgH="330200" progId="Equation.DSMT4">
                  <p:embed/>
                </p:oleObj>
              </mc:Choice>
              <mc:Fallback>
                <p:oleObj name="Equation" r:id="rId5"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0149953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06643" name="Equation" r:id="rId6" imgW="190500" imgH="330200" progId="Equation.DSMT4">
                  <p:embed/>
                </p:oleObj>
              </mc:Choice>
              <mc:Fallback>
                <p:oleObj name="Equation" r:id="rId6"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0328643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06644" name="Equation" r:id="rId7" imgW="190500" imgH="330200" progId="Equation.DSMT4">
                  <p:embed/>
                </p:oleObj>
              </mc:Choice>
              <mc:Fallback>
                <p:oleObj name="Equation" r:id="rId7"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932101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06645" name="Equation" r:id="rId8" imgW="190500" imgH="330200" progId="Equation.DSMT4">
                  <p:embed/>
                </p:oleObj>
              </mc:Choice>
              <mc:Fallback>
                <p:oleObj name="Equation" r:id="rId8"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7572961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06646" name="Equation" r:id="rId9" imgW="190500" imgH="330200" progId="Equation.DSMT4">
                  <p:embed/>
                </p:oleObj>
              </mc:Choice>
              <mc:Fallback>
                <p:oleObj name="Equation" r:id="rId9"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634681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06647" name="Equation" r:id="rId10" imgW="190500" imgH="330200" progId="Equation.DSMT4">
                  <p:embed/>
                </p:oleObj>
              </mc:Choice>
              <mc:Fallback>
                <p:oleObj name="Equation" r:id="rId10"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0600" y="679849"/>
            <a:ext cx="7855776" cy="4998233"/>
          </a:xfrm>
        </p:spPr>
        <p:txBody>
          <a:bodyPr>
            <a:normAutofit/>
          </a:bodyPr>
          <a:lstStyle/>
          <a:p>
            <a:pPr eaLnBrk="1" hangingPunct="1">
              <a:defRPr/>
            </a:pPr>
            <a:r>
              <a:rPr lang="en-US" sz="2800" b="1" dirty="0"/>
              <a:t>Guided </a:t>
            </a:r>
            <a:r>
              <a:rPr lang="en-US" sz="2800" b="1" dirty="0" smtClean="0"/>
              <a:t>Practice: </a:t>
            </a:r>
            <a:r>
              <a:rPr lang="en-US" sz="2800" b="1" dirty="0" smtClean="0">
                <a:solidFill>
                  <a:srgbClr val="000090"/>
                </a:solidFill>
              </a:rPr>
              <a:t>Example 2, </a:t>
            </a:r>
            <a:r>
              <a:rPr lang="en-US" sz="2800" b="1" i="1" dirty="0">
                <a:solidFill>
                  <a:srgbClr val="000090"/>
                </a:solidFill>
              </a:rPr>
              <a:t>continued</a:t>
            </a:r>
          </a:p>
          <a:p>
            <a:pPr lvl="1" algn="l">
              <a:spcAft>
                <a:spcPts val="1200"/>
              </a:spcAft>
            </a:pPr>
            <a:endParaRPr lang="en-US" dirty="0">
              <a:solidFill>
                <a:schemeClr val="tx1"/>
              </a:solidFill>
            </a:endParaRPr>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30</a:t>
            </a:fld>
            <a:endParaRPr lang="en-US" dirty="0"/>
          </a:p>
        </p:txBody>
      </p:sp>
      <p:sp>
        <p:nvSpPr>
          <p:cNvPr id="2" name="Footer Placeholder 1"/>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4" name="Picture 3" descr="MIII_U1L1_005.pdf"/>
          <p:cNvPicPr>
            <a:picLocks noChangeAspect="1"/>
          </p:cNvPicPr>
          <p:nvPr/>
        </p:nvPicPr>
        <p:blipFill rotWithShape="1">
          <a:blip r:embed="rId2">
            <a:extLst>
              <a:ext uri="{28A0092B-C50C-407E-A947-70E740481C1C}">
                <a14:useLocalDpi xmlns:a14="http://schemas.microsoft.com/office/drawing/2010/main" val="0"/>
              </a:ext>
            </a:extLst>
          </a:blip>
          <a:srcRect l="1163" t="21998" r="568"/>
          <a:stretch/>
        </p:blipFill>
        <p:spPr>
          <a:xfrm>
            <a:off x="1175173" y="1264258"/>
            <a:ext cx="6883868" cy="4515830"/>
          </a:xfrm>
          <a:prstGeom prst="rect">
            <a:avLst/>
          </a:prstGeom>
          <a:noFill/>
        </p:spPr>
      </p:pic>
    </p:spTree>
    <p:extLst>
      <p:ext uri="{BB962C8B-B14F-4D97-AF65-F5344CB8AC3E}">
        <p14:creationId xmlns:p14="http://schemas.microsoft.com/office/powerpoint/2010/main" val="93669899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49" y="641350"/>
            <a:ext cx="8076543" cy="4997450"/>
          </a:xfrm>
        </p:spPr>
        <p:txBody>
          <a:bodyPr/>
          <a:lstStyle/>
          <a:p>
            <a:pPr eaLnBrk="1" hangingPunct="1">
              <a:defRPr/>
            </a:pPr>
            <a:r>
              <a:rPr lang="en-US" sz="2800" b="1" dirty="0" smtClean="0"/>
              <a:t>Guided Practice: </a:t>
            </a:r>
            <a:r>
              <a:rPr lang="en-US" sz="2800" b="1" dirty="0" smtClean="0">
                <a:solidFill>
                  <a:srgbClr val="000090"/>
                </a:solidFill>
              </a:rPr>
              <a:t>Example 2, </a:t>
            </a:r>
            <a:r>
              <a:rPr lang="en-US" sz="2800" b="1" i="1" dirty="0">
                <a:solidFill>
                  <a:srgbClr val="000090"/>
                </a:solidFill>
              </a:rPr>
              <a:t>continued</a:t>
            </a:r>
          </a:p>
          <a:p>
            <a:pPr marL="514350" indent="-557784">
              <a:buFont typeface="+mj-lt"/>
              <a:buAutoNum type="arabicPeriod" startAt="2"/>
            </a:pPr>
            <a:r>
              <a:rPr lang="en-US" sz="2800" b="1" dirty="0" smtClean="0">
                <a:solidFill>
                  <a:srgbClr val="660066"/>
                </a:solidFill>
              </a:rPr>
              <a:t>Determine </a:t>
            </a:r>
            <a:r>
              <a:rPr lang="en-US" sz="2800" b="1" dirty="0">
                <a:solidFill>
                  <a:srgbClr val="660066"/>
                </a:solidFill>
              </a:rPr>
              <a:t>the total width of the distribution</a:t>
            </a:r>
            <a:r>
              <a:rPr lang="en-US" sz="2800" b="1" dirty="0" smtClean="0">
                <a:solidFill>
                  <a:srgbClr val="660066"/>
                </a:solidFill>
              </a:rPr>
              <a:t>.</a:t>
            </a:r>
            <a:endParaRPr lang="en-US" sz="2800" b="1" dirty="0">
              <a:solidFill>
                <a:srgbClr val="660066"/>
              </a:solidFill>
            </a:endParaRPr>
          </a:p>
          <a:p>
            <a:pPr marL="557784"/>
            <a:r>
              <a:rPr lang="en-US" dirty="0"/>
              <a:t>We can see that the total width of the distribution is </a:t>
            </a:r>
            <a:r>
              <a:rPr lang="en-US" dirty="0" smtClean="0"/>
              <a:t/>
            </a:r>
            <a:br>
              <a:rPr lang="en-US" dirty="0" smtClean="0"/>
            </a:br>
            <a:r>
              <a:rPr lang="en-US" dirty="0" smtClean="0"/>
              <a:t>15 </a:t>
            </a:r>
            <a:r>
              <a:rPr lang="en-US" dirty="0"/>
              <a:t>minutes</a:t>
            </a:r>
            <a:r>
              <a:rPr lang="en-US" dirty="0" smtClean="0"/>
              <a:t>.</a:t>
            </a:r>
            <a:endParaRPr lang="en-US" dirty="0"/>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31</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2, </a:t>
            </a:r>
            <a:r>
              <a:rPr lang="en-US" sz="2800" b="1" i="1" dirty="0">
                <a:solidFill>
                  <a:srgbClr val="000090"/>
                </a:solidFill>
              </a:rPr>
              <a:t>continued</a:t>
            </a:r>
          </a:p>
          <a:p>
            <a:pPr marL="514350" indent="-557784">
              <a:buFont typeface="+mj-lt"/>
              <a:buAutoNum type="arabicPeriod" startAt="3"/>
            </a:pPr>
            <a:r>
              <a:rPr lang="en-US" sz="2800" b="1" dirty="0" smtClean="0">
                <a:solidFill>
                  <a:srgbClr val="660066"/>
                </a:solidFill>
              </a:rPr>
              <a:t>Determine </a:t>
            </a:r>
            <a:r>
              <a:rPr lang="en-US" sz="2800" b="1" dirty="0">
                <a:solidFill>
                  <a:srgbClr val="660066"/>
                </a:solidFill>
              </a:rPr>
              <a:t>the width of the interval of interest</a:t>
            </a:r>
            <a:r>
              <a:rPr lang="en-US" sz="2800" b="1" dirty="0" smtClean="0">
                <a:solidFill>
                  <a:srgbClr val="660066"/>
                </a:solidFill>
              </a:rPr>
              <a:t>. </a:t>
            </a:r>
            <a:r>
              <a:rPr lang="en-US" sz="2800" b="1" dirty="0">
                <a:solidFill>
                  <a:srgbClr val="660066"/>
                </a:solidFill>
              </a:rPr>
              <a:t>	</a:t>
            </a:r>
          </a:p>
          <a:p>
            <a:pPr marL="557784" lvl="1" algn="l">
              <a:spcAft>
                <a:spcPts val="1200"/>
              </a:spcAft>
            </a:pPr>
            <a:r>
              <a:rPr lang="en-US" dirty="0">
                <a:solidFill>
                  <a:schemeClr val="tx1"/>
                </a:solidFill>
              </a:rPr>
              <a:t>Find the absolute value of the difference of the endpoints of the interval of interest. </a:t>
            </a:r>
          </a:p>
          <a:p>
            <a:pPr lvl="1" algn="l">
              <a:spcAft>
                <a:spcPts val="1200"/>
              </a:spcAft>
            </a:pPr>
            <a:endParaRPr lang="en-US" dirty="0">
              <a:solidFill>
                <a:schemeClr val="tx1"/>
              </a:solidFill>
            </a:endParaRPr>
          </a:p>
          <a:p>
            <a:pPr marL="557784" lvl="1" algn="l">
              <a:spcAft>
                <a:spcPts val="1200"/>
              </a:spcAft>
            </a:pPr>
            <a:r>
              <a:rPr lang="en-US" dirty="0">
                <a:solidFill>
                  <a:schemeClr val="tx1"/>
                </a:solidFill>
              </a:rPr>
              <a:t>The width of the interval of interest is 9 minutes</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32</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31028134"/>
              </p:ext>
            </p:extLst>
          </p:nvPr>
        </p:nvGraphicFramePr>
        <p:xfrm>
          <a:off x="1535656" y="3040293"/>
          <a:ext cx="1917700" cy="469900"/>
        </p:xfrm>
        <a:graphic>
          <a:graphicData uri="http://schemas.openxmlformats.org/presentationml/2006/ole">
            <mc:AlternateContent xmlns:mc="http://schemas.openxmlformats.org/markup-compatibility/2006">
              <mc:Choice xmlns:v="urn:schemas-microsoft-com:vml" Requires="v">
                <p:oleObj spid="_x0000_s95267" name="Equation" r:id="rId3" imgW="1917700" imgH="469900" progId="Equation.DSMT4">
                  <p:embed/>
                </p:oleObj>
              </mc:Choice>
              <mc:Fallback>
                <p:oleObj name="Equation" r:id="rId3" imgW="1917700" imgH="469900" progId="Equation.DSMT4">
                  <p:embed/>
                  <p:pic>
                    <p:nvPicPr>
                      <p:cNvPr id="0" name=""/>
                      <p:cNvPicPr/>
                      <p:nvPr/>
                    </p:nvPicPr>
                    <p:blipFill>
                      <a:blip r:embed="rId4"/>
                      <a:stretch>
                        <a:fillRect/>
                      </a:stretch>
                    </p:blipFill>
                    <p:spPr>
                      <a:xfrm>
                        <a:off x="1535656" y="3040293"/>
                        <a:ext cx="1917700" cy="469900"/>
                      </a:xfrm>
                      <a:prstGeom prst="rect">
                        <a:avLst/>
                      </a:prstGeom>
                    </p:spPr>
                  </p:pic>
                </p:oleObj>
              </mc:Fallback>
            </mc:AlternateContent>
          </a:graphicData>
        </a:graphic>
      </p:graphicFrame>
    </p:spTree>
    <p:extLst>
      <p:ext uri="{BB962C8B-B14F-4D97-AF65-F5344CB8AC3E}">
        <p14:creationId xmlns:p14="http://schemas.microsoft.com/office/powerpoint/2010/main" val="3275421726"/>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2, </a:t>
            </a:r>
            <a:r>
              <a:rPr lang="en-US" sz="2800" b="1" i="1" dirty="0">
                <a:solidFill>
                  <a:srgbClr val="000090"/>
                </a:solidFill>
              </a:rPr>
              <a:t>continued</a:t>
            </a:r>
          </a:p>
          <a:p>
            <a:pPr marL="514350" indent="-557784">
              <a:spcAft>
                <a:spcPts val="0"/>
              </a:spcAft>
              <a:buFont typeface="+mj-lt"/>
              <a:buAutoNum type="arabicPeriod" startAt="4"/>
            </a:pPr>
            <a:r>
              <a:rPr lang="en-US" sz="2800" b="1" dirty="0" smtClean="0">
                <a:solidFill>
                  <a:srgbClr val="660066"/>
                </a:solidFill>
              </a:rPr>
              <a:t>Determine </a:t>
            </a:r>
            <a:r>
              <a:rPr lang="en-US" sz="2800" b="1" dirty="0">
                <a:solidFill>
                  <a:srgbClr val="660066"/>
                </a:solidFill>
              </a:rPr>
              <a:t>the proportion of the area of the interval of interest to the total area of the distribution</a:t>
            </a:r>
            <a:r>
              <a:rPr lang="en-US" sz="2800" b="1" dirty="0" smtClean="0">
                <a:solidFill>
                  <a:srgbClr val="660066"/>
                </a:solidFill>
              </a:rPr>
              <a:t>. </a:t>
            </a:r>
            <a:r>
              <a:rPr lang="en-US" sz="2800" b="1" dirty="0">
                <a:solidFill>
                  <a:srgbClr val="660066"/>
                </a:solidFill>
              </a:rPr>
              <a:t>	</a:t>
            </a:r>
          </a:p>
          <a:p>
            <a:pPr marL="557784" lvl="1" algn="l">
              <a:spcAft>
                <a:spcPts val="1200"/>
              </a:spcAft>
            </a:pPr>
            <a:r>
              <a:rPr lang="en-US" dirty="0">
                <a:solidFill>
                  <a:schemeClr val="tx1"/>
                </a:solidFill>
              </a:rPr>
              <a:t>Create a ratio comparing the area that corresponds to arrival times between 6 and 15 minutes to the area of the total time frame of 15 minutes between buses. </a:t>
            </a:r>
          </a:p>
          <a:p>
            <a:pPr marL="557784" lvl="1" algn="l"/>
            <a:r>
              <a:rPr lang="en-US" dirty="0">
                <a:solidFill>
                  <a:schemeClr val="tx1"/>
                </a:solidFill>
              </a:rPr>
              <a:t>The proportion of the area of interest to the total area of the distribution is equal to the area of interest divided by the total area of the distribution</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33</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2021862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2, </a:t>
            </a:r>
            <a:r>
              <a:rPr lang="en-US" sz="2800" b="1" i="1" dirty="0" smtClean="0">
                <a:solidFill>
                  <a:srgbClr val="000090"/>
                </a:solidFill>
              </a:rPr>
              <a:t>continued</a:t>
            </a:r>
          </a:p>
          <a:p>
            <a:pPr eaLnBrk="1" hangingPunct="1">
              <a:defRPr/>
            </a:pPr>
            <a:endParaRPr lang="en-US" sz="2800" b="1" i="1" dirty="0">
              <a:solidFill>
                <a:srgbClr val="000090"/>
              </a:solidFill>
            </a:endParaRPr>
          </a:p>
          <a:p>
            <a:pPr eaLnBrk="1" hangingPunct="1">
              <a:spcAft>
                <a:spcPts val="1200"/>
              </a:spcAft>
              <a:defRPr/>
            </a:pPr>
            <a:endParaRPr lang="en-US" sz="2800" b="1" i="1" dirty="0" smtClean="0">
              <a:solidFill>
                <a:srgbClr val="000090"/>
              </a:solidFill>
            </a:endParaRPr>
          </a:p>
          <a:p>
            <a:pPr lvl="1" algn="l" eaLnBrk="1" hangingPunct="1">
              <a:defRPr/>
            </a:pPr>
            <a:r>
              <a:rPr lang="en-US" dirty="0" smtClean="0">
                <a:solidFill>
                  <a:srgbClr val="000000"/>
                </a:solidFill>
              </a:rPr>
              <a:t>The </a:t>
            </a:r>
            <a:r>
              <a:rPr lang="en-US" dirty="0">
                <a:solidFill>
                  <a:srgbClr val="000000"/>
                </a:solidFill>
              </a:rPr>
              <a:t>proportion of the area of interest to the total area of the distribution is 0.6</a:t>
            </a:r>
            <a:r>
              <a:rPr lang="en-US" dirty="0" smtClean="0">
                <a:solidFill>
                  <a:srgbClr val="000000"/>
                </a:solidFill>
              </a:rPr>
              <a:t>.</a:t>
            </a:r>
            <a:endParaRPr lang="en-US" dirty="0">
              <a:solidFill>
                <a:srgbClr val="000000"/>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34</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60498681"/>
              </p:ext>
            </p:extLst>
          </p:nvPr>
        </p:nvGraphicFramePr>
        <p:xfrm>
          <a:off x="1395175" y="1318603"/>
          <a:ext cx="6985001" cy="800100"/>
        </p:xfrm>
        <a:graphic>
          <a:graphicData uri="http://schemas.openxmlformats.org/presentationml/2006/ole">
            <mc:AlternateContent xmlns:mc="http://schemas.openxmlformats.org/markup-compatibility/2006">
              <mc:Choice xmlns:v="urn:schemas-microsoft-com:vml" Requires="v">
                <p:oleObj spid="_x0000_s97314" name="Equation" r:id="rId3" imgW="6985000" imgH="800100" progId="Equation.DSMT4">
                  <p:embed/>
                </p:oleObj>
              </mc:Choice>
              <mc:Fallback>
                <p:oleObj name="Equation" r:id="rId3" imgW="6985000" imgH="800100" progId="Equation.DSMT4">
                  <p:embed/>
                  <p:pic>
                    <p:nvPicPr>
                      <p:cNvPr id="0" name=""/>
                      <p:cNvPicPr/>
                      <p:nvPr/>
                    </p:nvPicPr>
                    <p:blipFill>
                      <a:blip r:embed="rId4"/>
                      <a:stretch>
                        <a:fillRect/>
                      </a:stretch>
                    </p:blipFill>
                    <p:spPr>
                      <a:xfrm>
                        <a:off x="1395175" y="1318603"/>
                        <a:ext cx="6985001" cy="800100"/>
                      </a:xfrm>
                      <a:prstGeom prst="rect">
                        <a:avLst/>
                      </a:prstGeom>
                    </p:spPr>
                  </p:pic>
                </p:oleObj>
              </mc:Fallback>
            </mc:AlternateContent>
          </a:graphicData>
        </a:graphic>
      </p:graphicFrame>
    </p:spTree>
    <p:extLst>
      <p:ext uri="{BB962C8B-B14F-4D97-AF65-F5344CB8AC3E}">
        <p14:creationId xmlns:p14="http://schemas.microsoft.com/office/powerpoint/2010/main" val="3349163477"/>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2, </a:t>
            </a:r>
            <a:r>
              <a:rPr lang="en-US" sz="2800" b="1" i="1" dirty="0">
                <a:solidFill>
                  <a:srgbClr val="000090"/>
                </a:solidFill>
              </a:rPr>
              <a:t>continued</a:t>
            </a:r>
          </a:p>
          <a:p>
            <a:pPr marL="514350" indent="-557784">
              <a:buFont typeface="+mj-lt"/>
              <a:buAutoNum type="arabicPeriod" startAt="5"/>
            </a:pPr>
            <a:r>
              <a:rPr lang="en-US" sz="2800" b="1" dirty="0" smtClean="0">
                <a:solidFill>
                  <a:srgbClr val="660066"/>
                </a:solidFill>
              </a:rPr>
              <a:t>Interpret </a:t>
            </a:r>
            <a:r>
              <a:rPr lang="en-US" sz="2800" b="1" dirty="0">
                <a:solidFill>
                  <a:srgbClr val="660066"/>
                </a:solidFill>
              </a:rPr>
              <a:t>the proportion in terms of the context of the problem</a:t>
            </a:r>
            <a:r>
              <a:rPr lang="en-US" sz="2800" b="1" dirty="0" smtClean="0">
                <a:solidFill>
                  <a:srgbClr val="660066"/>
                </a:solidFill>
              </a:rPr>
              <a:t>.</a:t>
            </a:r>
            <a:endParaRPr lang="en-US" sz="2800" b="1" dirty="0">
              <a:solidFill>
                <a:srgbClr val="660066"/>
              </a:solidFill>
            </a:endParaRPr>
          </a:p>
          <a:p>
            <a:pPr marL="557784" lvl="1" algn="l"/>
            <a:r>
              <a:rPr lang="en-US" dirty="0" smtClean="0">
                <a:solidFill>
                  <a:schemeClr val="tx1"/>
                </a:solidFill>
              </a:rPr>
              <a:t>The </a:t>
            </a:r>
            <a:r>
              <a:rPr lang="en-US" dirty="0">
                <a:solidFill>
                  <a:schemeClr val="tx1"/>
                </a:solidFill>
              </a:rPr>
              <a:t>probability that Madison will wait more than 6 minutes for the bus is 0.6</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35</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Arial"/>
                <a:ea typeface="Arial"/>
                <a:cs typeface="Arial"/>
                <a:sym typeface="Zapf Dingbats" charset="0"/>
              </a:rPr>
              <a:t>✔</a:t>
            </a:r>
            <a:endParaRPr lang="en-US" sz="9600" dirty="0">
              <a:solidFill>
                <a:srgbClr val="000090"/>
              </a:solidFill>
              <a:latin typeface="Arial"/>
              <a:ea typeface="Arial"/>
              <a:cs typeface="Arial"/>
            </a:endParaRPr>
          </a:p>
        </p:txBody>
      </p:sp>
    </p:spTree>
    <p:extLst>
      <p:ext uri="{BB962C8B-B14F-4D97-AF65-F5344CB8AC3E}">
        <p14:creationId xmlns:p14="http://schemas.microsoft.com/office/powerpoint/2010/main" val="150225053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smtClean="0">
                <a:solidFill>
                  <a:srgbClr val="000090"/>
                </a:solidFill>
              </a:rPr>
              <a:t>Example 2, </a:t>
            </a:r>
            <a:r>
              <a:rPr lang="en-US" sz="2800" b="1" i="1" dirty="0" smtClean="0">
                <a:solidFill>
                  <a:srgbClr val="000090"/>
                </a:solidFill>
              </a:rPr>
              <a:t>continued</a:t>
            </a:r>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36</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1969892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ubtitle 1"/>
          <p:cNvSpPr>
            <a:spLocks noGrp="1"/>
          </p:cNvSpPr>
          <p:nvPr>
            <p:ph type="subTitle" idx="1"/>
          </p:nvPr>
        </p:nvSpPr>
        <p:spPr>
          <a:xfrm>
            <a:off x="641350" y="641350"/>
            <a:ext cx="7829984" cy="4997450"/>
          </a:xfrm>
        </p:spPr>
        <p:txBody>
          <a:bodyPr/>
          <a:lstStyle/>
          <a:p>
            <a:pPr eaLnBrk="1" hangingPunct="1"/>
            <a:r>
              <a:rPr lang="en-US" sz="2800" b="1" dirty="0"/>
              <a:t>Guided </a:t>
            </a:r>
            <a:r>
              <a:rPr lang="en-US" sz="2800" b="1" dirty="0" smtClean="0"/>
              <a:t>Practice</a:t>
            </a:r>
            <a:endParaRPr lang="en-US" sz="2000" b="1" dirty="0"/>
          </a:p>
          <a:p>
            <a:pPr eaLnBrk="1" hangingPunct="1"/>
            <a:r>
              <a:rPr lang="en-US" sz="2800" b="1" dirty="0" smtClean="0">
                <a:solidFill>
                  <a:srgbClr val="000090"/>
                </a:solidFill>
              </a:rPr>
              <a:t>Example 4</a:t>
            </a:r>
            <a:endParaRPr lang="en-US" sz="1100" b="1" dirty="0">
              <a:solidFill>
                <a:srgbClr val="558ED5"/>
              </a:solidFill>
            </a:endParaRPr>
          </a:p>
          <a:p>
            <a:r>
              <a:rPr lang="en-US" dirty="0"/>
              <a:t>The scores of a particular college admission test are normally distributed, with a mean score of 30 and a standard deviation of 2. Erin scored a 34 on her test. If possible, determine the percent of test-takers whom Erin outperformed on the test</a:t>
            </a:r>
            <a:r>
              <a:rPr lang="en-US" dirty="0" smtClean="0"/>
              <a:t>.</a:t>
            </a:r>
            <a:endParaRPr lang="en-US" spc="-20" dirty="0"/>
          </a:p>
        </p:txBody>
      </p:sp>
      <p:sp>
        <p:nvSpPr>
          <p:cNvPr id="2" name="Slide Number Placeholder 1"/>
          <p:cNvSpPr>
            <a:spLocks noGrp="1"/>
          </p:cNvSpPr>
          <p:nvPr>
            <p:ph type="sldNum" sz="quarter" idx="11"/>
          </p:nvPr>
        </p:nvSpPr>
        <p:spPr/>
        <p:txBody>
          <a:bodyPr/>
          <a:lstStyle/>
          <a:p>
            <a:pPr>
              <a:defRPr/>
            </a:pPr>
            <a:fld id="{9498F616-E243-784C-ADDB-FC1FAF542744}" type="slidenum">
              <a:rPr lang="en-US" smtClean="0"/>
              <a:pPr>
                <a:defRPr/>
              </a:pPr>
              <a:t>37</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40218888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0600" y="679849"/>
            <a:ext cx="7855776" cy="4998233"/>
          </a:xfrm>
        </p:spPr>
        <p:txBody>
          <a:bodyPr>
            <a:normAutofit/>
          </a:bodyPr>
          <a:lstStyle/>
          <a:p>
            <a:pPr eaLnBrk="1" hangingPunct="1">
              <a:defRPr/>
            </a:pPr>
            <a:r>
              <a:rPr lang="en-US" sz="2800" b="1" dirty="0"/>
              <a:t>Guided </a:t>
            </a:r>
            <a:r>
              <a:rPr lang="en-US" sz="2800" b="1" dirty="0" smtClean="0"/>
              <a:t>Practice: </a:t>
            </a:r>
            <a:r>
              <a:rPr lang="en-US" sz="2800" b="1" dirty="0" smtClean="0">
                <a:solidFill>
                  <a:srgbClr val="000090"/>
                </a:solidFill>
              </a:rPr>
              <a:t>Example 4, </a:t>
            </a:r>
            <a:r>
              <a:rPr lang="en-US" sz="2800" b="1" i="1" dirty="0">
                <a:solidFill>
                  <a:srgbClr val="000090"/>
                </a:solidFill>
              </a:rPr>
              <a:t>continued</a:t>
            </a:r>
          </a:p>
          <a:p>
            <a:pPr marL="514350" indent="-557784">
              <a:spcAft>
                <a:spcPts val="0"/>
              </a:spcAft>
              <a:buFont typeface="+mj-lt"/>
              <a:buAutoNum type="arabicPeriod"/>
            </a:pPr>
            <a:r>
              <a:rPr lang="en-US" sz="2800" b="1" dirty="0" smtClean="0">
                <a:solidFill>
                  <a:srgbClr val="660066"/>
                </a:solidFill>
              </a:rPr>
              <a:t>Sketch </a:t>
            </a:r>
            <a:r>
              <a:rPr lang="en-US" sz="2800" b="1" dirty="0">
                <a:solidFill>
                  <a:srgbClr val="660066"/>
                </a:solidFill>
              </a:rPr>
              <a:t>a normal curve and shade the area of the interval of interest</a:t>
            </a:r>
            <a:r>
              <a:rPr lang="en-US" sz="2800" b="1" dirty="0" smtClean="0">
                <a:solidFill>
                  <a:srgbClr val="660066"/>
                </a:solidFill>
              </a:rPr>
              <a:t>. 	</a:t>
            </a:r>
          </a:p>
          <a:p>
            <a:pPr marL="512064"/>
            <a:r>
              <a:rPr lang="en-US" dirty="0" smtClean="0">
                <a:solidFill>
                  <a:schemeClr val="tx1"/>
                </a:solidFill>
              </a:rPr>
              <a:t>To sketch the normal curve, </a:t>
            </a:r>
            <a:r>
              <a:rPr lang="en-US" dirty="0" smtClean="0">
                <a:solidFill>
                  <a:srgbClr val="221E1F"/>
                </a:solidFill>
                <a:latin typeface="Stone Print"/>
              </a:rPr>
              <a:t>start </a:t>
            </a:r>
            <a:r>
              <a:rPr lang="en-US" dirty="0">
                <a:solidFill>
                  <a:srgbClr val="221E1F"/>
                </a:solidFill>
                <a:latin typeface="Stone Print"/>
              </a:rPr>
              <a:t>by drawing a number </a:t>
            </a:r>
            <a:r>
              <a:rPr lang="en-US" dirty="0" smtClean="0">
                <a:solidFill>
                  <a:srgbClr val="221E1F"/>
                </a:solidFill>
                <a:latin typeface="Stone Print"/>
              </a:rPr>
              <a:t>line with a range </a:t>
            </a:r>
            <a:r>
              <a:rPr lang="en-US" dirty="0">
                <a:solidFill>
                  <a:srgbClr val="221E1F"/>
                </a:solidFill>
                <a:latin typeface="Stone Print"/>
              </a:rPr>
              <a:t>of </a:t>
            </a:r>
            <a:r>
              <a:rPr lang="en-US" dirty="0" smtClean="0">
                <a:solidFill>
                  <a:srgbClr val="221E1F"/>
                </a:solidFill>
                <a:latin typeface="Stone Print"/>
              </a:rPr>
              <a:t>values that includes Erin’s score, 34. </a:t>
            </a:r>
            <a:r>
              <a:rPr lang="en-US" dirty="0">
                <a:solidFill>
                  <a:srgbClr val="221E1F"/>
                </a:solidFill>
                <a:latin typeface="Stone Print"/>
              </a:rPr>
              <a:t>The mean of the scores is 30, </a:t>
            </a:r>
            <a:r>
              <a:rPr lang="en-US" dirty="0" smtClean="0">
                <a:solidFill>
                  <a:srgbClr val="221E1F"/>
                </a:solidFill>
                <a:latin typeface="Stone Print"/>
              </a:rPr>
              <a:t>so the middle number on the line will be 30. </a:t>
            </a:r>
            <a:r>
              <a:rPr lang="en-US" dirty="0">
                <a:solidFill>
                  <a:srgbClr val="221E1F"/>
                </a:solidFill>
                <a:latin typeface="Stone Print"/>
              </a:rPr>
              <a:t>A</a:t>
            </a:r>
            <a:r>
              <a:rPr lang="en-US" dirty="0" smtClean="0">
                <a:solidFill>
                  <a:srgbClr val="221E1F"/>
                </a:solidFill>
                <a:latin typeface="Stone Print"/>
              </a:rPr>
              <a:t> range of 24 to 36 will give us a number line that has the mean, 30, in the middle, and an even number of data points on either side of the mean.</a:t>
            </a:r>
          </a:p>
          <a:p>
            <a:pPr marL="512064"/>
            <a:endParaRPr lang="en-US" dirty="0">
              <a:solidFill>
                <a:srgbClr val="221E1F"/>
              </a:solidFill>
              <a:latin typeface="Stone Print"/>
            </a:endParaRPr>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38</a:t>
            </a:fld>
            <a:endParaRPr lang="en-US" dirty="0"/>
          </a:p>
        </p:txBody>
      </p:sp>
      <p:sp>
        <p:nvSpPr>
          <p:cNvPr id="2" name="Footer Placeholder 1"/>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200530620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1"/>
          <p:cNvSpPr>
            <a:spLocks noGrp="1"/>
          </p:cNvSpPr>
          <p:nvPr>
            <p:ph type="subTitle" idx="1"/>
          </p:nvPr>
        </p:nvSpPr>
        <p:spPr>
          <a:xfrm>
            <a:off x="640600" y="679849"/>
            <a:ext cx="7855776" cy="4998233"/>
          </a:xfrm>
        </p:spPr>
        <p:txBody>
          <a:bodyPr>
            <a:normAutofit/>
          </a:bodyPr>
          <a:lstStyle/>
          <a:p>
            <a:pPr eaLnBrk="1" hangingPunct="1">
              <a:defRPr/>
            </a:pPr>
            <a:r>
              <a:rPr lang="en-US" sz="2800" b="1" dirty="0"/>
              <a:t>Guided </a:t>
            </a:r>
            <a:r>
              <a:rPr lang="en-US" sz="2800" b="1" dirty="0" smtClean="0"/>
              <a:t>Practice: </a:t>
            </a:r>
            <a:r>
              <a:rPr lang="en-US" sz="2800" b="1" dirty="0" smtClean="0">
                <a:solidFill>
                  <a:srgbClr val="000090"/>
                </a:solidFill>
              </a:rPr>
              <a:t>Example 4, </a:t>
            </a:r>
            <a:r>
              <a:rPr lang="en-US" sz="2800" b="1" i="1" dirty="0">
                <a:solidFill>
                  <a:srgbClr val="000090"/>
                </a:solidFill>
              </a:rPr>
              <a:t>continued</a:t>
            </a:r>
          </a:p>
          <a:p>
            <a:pPr lvl="1" algn="l"/>
            <a:r>
              <a:rPr lang="en-US" dirty="0">
                <a:solidFill>
                  <a:schemeClr val="tx1"/>
                </a:solidFill>
              </a:rPr>
              <a:t>We want to know how many test-takers had scores lower than Erin’s. </a:t>
            </a:r>
            <a:r>
              <a:rPr lang="en-US" dirty="0" smtClean="0">
                <a:solidFill>
                  <a:schemeClr val="tx1"/>
                </a:solidFill>
              </a:rPr>
              <a:t>Erin scored a 34; therefore, the area of interest is the area to the left of 34. </a:t>
            </a:r>
          </a:p>
          <a:p>
            <a:pPr lvl="1" algn="l">
              <a:spcAft>
                <a:spcPts val="1200"/>
              </a:spcAft>
            </a:pPr>
            <a:endParaRPr lang="en-US" dirty="0">
              <a:solidFill>
                <a:schemeClr val="tx1"/>
              </a:solidFill>
            </a:endParaRPr>
          </a:p>
        </p:txBody>
      </p:sp>
      <p:sp>
        <p:nvSpPr>
          <p:cNvPr id="3" name="Slide Number Placeholder 2"/>
          <p:cNvSpPr>
            <a:spLocks noGrp="1"/>
          </p:cNvSpPr>
          <p:nvPr>
            <p:ph type="sldNum" sz="quarter" idx="11"/>
          </p:nvPr>
        </p:nvSpPr>
        <p:spPr/>
        <p:txBody>
          <a:bodyPr/>
          <a:lstStyle/>
          <a:p>
            <a:pPr>
              <a:defRPr/>
            </a:pPr>
            <a:fld id="{033714D1-3EA9-6C48-9293-DF4C317D6D87}" type="slidenum">
              <a:rPr lang="en-US" smtClean="0"/>
              <a:pPr>
                <a:defRPr/>
              </a:pPr>
              <a:t>39</a:t>
            </a:fld>
            <a:endParaRPr lang="en-US" dirty="0"/>
          </a:p>
        </p:txBody>
      </p:sp>
      <p:sp>
        <p:nvSpPr>
          <p:cNvPr id="2" name="Footer Placeholder 1"/>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6" name="Picture 5" descr="MIII_U1L1_006.eps"/>
          <p:cNvPicPr>
            <a:picLocks noChangeAspect="1"/>
          </p:cNvPicPr>
          <p:nvPr/>
        </p:nvPicPr>
        <p:blipFill>
          <a:blip r:embed="rId2">
            <a:clrChange>
              <a:clrFrom>
                <a:srgbClr val="CECFCD"/>
              </a:clrFrom>
              <a:clrTo>
                <a:srgbClr val="CECFCD">
                  <a:alpha val="0"/>
                </a:srgbClr>
              </a:clrTo>
            </a:clrChange>
            <a:extLst>
              <a:ext uri="{28A0092B-C50C-407E-A947-70E740481C1C}">
                <a14:useLocalDpi xmlns:a14="http://schemas.microsoft.com/office/drawing/2010/main" val="0"/>
              </a:ext>
            </a:extLst>
          </a:blip>
          <a:stretch>
            <a:fillRect/>
          </a:stretch>
        </p:blipFill>
        <p:spPr>
          <a:xfrm>
            <a:off x="1086271" y="2635122"/>
            <a:ext cx="6971458" cy="3007686"/>
          </a:xfrm>
          <a:prstGeom prst="rect">
            <a:avLst/>
          </a:prstGeom>
          <a:noFill/>
        </p:spPr>
      </p:pic>
    </p:spTree>
    <p:extLst>
      <p:ext uri="{BB962C8B-B14F-4D97-AF65-F5344CB8AC3E}">
        <p14:creationId xmlns:p14="http://schemas.microsoft.com/office/powerpoint/2010/main" val="241103697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5776" cy="5241129"/>
          </a:xfrm>
        </p:spPr>
        <p:txBody>
          <a:bodyPr rtlCol="0">
            <a:noAutofit/>
          </a:bodyPr>
          <a:lstStyle/>
          <a:p>
            <a:pPr eaLnBrk="1" fontAlgn="auto" hangingPunct="1">
              <a:lnSpc>
                <a:spcPct val="110000"/>
              </a:lnSpc>
              <a:spcAft>
                <a:spcPts val="0"/>
              </a:spcAft>
              <a:defRPr/>
            </a:pPr>
            <a:r>
              <a:rPr lang="en-US" sz="2800" b="1" dirty="0"/>
              <a:t>Key Concepts, </a:t>
            </a:r>
            <a:r>
              <a:rPr lang="en-US" sz="2800" b="1" i="1" dirty="0"/>
              <a:t>continued</a:t>
            </a:r>
          </a:p>
          <a:p>
            <a:pPr marL="342900" indent="-342900">
              <a:spcAft>
                <a:spcPts val="600"/>
              </a:spcAft>
              <a:buFont typeface="Arial"/>
              <a:buChar char="•"/>
            </a:pPr>
            <a:r>
              <a:rPr lang="en-US" b="1" dirty="0" smtClean="0"/>
              <a:t>Discrete </a:t>
            </a:r>
            <a:r>
              <a:rPr lang="en-US" b="1" dirty="0"/>
              <a:t>data </a:t>
            </a:r>
            <a:r>
              <a:rPr lang="en-US" dirty="0"/>
              <a:t>refers to a set of values with gaps between successive values.</a:t>
            </a:r>
          </a:p>
          <a:p>
            <a:pPr marL="342900" indent="-342900">
              <a:buFont typeface="Arial"/>
              <a:buChar char="•"/>
            </a:pPr>
            <a:r>
              <a:rPr lang="en-US" dirty="0" smtClean="0"/>
              <a:t>For example, if you hire a bus with 65 seats for a field trip, but 82 people sign up to go on the field trip, you need more seats. You would increase the number of buses from one bus to two buses, rather than from one bus to a fraction of a second bus.</a:t>
            </a:r>
          </a:p>
          <a:p>
            <a:pPr marL="342900" indent="-342900">
              <a:lnSpc>
                <a:spcPct val="140000"/>
              </a:lnSpc>
              <a:buFont typeface="Arial"/>
              <a:buChar char="•"/>
            </a:pPr>
            <a:r>
              <a:rPr lang="en-US" dirty="0"/>
              <a:t>When using discrete data, we can assign probabilities to individual values. For example, the probability of rolling a 6 on a fair die </a:t>
            </a:r>
            <a:r>
              <a:rPr lang="en-US" dirty="0" smtClean="0"/>
              <a:t>is 1:6  or 1/6 or 1 to 6.    </a:t>
            </a:r>
            <a:r>
              <a:rPr lang="en-US" dirty="0"/>
              <a:t>.</a:t>
            </a:r>
          </a:p>
          <a:p>
            <a:pPr marL="342900" indent="-342900">
              <a:buFont typeface="Arial"/>
              <a:buChar char="•"/>
            </a:pPr>
            <a:endParaRPr lang="en-US" dirty="0"/>
          </a:p>
        </p:txBody>
      </p:sp>
      <p:sp>
        <p:nvSpPr>
          <p:cNvPr id="3" name="Slide Number Placeholder 2"/>
          <p:cNvSpPr>
            <a:spLocks noGrp="1"/>
          </p:cNvSpPr>
          <p:nvPr>
            <p:ph type="sldNum" sz="quarter" idx="11"/>
          </p:nvPr>
        </p:nvSpPr>
        <p:spPr/>
        <p:txBody>
          <a:bodyPr/>
          <a:lstStyle/>
          <a:p>
            <a:pPr>
              <a:defRPr/>
            </a:pPr>
            <a:fld id="{F6270E78-E23D-7748-ACDE-2A48DE59FD1C}" type="slidenum">
              <a:rPr lang="en-US" smtClean="0"/>
              <a:pPr>
                <a:defRPr/>
              </a:pPr>
              <a:t>4</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73999972"/>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138" name="Equation" r:id="rId3" imgW="190500" imgH="330200" progId="Equation.DSMT4">
                  <p:embed/>
                </p:oleObj>
              </mc:Choice>
              <mc:Fallback>
                <p:oleObj name="Equation" r:id="rId3"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81578703"/>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139" name="Equation" r:id="rId5" imgW="190500" imgH="330200" progId="Equation.DSMT4">
                  <p:embed/>
                </p:oleObj>
              </mc:Choice>
              <mc:Fallback>
                <p:oleObj name="Equation" r:id="rId5"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20761770"/>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140" name="Equation" r:id="rId6" imgW="190500" imgH="330200" progId="Equation.DSMT4">
                  <p:embed/>
                </p:oleObj>
              </mc:Choice>
              <mc:Fallback>
                <p:oleObj name="Equation" r:id="rId6"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8985811"/>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141" name="Equation" r:id="rId7" imgW="190500" imgH="330200" progId="Equation.DSMT4">
                  <p:embed/>
                </p:oleObj>
              </mc:Choice>
              <mc:Fallback>
                <p:oleObj name="Equation" r:id="rId7"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8059806"/>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142" name="Equation" r:id="rId8" imgW="190500" imgH="330200" progId="Equation.DSMT4">
                  <p:embed/>
                </p:oleObj>
              </mc:Choice>
              <mc:Fallback>
                <p:oleObj name="Equation" r:id="rId8"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686760"/>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143" name="Equation" r:id="rId9" imgW="190500" imgH="330200" progId="Equation.DSMT4">
                  <p:embed/>
                </p:oleObj>
              </mc:Choice>
              <mc:Fallback>
                <p:oleObj name="Equation" r:id="rId9"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40196257"/>
              </p:ext>
            </p:extLst>
          </p:nvPr>
        </p:nvGraphicFramePr>
        <p:xfrm>
          <a:off x="7391400" y="4178300"/>
          <a:ext cx="190500" cy="330200"/>
        </p:xfrm>
        <a:graphic>
          <a:graphicData uri="http://schemas.openxmlformats.org/presentationml/2006/ole">
            <mc:AlternateContent xmlns:mc="http://schemas.openxmlformats.org/markup-compatibility/2006">
              <mc:Choice xmlns:v="urn:schemas-microsoft-com:vml" Requires="v">
                <p:oleObj spid="_x0000_s1144" name="Equation" r:id="rId10" imgW="190500" imgH="330200" progId="Equation.DSMT4">
                  <p:embed/>
                </p:oleObj>
              </mc:Choice>
              <mc:Fallback>
                <p:oleObj name="Equation" r:id="rId10" imgW="190500" imgH="330200" progId="Equation.DSMT4">
                  <p:embed/>
                  <p:pic>
                    <p:nvPicPr>
                      <p:cNvPr id="0" name=""/>
                      <p:cNvPicPr/>
                      <p:nvPr/>
                    </p:nvPicPr>
                    <p:blipFill>
                      <a:blip r:embed="rId4"/>
                      <a:stretch>
                        <a:fillRect/>
                      </a:stretch>
                    </p:blipFill>
                    <p:spPr>
                      <a:xfrm>
                        <a:off x="7391400" y="4178300"/>
                        <a:ext cx="190500" cy="330200"/>
                      </a:xfrm>
                      <a:prstGeom prst="rect">
                        <a:avLst/>
                      </a:prstGeom>
                    </p:spPr>
                  </p:pic>
                </p:oleObj>
              </mc:Fallback>
            </mc:AlternateContent>
          </a:graphicData>
        </a:graphic>
      </p:graphicFrame>
    </p:spTree>
    <p:extLst>
      <p:ext uri="{BB962C8B-B14F-4D97-AF65-F5344CB8AC3E}">
        <p14:creationId xmlns:p14="http://schemas.microsoft.com/office/powerpoint/2010/main" val="68152931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240346"/>
          </a:xfrm>
        </p:spPr>
        <p:txBody>
          <a:bodyPr>
            <a:normAutofit/>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marL="514350" indent="-557784">
              <a:spcAft>
                <a:spcPts val="600"/>
              </a:spcAft>
              <a:buFont typeface="+mj-lt"/>
              <a:buAutoNum type="arabicPeriod" startAt="2"/>
            </a:pPr>
            <a:r>
              <a:rPr lang="en-US" sz="2800" b="1" dirty="0" smtClean="0">
                <a:solidFill>
                  <a:srgbClr val="660066"/>
                </a:solidFill>
              </a:rPr>
              <a:t>Determine </a:t>
            </a:r>
            <a:r>
              <a:rPr lang="en-US" sz="2800" b="1" dirty="0">
                <a:solidFill>
                  <a:srgbClr val="660066"/>
                </a:solidFill>
              </a:rPr>
              <a:t>how many standard deviations away from the mean Erin’s score is</a:t>
            </a:r>
            <a:r>
              <a:rPr lang="en-US" sz="2800" b="1" dirty="0" smtClean="0">
                <a:solidFill>
                  <a:srgbClr val="660066"/>
                </a:solidFill>
              </a:rPr>
              <a:t>. 	</a:t>
            </a:r>
          </a:p>
          <a:p>
            <a:pPr marL="512064" lvl="1" algn="l">
              <a:spcAft>
                <a:spcPts val="600"/>
              </a:spcAft>
            </a:pPr>
            <a:r>
              <a:rPr lang="en-US" dirty="0">
                <a:solidFill>
                  <a:schemeClr val="tx1"/>
                </a:solidFill>
              </a:rPr>
              <a:t>From the problem statement, we know that Erin scored a 34, the mean is 30, and the standard deviation is 2. Erin’s score is greater than the mean. </a:t>
            </a:r>
          </a:p>
          <a:p>
            <a:pPr marL="512064" lvl="1" algn="l"/>
            <a:r>
              <a:rPr lang="en-US" dirty="0">
                <a:solidFill>
                  <a:schemeClr val="tx1"/>
                </a:solidFill>
              </a:rPr>
              <a:t>Also, we can determine that Erin scored two standard deviations above the mean</a:t>
            </a:r>
            <a:r>
              <a:rPr lang="en-US" dirty="0" smtClean="0">
                <a:solidFill>
                  <a:schemeClr val="tx1"/>
                </a:solidFill>
              </a:rPr>
              <a:t>.</a:t>
            </a:r>
          </a:p>
          <a:p>
            <a:pPr lvl="2" algn="l"/>
            <a:r>
              <a:rPr lang="en-US" i="1" dirty="0">
                <a:solidFill>
                  <a:schemeClr val="tx1"/>
                </a:solidFill>
              </a:rPr>
              <a:t>μ</a:t>
            </a:r>
            <a:r>
              <a:rPr lang="en-US" dirty="0" smtClean="0">
                <a:solidFill>
                  <a:srgbClr val="000000"/>
                </a:solidFill>
              </a:rPr>
              <a:t> </a:t>
            </a:r>
            <a:r>
              <a:rPr lang="en-US" dirty="0">
                <a:solidFill>
                  <a:srgbClr val="000000"/>
                </a:solidFill>
              </a:rPr>
              <a:t>+ </a:t>
            </a:r>
            <a:r>
              <a:rPr lang="en-US" dirty="0" smtClean="0">
                <a:solidFill>
                  <a:srgbClr val="000000"/>
                </a:solidFill>
              </a:rPr>
              <a:t>1   = </a:t>
            </a:r>
            <a:r>
              <a:rPr lang="en-US" dirty="0">
                <a:solidFill>
                  <a:srgbClr val="000000"/>
                </a:solidFill>
              </a:rPr>
              <a:t>30 + 1(2) = 32 </a:t>
            </a:r>
          </a:p>
          <a:p>
            <a:pPr lvl="2" algn="l"/>
            <a:r>
              <a:rPr lang="en-US" i="1" dirty="0">
                <a:solidFill>
                  <a:schemeClr val="tx1"/>
                </a:solidFill>
              </a:rPr>
              <a:t>μ</a:t>
            </a:r>
            <a:r>
              <a:rPr lang="fr-FR" dirty="0" smtClean="0">
                <a:solidFill>
                  <a:srgbClr val="000000"/>
                </a:solidFill>
              </a:rPr>
              <a:t> </a:t>
            </a:r>
            <a:r>
              <a:rPr lang="fr-FR" dirty="0">
                <a:solidFill>
                  <a:srgbClr val="000000"/>
                </a:solidFill>
              </a:rPr>
              <a:t>+ </a:t>
            </a:r>
            <a:r>
              <a:rPr lang="fr-FR" dirty="0" smtClean="0">
                <a:solidFill>
                  <a:srgbClr val="000000"/>
                </a:solidFill>
              </a:rPr>
              <a:t>2   = </a:t>
            </a:r>
            <a:r>
              <a:rPr lang="fr-FR" dirty="0">
                <a:solidFill>
                  <a:srgbClr val="000000"/>
                </a:solidFill>
              </a:rPr>
              <a:t>30 + 2(2) = </a:t>
            </a:r>
            <a:r>
              <a:rPr lang="fr-FR" dirty="0" smtClean="0">
                <a:solidFill>
                  <a:srgbClr val="000000"/>
                </a:solidFill>
              </a:rPr>
              <a:t>34		</a:t>
            </a:r>
            <a:r>
              <a:rPr lang="fr-FR" dirty="0" err="1" smtClean="0">
                <a:solidFill>
                  <a:srgbClr val="000000"/>
                </a:solidFill>
              </a:rPr>
              <a:t>Erin’s</a:t>
            </a:r>
            <a:r>
              <a:rPr lang="fr-FR" dirty="0" smtClean="0">
                <a:solidFill>
                  <a:srgbClr val="000000"/>
                </a:solidFill>
              </a:rPr>
              <a:t> </a:t>
            </a:r>
            <a:r>
              <a:rPr lang="fr-FR" dirty="0">
                <a:solidFill>
                  <a:srgbClr val="000000"/>
                </a:solidFill>
              </a:rPr>
              <a:t>score </a:t>
            </a:r>
          </a:p>
          <a:p>
            <a:pPr lvl="2" algn="l"/>
            <a:r>
              <a:rPr lang="en-US" i="1" dirty="0">
                <a:solidFill>
                  <a:schemeClr val="tx1"/>
                </a:solidFill>
              </a:rPr>
              <a:t>μ</a:t>
            </a:r>
            <a:r>
              <a:rPr lang="fr-FR" dirty="0" smtClean="0">
                <a:solidFill>
                  <a:srgbClr val="000000"/>
                </a:solidFill>
              </a:rPr>
              <a:t> </a:t>
            </a:r>
            <a:r>
              <a:rPr lang="fr-FR" dirty="0">
                <a:solidFill>
                  <a:srgbClr val="000000"/>
                </a:solidFill>
              </a:rPr>
              <a:t>+ </a:t>
            </a:r>
            <a:r>
              <a:rPr lang="fr-FR" dirty="0" smtClean="0">
                <a:solidFill>
                  <a:srgbClr val="000000"/>
                </a:solidFill>
              </a:rPr>
              <a:t>3   = </a:t>
            </a:r>
            <a:r>
              <a:rPr lang="fr-FR" dirty="0">
                <a:solidFill>
                  <a:srgbClr val="000000"/>
                </a:solidFill>
              </a:rPr>
              <a:t>30 + 2(3) = </a:t>
            </a:r>
            <a:r>
              <a:rPr lang="fr-FR" dirty="0" smtClean="0">
                <a:solidFill>
                  <a:srgbClr val="000000"/>
                </a:solidFill>
              </a:rPr>
              <a:t>36</a:t>
            </a:r>
            <a:endParaRPr lang="fr-FR" dirty="0">
              <a:solidFill>
                <a:srgbClr val="000000"/>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40</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64848324"/>
              </p:ext>
            </p:extLst>
          </p:nvPr>
        </p:nvGraphicFramePr>
        <p:xfrm>
          <a:off x="2312027" y="4364383"/>
          <a:ext cx="254000" cy="215900"/>
        </p:xfrm>
        <a:graphic>
          <a:graphicData uri="http://schemas.openxmlformats.org/presentationml/2006/ole">
            <mc:AlternateContent xmlns:mc="http://schemas.openxmlformats.org/markup-compatibility/2006">
              <mc:Choice xmlns:v="urn:schemas-microsoft-com:vml" Requires="v">
                <p:oleObj spid="_x0000_s100426" name="Equation" r:id="rId3" imgW="254000" imgH="215900" progId="Equation.DSMT4">
                  <p:embed/>
                </p:oleObj>
              </mc:Choice>
              <mc:Fallback>
                <p:oleObj name="Equation" r:id="rId3" imgW="254000" imgH="215900" progId="Equation.DSMT4">
                  <p:embed/>
                  <p:pic>
                    <p:nvPicPr>
                      <p:cNvPr id="0" name=""/>
                      <p:cNvPicPr/>
                      <p:nvPr/>
                    </p:nvPicPr>
                    <p:blipFill>
                      <a:blip r:embed="rId4"/>
                      <a:stretch>
                        <a:fillRect/>
                      </a:stretch>
                    </p:blipFill>
                    <p:spPr>
                      <a:xfrm>
                        <a:off x="2312027" y="4364383"/>
                        <a:ext cx="254000" cy="215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06619557"/>
              </p:ext>
            </p:extLst>
          </p:nvPr>
        </p:nvGraphicFramePr>
        <p:xfrm>
          <a:off x="2312027" y="4803229"/>
          <a:ext cx="254000" cy="215900"/>
        </p:xfrm>
        <a:graphic>
          <a:graphicData uri="http://schemas.openxmlformats.org/presentationml/2006/ole">
            <mc:AlternateContent xmlns:mc="http://schemas.openxmlformats.org/markup-compatibility/2006">
              <mc:Choice xmlns:v="urn:schemas-microsoft-com:vml" Requires="v">
                <p:oleObj spid="_x0000_s100427" name="Equation" r:id="rId5" imgW="254000" imgH="215900" progId="Equation.DSMT4">
                  <p:embed/>
                </p:oleObj>
              </mc:Choice>
              <mc:Fallback>
                <p:oleObj name="Equation" r:id="rId5" imgW="254000" imgH="215900" progId="Equation.DSMT4">
                  <p:embed/>
                  <p:pic>
                    <p:nvPicPr>
                      <p:cNvPr id="0" name=""/>
                      <p:cNvPicPr/>
                      <p:nvPr/>
                    </p:nvPicPr>
                    <p:blipFill>
                      <a:blip r:embed="rId4"/>
                      <a:stretch>
                        <a:fillRect/>
                      </a:stretch>
                    </p:blipFill>
                    <p:spPr>
                      <a:xfrm>
                        <a:off x="2312027" y="4803229"/>
                        <a:ext cx="254000" cy="215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3457227"/>
              </p:ext>
            </p:extLst>
          </p:nvPr>
        </p:nvGraphicFramePr>
        <p:xfrm>
          <a:off x="2318329" y="5243421"/>
          <a:ext cx="254000" cy="215900"/>
        </p:xfrm>
        <a:graphic>
          <a:graphicData uri="http://schemas.openxmlformats.org/presentationml/2006/ole">
            <mc:AlternateContent xmlns:mc="http://schemas.openxmlformats.org/markup-compatibility/2006">
              <mc:Choice xmlns:v="urn:schemas-microsoft-com:vml" Requires="v">
                <p:oleObj spid="_x0000_s100428" name="Equation" r:id="rId6" imgW="254000" imgH="215900" progId="Equation.DSMT4">
                  <p:embed/>
                </p:oleObj>
              </mc:Choice>
              <mc:Fallback>
                <p:oleObj name="Equation" r:id="rId6" imgW="254000" imgH="215900" progId="Equation.DSMT4">
                  <p:embed/>
                  <p:pic>
                    <p:nvPicPr>
                      <p:cNvPr id="0" name=""/>
                      <p:cNvPicPr/>
                      <p:nvPr/>
                    </p:nvPicPr>
                    <p:blipFill>
                      <a:blip r:embed="rId4"/>
                      <a:stretch>
                        <a:fillRect/>
                      </a:stretch>
                    </p:blipFill>
                    <p:spPr>
                      <a:xfrm>
                        <a:off x="2318329" y="5243421"/>
                        <a:ext cx="254000" cy="215900"/>
                      </a:xfrm>
                      <a:prstGeom prst="rect">
                        <a:avLst/>
                      </a:prstGeom>
                    </p:spPr>
                  </p:pic>
                </p:oleObj>
              </mc:Fallback>
            </mc:AlternateContent>
          </a:graphicData>
        </a:graphic>
      </p:graphicFrame>
    </p:spTree>
    <p:extLst>
      <p:ext uri="{BB962C8B-B14F-4D97-AF65-F5344CB8AC3E}">
        <p14:creationId xmlns:p14="http://schemas.microsoft.com/office/powerpoint/2010/main" val="3412164921"/>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marL="514350" indent="-557784">
              <a:buFont typeface="+mj-lt"/>
              <a:buAutoNum type="arabicPeriod" startAt="3"/>
            </a:pPr>
            <a:r>
              <a:rPr lang="en-US" sz="2800" b="1" dirty="0" smtClean="0">
                <a:solidFill>
                  <a:srgbClr val="660066"/>
                </a:solidFill>
              </a:rPr>
              <a:t>Use </a:t>
            </a:r>
            <a:r>
              <a:rPr lang="en-US" sz="2800" b="1" dirty="0">
                <a:solidFill>
                  <a:srgbClr val="660066"/>
                </a:solidFill>
              </a:rPr>
              <a:t>symmetry and the 68–95–99.7 rule to determine the area of interest</a:t>
            </a:r>
            <a:r>
              <a:rPr lang="en-US" sz="2800" b="1" dirty="0" smtClean="0">
                <a:solidFill>
                  <a:srgbClr val="660066"/>
                </a:solidFill>
              </a:rPr>
              <a:t>. </a:t>
            </a:r>
            <a:r>
              <a:rPr lang="en-US" sz="2800" b="1" dirty="0">
                <a:solidFill>
                  <a:srgbClr val="660066"/>
                </a:solidFill>
              </a:rPr>
              <a:t>	</a:t>
            </a:r>
          </a:p>
          <a:p>
            <a:pPr marL="557784"/>
            <a:r>
              <a:rPr lang="en-US" dirty="0"/>
              <a:t>We know that the data in a normal curve is symmetrical about the mean. Since the area under the curve is equal to 1, the area to the left of the mean is 0.5, as shaded in the graph </a:t>
            </a:r>
            <a:r>
              <a:rPr lang="en-US" dirty="0" smtClean="0"/>
              <a:t>on the next slide.</a:t>
            </a:r>
            <a:endParaRPr lang="en-US" dirty="0"/>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41</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198198022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268990"/>
          </a:xfrm>
        </p:spPr>
        <p:txBody>
          <a:bodyPr>
            <a:normAutofit lnSpcReduction="10000"/>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marL="512064"/>
            <a:endParaRPr lang="en-US" dirty="0" smtClean="0"/>
          </a:p>
          <a:p>
            <a:pPr marL="512064"/>
            <a:endParaRPr lang="en-US" dirty="0"/>
          </a:p>
          <a:p>
            <a:pPr marL="512064"/>
            <a:endParaRPr lang="en-US" dirty="0" smtClean="0"/>
          </a:p>
          <a:p>
            <a:pPr marL="512064"/>
            <a:endParaRPr lang="en-US" dirty="0"/>
          </a:p>
          <a:p>
            <a:pPr marL="512064"/>
            <a:endParaRPr lang="en-US" dirty="0" smtClean="0"/>
          </a:p>
          <a:p>
            <a:pPr marL="512064"/>
            <a:endParaRPr lang="en-US" dirty="0"/>
          </a:p>
          <a:p>
            <a:pPr marL="512064"/>
            <a:endParaRPr lang="en-US" dirty="0" smtClean="0"/>
          </a:p>
          <a:p>
            <a:pPr marL="512064"/>
            <a:endParaRPr lang="en-US" dirty="0"/>
          </a:p>
          <a:p>
            <a:pPr marL="512064"/>
            <a:r>
              <a:rPr lang="en-US" dirty="0"/>
              <a:t>Erin’s score is above the mean; therefore, we need to determine the area between the mean and Erin’s score and add it to the area below the mean to find the total area of interest</a:t>
            </a:r>
            <a:r>
              <a:rPr lang="en-US" dirty="0" smtClean="0"/>
              <a:t>.</a:t>
            </a:r>
            <a:endParaRPr lang="en-US" dirty="0"/>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42</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4" name="Picture 3" descr="MIII_U1L1_00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289" y="1237509"/>
            <a:ext cx="6741437" cy="2908449"/>
          </a:xfrm>
          <a:prstGeom prst="rect">
            <a:avLst/>
          </a:prstGeom>
          <a:noFill/>
        </p:spPr>
      </p:pic>
    </p:spTree>
    <p:extLst>
      <p:ext uri="{BB962C8B-B14F-4D97-AF65-F5344CB8AC3E}">
        <p14:creationId xmlns:p14="http://schemas.microsoft.com/office/powerpoint/2010/main" val="130202497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268990"/>
          </a:xfrm>
        </p:spPr>
        <p:txBody>
          <a:bodyPr>
            <a:normAutofit/>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marL="512064">
              <a:lnSpc>
                <a:spcPct val="110000"/>
              </a:lnSpc>
            </a:pPr>
            <a:r>
              <a:rPr lang="en-US" dirty="0"/>
              <a:t>Recall that the 68–95–99.7 rule states the percentages of data under the normal curve are as follows: </a:t>
            </a:r>
            <a:endParaRPr lang="en-US" dirty="0" smtClean="0"/>
          </a:p>
          <a:p>
            <a:pPr marL="512064">
              <a:lnSpc>
                <a:spcPct val="110000"/>
              </a:lnSpc>
              <a:spcBef>
                <a:spcPts val="0"/>
              </a:spcBef>
            </a:pPr>
            <a:r>
              <a:rPr lang="en-US" dirty="0" smtClean="0"/>
              <a:t>                           We </a:t>
            </a:r>
            <a:r>
              <a:rPr lang="en-US" dirty="0"/>
              <a:t>know that </a:t>
            </a:r>
            <a:r>
              <a:rPr lang="en-US" i="1" dirty="0" smtClean="0"/>
              <a:t>                        </a:t>
            </a:r>
            <a:r>
              <a:rPr lang="en-US" dirty="0" smtClean="0"/>
              <a:t>We </a:t>
            </a:r>
            <a:r>
              <a:rPr lang="en-US" dirty="0"/>
              <a:t>have already accounted for the area to the left of the mean, which includes from the mean down to –</a:t>
            </a:r>
            <a:r>
              <a:rPr lang="en-US" dirty="0" smtClean="0"/>
              <a:t>2</a:t>
            </a:r>
            <a:r>
              <a:rPr lang="en-US" i="1" dirty="0" smtClean="0"/>
              <a:t>σ</a:t>
            </a:r>
            <a:r>
              <a:rPr lang="en-US" dirty="0" smtClean="0"/>
              <a:t>. </a:t>
            </a:r>
            <a:r>
              <a:rPr lang="en-US" dirty="0"/>
              <a:t>Since we found that Erin’s score is two standard deviations from the mean, we need to determine the area from the mean up to +</a:t>
            </a:r>
            <a:r>
              <a:rPr lang="en-US" dirty="0" smtClean="0"/>
              <a:t>2</a:t>
            </a:r>
            <a:r>
              <a:rPr lang="el-GR" i="1" dirty="0"/>
              <a:t>σ</a:t>
            </a:r>
            <a:r>
              <a:rPr lang="en-US" dirty="0" smtClean="0"/>
              <a:t>.</a:t>
            </a:r>
            <a:endParaRPr lang="en-US" dirty="0"/>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43</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35831573"/>
              </p:ext>
            </p:extLst>
          </p:nvPr>
        </p:nvGraphicFramePr>
        <p:xfrm>
          <a:off x="2278063" y="2048277"/>
          <a:ext cx="1854200" cy="342900"/>
        </p:xfrm>
        <a:graphic>
          <a:graphicData uri="http://schemas.openxmlformats.org/presentationml/2006/ole">
            <mc:AlternateContent xmlns:mc="http://schemas.openxmlformats.org/markup-compatibility/2006">
              <mc:Choice xmlns:v="urn:schemas-microsoft-com:vml" Requires="v">
                <p:oleObj spid="_x0000_s99442" name="Equation" r:id="rId3" imgW="1854200" imgH="342900" progId="Equation.DSMT4">
                  <p:embed/>
                </p:oleObj>
              </mc:Choice>
              <mc:Fallback>
                <p:oleObj name="Equation" r:id="rId3" imgW="1854200" imgH="342900" progId="Equation.DSMT4">
                  <p:embed/>
                  <p:pic>
                    <p:nvPicPr>
                      <p:cNvPr id="0" name=""/>
                      <p:cNvPicPr/>
                      <p:nvPr/>
                    </p:nvPicPr>
                    <p:blipFill>
                      <a:blip r:embed="rId4"/>
                      <a:stretch>
                        <a:fillRect/>
                      </a:stretch>
                    </p:blipFill>
                    <p:spPr>
                      <a:xfrm>
                        <a:off x="2278063" y="2048277"/>
                        <a:ext cx="1854200" cy="3429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51560669"/>
              </p:ext>
            </p:extLst>
          </p:nvPr>
        </p:nvGraphicFramePr>
        <p:xfrm>
          <a:off x="4245615" y="2037164"/>
          <a:ext cx="2501900" cy="342900"/>
        </p:xfrm>
        <a:graphic>
          <a:graphicData uri="http://schemas.openxmlformats.org/presentationml/2006/ole">
            <mc:AlternateContent xmlns:mc="http://schemas.openxmlformats.org/markup-compatibility/2006">
              <mc:Choice xmlns:v="urn:schemas-microsoft-com:vml" Requires="v">
                <p:oleObj spid="_x0000_s99443" name="Equation" r:id="rId5" imgW="2501900" imgH="342900" progId="Equation.DSMT4">
                  <p:embed/>
                </p:oleObj>
              </mc:Choice>
              <mc:Fallback>
                <p:oleObj name="Equation" r:id="rId5" imgW="2501900" imgH="342900" progId="Equation.DSMT4">
                  <p:embed/>
                  <p:pic>
                    <p:nvPicPr>
                      <p:cNvPr id="0" name=""/>
                      <p:cNvPicPr/>
                      <p:nvPr/>
                    </p:nvPicPr>
                    <p:blipFill>
                      <a:blip r:embed="rId6"/>
                      <a:stretch>
                        <a:fillRect/>
                      </a:stretch>
                    </p:blipFill>
                    <p:spPr>
                      <a:xfrm>
                        <a:off x="4245615" y="2037164"/>
                        <a:ext cx="2501900" cy="3429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70575377"/>
              </p:ext>
            </p:extLst>
          </p:nvPr>
        </p:nvGraphicFramePr>
        <p:xfrm>
          <a:off x="1228107" y="2461079"/>
          <a:ext cx="2159000" cy="342900"/>
        </p:xfrm>
        <a:graphic>
          <a:graphicData uri="http://schemas.openxmlformats.org/presentationml/2006/ole">
            <mc:AlternateContent xmlns:mc="http://schemas.openxmlformats.org/markup-compatibility/2006">
              <mc:Choice xmlns:v="urn:schemas-microsoft-com:vml" Requires="v">
                <p:oleObj spid="_x0000_s99444" name="Equation" r:id="rId7" imgW="2159000" imgH="342900" progId="Equation.DSMT4">
                  <p:embed/>
                </p:oleObj>
              </mc:Choice>
              <mc:Fallback>
                <p:oleObj name="Equation" r:id="rId7" imgW="2159000" imgH="342900" progId="Equation.DSMT4">
                  <p:embed/>
                  <p:pic>
                    <p:nvPicPr>
                      <p:cNvPr id="0" name=""/>
                      <p:cNvPicPr/>
                      <p:nvPr/>
                    </p:nvPicPr>
                    <p:blipFill>
                      <a:blip r:embed="rId8"/>
                      <a:stretch>
                        <a:fillRect/>
                      </a:stretch>
                    </p:blipFill>
                    <p:spPr>
                      <a:xfrm>
                        <a:off x="1228107" y="2461079"/>
                        <a:ext cx="2159000" cy="3429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95508757"/>
              </p:ext>
            </p:extLst>
          </p:nvPr>
        </p:nvGraphicFramePr>
        <p:xfrm>
          <a:off x="5506161" y="2461079"/>
          <a:ext cx="1905000" cy="342900"/>
        </p:xfrm>
        <a:graphic>
          <a:graphicData uri="http://schemas.openxmlformats.org/presentationml/2006/ole">
            <mc:AlternateContent xmlns:mc="http://schemas.openxmlformats.org/markup-compatibility/2006">
              <mc:Choice xmlns:v="urn:schemas-microsoft-com:vml" Requires="v">
                <p:oleObj spid="_x0000_s99445" name="Equation" r:id="rId9" imgW="1905000" imgH="342900" progId="Equation.DSMT4">
                  <p:embed/>
                </p:oleObj>
              </mc:Choice>
              <mc:Fallback>
                <p:oleObj name="Equation" r:id="rId9" imgW="1905000" imgH="342900" progId="Equation.DSMT4">
                  <p:embed/>
                  <p:pic>
                    <p:nvPicPr>
                      <p:cNvPr id="0" name=""/>
                      <p:cNvPicPr/>
                      <p:nvPr/>
                    </p:nvPicPr>
                    <p:blipFill>
                      <a:blip r:embed="rId10"/>
                      <a:stretch>
                        <a:fillRect/>
                      </a:stretch>
                    </p:blipFill>
                    <p:spPr>
                      <a:xfrm>
                        <a:off x="5506161" y="2461079"/>
                        <a:ext cx="1905000" cy="342900"/>
                      </a:xfrm>
                      <a:prstGeom prst="rect">
                        <a:avLst/>
                      </a:prstGeom>
                    </p:spPr>
                  </p:pic>
                </p:oleObj>
              </mc:Fallback>
            </mc:AlternateContent>
          </a:graphicData>
        </a:graphic>
      </p:graphicFrame>
    </p:spTree>
    <p:extLst>
      <p:ext uri="{BB962C8B-B14F-4D97-AF65-F5344CB8AC3E}">
        <p14:creationId xmlns:p14="http://schemas.microsoft.com/office/powerpoint/2010/main" val="160587248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268990"/>
          </a:xfrm>
        </p:spPr>
        <p:txBody>
          <a:bodyPr>
            <a:normAutofit/>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marL="512064">
              <a:spcAft>
                <a:spcPts val="1200"/>
              </a:spcAft>
            </a:pPr>
            <a:r>
              <a:rPr lang="en-US" dirty="0"/>
              <a:t>Since data is symmetric about the mean, we know that half of the area encompassed between </a:t>
            </a:r>
            <a:r>
              <a:rPr lang="en-US" i="1" dirty="0"/>
              <a:t>μ</a:t>
            </a:r>
            <a:r>
              <a:rPr lang="en-US" dirty="0" smtClean="0"/>
              <a:t> </a:t>
            </a:r>
            <a:r>
              <a:rPr lang="en-US" dirty="0"/>
              <a:t>± </a:t>
            </a:r>
            <a:r>
              <a:rPr lang="en-US" dirty="0" smtClean="0"/>
              <a:t>2   is </a:t>
            </a:r>
            <a:r>
              <a:rPr lang="en-US" dirty="0"/>
              <a:t>above the mean. Therefore, divide 0.95 by 2</a:t>
            </a:r>
            <a:r>
              <a:rPr lang="en-US" dirty="0" smtClean="0"/>
              <a:t>.</a:t>
            </a:r>
          </a:p>
          <a:p>
            <a:pPr marL="512064"/>
            <a:endParaRPr lang="en-US" dirty="0" smtClean="0"/>
          </a:p>
          <a:p>
            <a:pPr marL="512064"/>
            <a:endParaRPr lang="en-US" dirty="0"/>
          </a:p>
          <a:p>
            <a:pPr marL="512064"/>
            <a:r>
              <a:rPr lang="en-US" dirty="0"/>
              <a:t>The following graph shows the shaded area of interest to the right of the mean up until Erin’s score of 34</a:t>
            </a:r>
            <a:r>
              <a:rPr lang="en-US" dirty="0" smtClean="0"/>
              <a:t>.</a:t>
            </a:r>
            <a:endParaRPr lang="en-US" dirty="0"/>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44</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100775183"/>
              </p:ext>
            </p:extLst>
          </p:nvPr>
        </p:nvGraphicFramePr>
        <p:xfrm>
          <a:off x="7831133" y="1668869"/>
          <a:ext cx="254000" cy="215900"/>
        </p:xfrm>
        <a:graphic>
          <a:graphicData uri="http://schemas.openxmlformats.org/presentationml/2006/ole">
            <mc:AlternateContent xmlns:mc="http://schemas.openxmlformats.org/markup-compatibility/2006">
              <mc:Choice xmlns:v="urn:schemas-microsoft-com:vml" Requires="v">
                <p:oleObj spid="_x0000_s101431" name="Equation" r:id="rId3" imgW="254000" imgH="215900" progId="Equation.DSMT4">
                  <p:embed/>
                </p:oleObj>
              </mc:Choice>
              <mc:Fallback>
                <p:oleObj name="Equation" r:id="rId3" imgW="254000" imgH="215900" progId="Equation.DSMT4">
                  <p:embed/>
                  <p:pic>
                    <p:nvPicPr>
                      <p:cNvPr id="0" name=""/>
                      <p:cNvPicPr/>
                      <p:nvPr/>
                    </p:nvPicPr>
                    <p:blipFill>
                      <a:blip r:embed="rId4"/>
                      <a:stretch>
                        <a:fillRect/>
                      </a:stretch>
                    </p:blipFill>
                    <p:spPr>
                      <a:xfrm>
                        <a:off x="7831133" y="1668869"/>
                        <a:ext cx="254000" cy="2159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82300372"/>
              </p:ext>
            </p:extLst>
          </p:nvPr>
        </p:nvGraphicFramePr>
        <p:xfrm>
          <a:off x="1538392" y="2424144"/>
          <a:ext cx="1701800" cy="800100"/>
        </p:xfrm>
        <a:graphic>
          <a:graphicData uri="http://schemas.openxmlformats.org/presentationml/2006/ole">
            <mc:AlternateContent xmlns:mc="http://schemas.openxmlformats.org/markup-compatibility/2006">
              <mc:Choice xmlns:v="urn:schemas-microsoft-com:vml" Requires="v">
                <p:oleObj spid="_x0000_s101432" name="Equation" r:id="rId5" imgW="1701800" imgH="800100" progId="Equation.DSMT4">
                  <p:embed/>
                </p:oleObj>
              </mc:Choice>
              <mc:Fallback>
                <p:oleObj name="Equation" r:id="rId5" imgW="1701800" imgH="800100" progId="Equation.DSMT4">
                  <p:embed/>
                  <p:pic>
                    <p:nvPicPr>
                      <p:cNvPr id="0" name=""/>
                      <p:cNvPicPr/>
                      <p:nvPr/>
                    </p:nvPicPr>
                    <p:blipFill>
                      <a:blip/>
                      <a:stretch>
                        <a:fillRect/>
                      </a:stretch>
                    </p:blipFill>
                    <p:spPr>
                      <a:xfrm>
                        <a:off x="1538392" y="2424144"/>
                        <a:ext cx="1701800" cy="800100"/>
                      </a:xfrm>
                      <a:prstGeom prst="rect">
                        <a:avLst/>
                      </a:prstGeom>
                    </p:spPr>
                  </p:pic>
                </p:oleObj>
              </mc:Fallback>
            </mc:AlternateContent>
          </a:graphicData>
        </a:graphic>
      </p:graphicFrame>
    </p:spTree>
    <p:extLst>
      <p:ext uri="{BB962C8B-B14F-4D97-AF65-F5344CB8AC3E}">
        <p14:creationId xmlns:p14="http://schemas.microsoft.com/office/powerpoint/2010/main" val="9902396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268990"/>
          </a:xfrm>
        </p:spPr>
        <p:txBody>
          <a:bodyPr>
            <a:normAutofit/>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marL="512064">
              <a:spcAft>
                <a:spcPts val="1200"/>
              </a:spcAft>
            </a:pPr>
            <a:endParaRPr lang="en-US" dirty="0" smtClean="0"/>
          </a:p>
          <a:p>
            <a:pPr marL="512064">
              <a:spcAft>
                <a:spcPts val="1200"/>
              </a:spcAft>
            </a:pPr>
            <a:endParaRPr lang="en-US" dirty="0"/>
          </a:p>
          <a:p>
            <a:pPr marL="512064">
              <a:spcAft>
                <a:spcPts val="1200"/>
              </a:spcAft>
            </a:pPr>
            <a:endParaRPr lang="en-US" dirty="0" smtClean="0"/>
          </a:p>
          <a:p>
            <a:pPr marL="512064">
              <a:spcAft>
                <a:spcPts val="1200"/>
              </a:spcAft>
            </a:pPr>
            <a:endParaRPr lang="en-US" dirty="0"/>
          </a:p>
          <a:p>
            <a:pPr marL="512064">
              <a:spcAft>
                <a:spcPts val="1200"/>
              </a:spcAft>
            </a:pPr>
            <a:endParaRPr lang="en-US" dirty="0" smtClean="0"/>
          </a:p>
          <a:p>
            <a:pPr lvl="1" algn="l"/>
            <a:r>
              <a:rPr lang="en-US" dirty="0">
                <a:solidFill>
                  <a:srgbClr val="000000"/>
                </a:solidFill>
              </a:rPr>
              <a:t>Add the two areas together to get the total area below </a:t>
            </a:r>
            <a:r>
              <a:rPr lang="en-US" dirty="0" smtClean="0">
                <a:solidFill>
                  <a:srgbClr val="000000"/>
                </a:solidFill>
              </a:rPr>
              <a:t>2</a:t>
            </a:r>
            <a:r>
              <a:rPr lang="el-GR" i="1" dirty="0">
                <a:solidFill>
                  <a:srgbClr val="000000"/>
                </a:solidFill>
              </a:rPr>
              <a:t>σ</a:t>
            </a:r>
            <a:r>
              <a:rPr lang="en-US" dirty="0" smtClean="0">
                <a:solidFill>
                  <a:srgbClr val="000000"/>
                </a:solidFill>
              </a:rPr>
              <a:t>, </a:t>
            </a:r>
            <a:r>
              <a:rPr lang="en-US" dirty="0">
                <a:solidFill>
                  <a:srgbClr val="000000"/>
                </a:solidFill>
              </a:rPr>
              <a:t>which is equal to Erin’s score of 34. </a:t>
            </a:r>
          </a:p>
          <a:p>
            <a:pPr lvl="2" algn="l"/>
            <a:r>
              <a:rPr lang="en-US" dirty="0">
                <a:solidFill>
                  <a:srgbClr val="000000"/>
                </a:solidFill>
              </a:rPr>
              <a:t>0.50 + 0.475 = </a:t>
            </a:r>
            <a:r>
              <a:rPr lang="en-US" dirty="0" smtClean="0">
                <a:solidFill>
                  <a:srgbClr val="000000"/>
                </a:solidFill>
              </a:rPr>
              <a:t>0.975</a:t>
            </a:r>
            <a:endParaRPr lang="en-US" dirty="0">
              <a:solidFill>
                <a:srgbClr val="000000"/>
              </a:solidFill>
            </a:endParaRPr>
          </a:p>
          <a:p>
            <a:pPr lvl="1" algn="l"/>
            <a:r>
              <a:rPr lang="en-US" dirty="0">
                <a:solidFill>
                  <a:srgbClr val="000000"/>
                </a:solidFill>
              </a:rPr>
              <a:t>The total area of interest for this data is 0.975</a:t>
            </a:r>
            <a:r>
              <a:rPr lang="en-US" dirty="0" smtClean="0">
                <a:solidFill>
                  <a:srgbClr val="000000"/>
                </a:solidFill>
              </a:rPr>
              <a:t>.</a:t>
            </a:r>
            <a:endParaRPr lang="en-US" dirty="0">
              <a:solidFill>
                <a:srgbClr val="000000"/>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45</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4" name="Picture 3" descr="MIII_U1L1_008.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487" y="1265194"/>
            <a:ext cx="6397577" cy="2760097"/>
          </a:xfrm>
          <a:prstGeom prst="rect">
            <a:avLst/>
          </a:prstGeom>
          <a:noFill/>
        </p:spPr>
      </p:pic>
    </p:spTree>
    <p:extLst>
      <p:ext uri="{BB962C8B-B14F-4D97-AF65-F5344CB8AC3E}">
        <p14:creationId xmlns:p14="http://schemas.microsoft.com/office/powerpoint/2010/main" val="275780463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3962"/>
          </a:xfrm>
        </p:spPr>
        <p:txBody>
          <a:bodyPr>
            <a:normAutofit lnSpcReduction="10000"/>
          </a:bodyPr>
          <a:lstStyle/>
          <a:p>
            <a:pPr eaLnBrk="1" hangingPunct="1">
              <a:defRPr/>
            </a:pPr>
            <a:r>
              <a:rPr lang="en-US" sz="3000" b="1" dirty="0" smtClean="0"/>
              <a:t>Guided Practice: </a:t>
            </a:r>
            <a:r>
              <a:rPr lang="en-US" sz="3000" b="1" dirty="0" smtClean="0">
                <a:solidFill>
                  <a:srgbClr val="000090"/>
                </a:solidFill>
              </a:rPr>
              <a:t>Example 4, </a:t>
            </a:r>
            <a:r>
              <a:rPr lang="en-US" sz="3000" b="1" i="1" dirty="0">
                <a:solidFill>
                  <a:srgbClr val="000090"/>
                </a:solidFill>
              </a:rPr>
              <a:t>continued</a:t>
            </a:r>
          </a:p>
          <a:p>
            <a:pPr lvl="1" algn="l"/>
            <a:r>
              <a:rPr lang="en-US" dirty="0">
                <a:solidFill>
                  <a:srgbClr val="000000"/>
                </a:solidFill>
              </a:rPr>
              <a:t>A graphing calculator can also be used to calculate the area of interest. </a:t>
            </a:r>
          </a:p>
          <a:p>
            <a:pPr lvl="1" algn="l"/>
            <a:r>
              <a:rPr lang="en-US" b="1" dirty="0">
                <a:solidFill>
                  <a:srgbClr val="000000"/>
                </a:solidFill>
              </a:rPr>
              <a:t>On a TI-83/84: </a:t>
            </a:r>
            <a:endParaRPr lang="en-US" dirty="0">
              <a:solidFill>
                <a:srgbClr val="000000"/>
              </a:solidFill>
            </a:endParaRPr>
          </a:p>
          <a:p>
            <a:pPr marL="1600200" lvl="2" indent="-941832" algn="l"/>
            <a:r>
              <a:rPr lang="en-US" dirty="0">
                <a:solidFill>
                  <a:srgbClr val="000000"/>
                </a:solidFill>
              </a:rPr>
              <a:t>Step 1: Press [2ND][VARS] to bring up the distribution menu. </a:t>
            </a:r>
          </a:p>
          <a:p>
            <a:pPr marL="1600200" lvl="2" indent="-941832" algn="l"/>
            <a:r>
              <a:rPr lang="en-US" dirty="0">
                <a:solidFill>
                  <a:srgbClr val="000000"/>
                </a:solidFill>
              </a:rPr>
              <a:t>Step 2: Arrow down to 2: </a:t>
            </a:r>
            <a:r>
              <a:rPr lang="en-US" dirty="0" err="1">
                <a:solidFill>
                  <a:srgbClr val="000000"/>
                </a:solidFill>
              </a:rPr>
              <a:t>normalcdf</a:t>
            </a:r>
            <a:r>
              <a:rPr lang="en-US" dirty="0">
                <a:solidFill>
                  <a:srgbClr val="000000"/>
                </a:solidFill>
              </a:rPr>
              <a:t>. Press [ENTER]. </a:t>
            </a:r>
          </a:p>
          <a:p>
            <a:pPr marL="1600200" lvl="2" indent="-941832" algn="l"/>
            <a:r>
              <a:rPr lang="en-US" spc="-40" dirty="0">
                <a:solidFill>
                  <a:srgbClr val="000000"/>
                </a:solidFill>
              </a:rPr>
              <a:t>Step 3: Enter the following values for the lower bound, upper bound, mean </a:t>
            </a:r>
            <a:r>
              <a:rPr lang="en-US" spc="-40" dirty="0" smtClean="0">
                <a:solidFill>
                  <a:srgbClr val="000000"/>
                </a:solidFill>
              </a:rPr>
              <a:t>(</a:t>
            </a:r>
            <a:r>
              <a:rPr lang="en-US" i="1" dirty="0">
                <a:solidFill>
                  <a:srgbClr val="000000"/>
                </a:solidFill>
              </a:rPr>
              <a:t>μ</a:t>
            </a:r>
            <a:r>
              <a:rPr lang="en-US" spc="-40" dirty="0" smtClean="0">
                <a:solidFill>
                  <a:srgbClr val="000000"/>
                </a:solidFill>
              </a:rPr>
              <a:t>)</a:t>
            </a:r>
            <a:r>
              <a:rPr lang="en-US" spc="-40" dirty="0">
                <a:solidFill>
                  <a:srgbClr val="000000"/>
                </a:solidFill>
              </a:rPr>
              <a:t>, and standard deviation </a:t>
            </a:r>
            <a:r>
              <a:rPr lang="en-US" spc="-40" dirty="0" smtClean="0">
                <a:solidFill>
                  <a:srgbClr val="000000"/>
                </a:solidFill>
              </a:rPr>
              <a:t>(</a:t>
            </a:r>
            <a:r>
              <a:rPr lang="el-GR" i="1" dirty="0" smtClean="0">
                <a:solidFill>
                  <a:srgbClr val="000000"/>
                </a:solidFill>
              </a:rPr>
              <a:t>σ</a:t>
            </a:r>
            <a:r>
              <a:rPr lang="en-US" spc="-40" dirty="0" smtClean="0">
                <a:solidFill>
                  <a:srgbClr val="000000"/>
                </a:solidFill>
              </a:rPr>
              <a:t>)</a:t>
            </a:r>
            <a:r>
              <a:rPr lang="en-US" spc="-40" dirty="0">
                <a:solidFill>
                  <a:srgbClr val="000000"/>
                </a:solidFill>
              </a:rPr>
              <a:t>. Press </a:t>
            </a:r>
            <a:r>
              <a:rPr lang="en-US" spc="-40" dirty="0" smtClean="0">
                <a:solidFill>
                  <a:srgbClr val="000000"/>
                </a:solidFill>
              </a:rPr>
              <a:t>[,] </a:t>
            </a:r>
            <a:r>
              <a:rPr lang="en-US" spc="-40" dirty="0">
                <a:solidFill>
                  <a:srgbClr val="000000"/>
                </a:solidFill>
              </a:rPr>
              <a:t>after typing each </a:t>
            </a:r>
            <a:r>
              <a:rPr lang="en-US" spc="-40" dirty="0" smtClean="0">
                <a:solidFill>
                  <a:srgbClr val="000000"/>
                </a:solidFill>
              </a:rPr>
              <a:t>value. </a:t>
            </a:r>
            <a:r>
              <a:rPr lang="en-US" spc="-40" dirty="0">
                <a:solidFill>
                  <a:srgbClr val="000000"/>
                </a:solidFill>
              </a:rPr>
              <a:t>Lower: [(–)][99]; upper: [34]; </a:t>
            </a:r>
            <a:r>
              <a:rPr lang="en-US" i="1" dirty="0">
                <a:solidFill>
                  <a:srgbClr val="000000"/>
                </a:solidFill>
              </a:rPr>
              <a:t>μ</a:t>
            </a:r>
            <a:r>
              <a:rPr lang="en-US" spc="-40" dirty="0" smtClean="0">
                <a:solidFill>
                  <a:srgbClr val="000000"/>
                </a:solidFill>
              </a:rPr>
              <a:t>: </a:t>
            </a:r>
            <a:r>
              <a:rPr lang="en-US" spc="-40" dirty="0">
                <a:solidFill>
                  <a:srgbClr val="000000"/>
                </a:solidFill>
              </a:rPr>
              <a:t>[30]; </a:t>
            </a:r>
            <a:r>
              <a:rPr lang="el-GR" i="1" dirty="0" smtClean="0">
                <a:solidFill>
                  <a:srgbClr val="000000"/>
                </a:solidFill>
              </a:rPr>
              <a:t>σ</a:t>
            </a:r>
            <a:r>
              <a:rPr lang="en-US" spc="-40" dirty="0" smtClean="0">
                <a:solidFill>
                  <a:srgbClr val="000000"/>
                </a:solidFill>
              </a:rPr>
              <a:t>: </a:t>
            </a:r>
            <a:r>
              <a:rPr lang="en-US" spc="-40" dirty="0">
                <a:solidFill>
                  <a:srgbClr val="000000"/>
                </a:solidFill>
              </a:rPr>
              <a:t>[2].</a:t>
            </a:r>
            <a:r>
              <a:rPr lang="en-US" dirty="0">
                <a:solidFill>
                  <a:srgbClr val="000000"/>
                </a:solidFill>
              </a:rPr>
              <a:t> </a:t>
            </a:r>
          </a:p>
          <a:p>
            <a:pPr marL="1600200" lvl="2" indent="-941832" algn="l"/>
            <a:r>
              <a:rPr lang="en-US" dirty="0">
                <a:solidFill>
                  <a:srgbClr val="000000"/>
                </a:solidFill>
              </a:rPr>
              <a:t>Step 4: Press [ENTER] </a:t>
            </a:r>
            <a:r>
              <a:rPr lang="en-US" dirty="0" smtClean="0">
                <a:solidFill>
                  <a:srgbClr val="000000"/>
                </a:solidFill>
              </a:rPr>
              <a:t>to </a:t>
            </a:r>
            <a:r>
              <a:rPr lang="en-US" dirty="0">
                <a:solidFill>
                  <a:srgbClr val="000000"/>
                </a:solidFill>
              </a:rPr>
              <a:t>calculate the area of interest</a:t>
            </a:r>
            <a:r>
              <a:rPr lang="en-US" dirty="0" smtClean="0">
                <a:solidFill>
                  <a:srgbClr val="000000"/>
                </a:solidFill>
              </a:rPr>
              <a:t>.</a:t>
            </a:r>
            <a:endParaRPr lang="en-US" dirty="0">
              <a:solidFill>
                <a:srgbClr val="000000"/>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46</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180578539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268990"/>
          </a:xfrm>
        </p:spPr>
        <p:txBody>
          <a:bodyPr>
            <a:normAutofit/>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lvl="1" algn="l"/>
            <a:r>
              <a:rPr lang="en-US" b="1" dirty="0">
                <a:solidFill>
                  <a:srgbClr val="000000"/>
                </a:solidFill>
              </a:rPr>
              <a:t>On a TI-</a:t>
            </a:r>
            <a:r>
              <a:rPr lang="en-US" b="1" dirty="0" err="1">
                <a:solidFill>
                  <a:srgbClr val="000000"/>
                </a:solidFill>
              </a:rPr>
              <a:t>Nspire</a:t>
            </a:r>
            <a:r>
              <a:rPr lang="en-US" b="1" dirty="0">
                <a:solidFill>
                  <a:srgbClr val="000000"/>
                </a:solidFill>
              </a:rPr>
              <a:t>: </a:t>
            </a:r>
            <a:endParaRPr lang="en-US" dirty="0">
              <a:solidFill>
                <a:srgbClr val="000000"/>
              </a:solidFill>
            </a:endParaRPr>
          </a:p>
          <a:p>
            <a:pPr marL="1792224" lvl="2" indent="-1051560" algn="l"/>
            <a:r>
              <a:rPr lang="en-US" dirty="0">
                <a:solidFill>
                  <a:srgbClr val="000000"/>
                </a:solidFill>
              </a:rPr>
              <a:t>Step 1: Press the [home] key. </a:t>
            </a:r>
          </a:p>
          <a:p>
            <a:pPr marL="1792224" lvl="2" indent="-1051560" algn="l"/>
            <a:r>
              <a:rPr lang="en-US" dirty="0">
                <a:solidFill>
                  <a:srgbClr val="000000"/>
                </a:solidFill>
              </a:rPr>
              <a:t>Step 2: Arrow over to the spreadsheet icon and press [enter]. </a:t>
            </a:r>
          </a:p>
          <a:p>
            <a:pPr marL="1792224" lvl="2" indent="-1051560" algn="l"/>
            <a:r>
              <a:rPr lang="en-US" dirty="0">
                <a:solidFill>
                  <a:srgbClr val="000000"/>
                </a:solidFill>
              </a:rPr>
              <a:t>Step 3: Press the [menu] key. Arrow down to 4: Statistics, then arrow right to bring up the sub-menu. Arrow down to 2: Distributions and press [enter]. </a:t>
            </a:r>
          </a:p>
          <a:p>
            <a:pPr marL="1792224" lvl="2" indent="-1051560" algn="l"/>
            <a:r>
              <a:rPr lang="en-US" dirty="0">
                <a:solidFill>
                  <a:srgbClr val="000000"/>
                </a:solidFill>
              </a:rPr>
              <a:t>Step 4: Arrow down to 2: Normal </a:t>
            </a:r>
            <a:r>
              <a:rPr lang="en-US" dirty="0" err="1">
                <a:solidFill>
                  <a:srgbClr val="000000"/>
                </a:solidFill>
              </a:rPr>
              <a:t>Cdf</a:t>
            </a:r>
            <a:r>
              <a:rPr lang="en-US" dirty="0">
                <a:solidFill>
                  <a:srgbClr val="000000"/>
                </a:solidFill>
              </a:rPr>
              <a:t>. Press [enter]</a:t>
            </a:r>
            <a:r>
              <a:rPr lang="en-US" dirty="0" smtClean="0">
                <a:solidFill>
                  <a:srgbClr val="000000"/>
                </a:solidFill>
              </a:rPr>
              <a:t>.</a:t>
            </a:r>
            <a:endParaRPr lang="en-US" dirty="0">
              <a:solidFill>
                <a:srgbClr val="000000"/>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47</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151333496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5268990"/>
          </a:xfrm>
        </p:spPr>
        <p:txBody>
          <a:bodyPr>
            <a:normAutofit/>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marL="1792224" lvl="2" indent="-1051560" algn="l">
              <a:spcAft>
                <a:spcPts val="1200"/>
              </a:spcAft>
            </a:pPr>
            <a:r>
              <a:rPr lang="en-US" dirty="0">
                <a:solidFill>
                  <a:srgbClr val="000000"/>
                </a:solidFill>
              </a:rPr>
              <a:t>Step 5: Enter the values for the lower bound, upper bound, mean </a:t>
            </a:r>
            <a:r>
              <a:rPr lang="en-US" dirty="0" smtClean="0">
                <a:solidFill>
                  <a:srgbClr val="000000"/>
                </a:solidFill>
              </a:rPr>
              <a:t>(</a:t>
            </a:r>
            <a:r>
              <a:rPr lang="en-US" i="1" dirty="0">
                <a:solidFill>
                  <a:srgbClr val="000000"/>
                </a:solidFill>
              </a:rPr>
              <a:t>μ</a:t>
            </a:r>
            <a:r>
              <a:rPr lang="en-US" dirty="0" smtClean="0">
                <a:solidFill>
                  <a:srgbClr val="000000"/>
                </a:solidFill>
              </a:rPr>
              <a:t>)</a:t>
            </a:r>
            <a:r>
              <a:rPr lang="en-US" dirty="0">
                <a:solidFill>
                  <a:srgbClr val="000000"/>
                </a:solidFill>
              </a:rPr>
              <a:t>, and standard deviation </a:t>
            </a:r>
            <a:r>
              <a:rPr lang="en-US" dirty="0" smtClean="0">
                <a:solidFill>
                  <a:srgbClr val="000000"/>
                </a:solidFill>
              </a:rPr>
              <a:t>(</a:t>
            </a:r>
            <a:r>
              <a:rPr lang="el-GR" i="1" dirty="0">
                <a:solidFill>
                  <a:srgbClr val="000000"/>
                </a:solidFill>
              </a:rPr>
              <a:t>σ</a:t>
            </a:r>
            <a:r>
              <a:rPr lang="en-US" dirty="0" smtClean="0">
                <a:solidFill>
                  <a:srgbClr val="000000"/>
                </a:solidFill>
              </a:rPr>
              <a:t>)</a:t>
            </a:r>
            <a:r>
              <a:rPr lang="en-US" dirty="0">
                <a:solidFill>
                  <a:srgbClr val="000000"/>
                </a:solidFill>
              </a:rPr>
              <a:t>, using the [tab] key to navigate between fields. Lower Bound: [(–)][99]; Upper Bound: [34]; </a:t>
            </a:r>
            <a:r>
              <a:rPr lang="en-US" i="1" dirty="0">
                <a:solidFill>
                  <a:srgbClr val="000000"/>
                </a:solidFill>
              </a:rPr>
              <a:t>μ</a:t>
            </a:r>
            <a:r>
              <a:rPr lang="en-US" dirty="0" smtClean="0">
                <a:solidFill>
                  <a:srgbClr val="000000"/>
                </a:solidFill>
              </a:rPr>
              <a:t>: </a:t>
            </a:r>
            <a:r>
              <a:rPr lang="en-US" dirty="0">
                <a:solidFill>
                  <a:srgbClr val="000000"/>
                </a:solidFill>
              </a:rPr>
              <a:t>[30]; </a:t>
            </a:r>
            <a:r>
              <a:rPr lang="el-GR" i="1" dirty="0">
                <a:solidFill>
                  <a:srgbClr val="000000"/>
                </a:solidFill>
              </a:rPr>
              <a:t>σ</a:t>
            </a:r>
            <a:r>
              <a:rPr lang="en-US" dirty="0" smtClean="0">
                <a:solidFill>
                  <a:srgbClr val="000000"/>
                </a:solidFill>
              </a:rPr>
              <a:t>: </a:t>
            </a:r>
            <a:r>
              <a:rPr lang="en-US" dirty="0">
                <a:solidFill>
                  <a:srgbClr val="000000"/>
                </a:solidFill>
              </a:rPr>
              <a:t>[2]. Tab down to “OK” and press [enter]. </a:t>
            </a:r>
          </a:p>
          <a:p>
            <a:pPr marL="1792224" lvl="2" indent="-1051560" algn="l">
              <a:spcAft>
                <a:spcPts val="1200"/>
              </a:spcAft>
            </a:pPr>
            <a:r>
              <a:rPr lang="en-US" dirty="0">
                <a:solidFill>
                  <a:srgbClr val="000000"/>
                </a:solidFill>
              </a:rPr>
              <a:t>Step 6: The values entered will appear in the spreadsheet. Press [enter] again to calculate the probability. </a:t>
            </a:r>
          </a:p>
          <a:p>
            <a:pPr lvl="1" algn="l"/>
            <a:r>
              <a:rPr lang="en-US" dirty="0">
                <a:solidFill>
                  <a:srgbClr val="000000"/>
                </a:solidFill>
              </a:rPr>
              <a:t>The result from the graphing calculator verifies the area of interest is 0.975</a:t>
            </a:r>
            <a:r>
              <a:rPr lang="en-US" dirty="0" smtClean="0">
                <a:solidFill>
                  <a:srgbClr val="000000"/>
                </a:solidFill>
              </a:rPr>
              <a:t>.</a:t>
            </a:r>
            <a:endParaRPr lang="en-US" dirty="0">
              <a:solidFill>
                <a:srgbClr val="000000"/>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48</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386397028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ubtitle 1"/>
          <p:cNvSpPr>
            <a:spLocks noGrp="1"/>
          </p:cNvSpPr>
          <p:nvPr>
            <p:ph type="subTitle" idx="1"/>
          </p:nvPr>
        </p:nvSpPr>
        <p:spPr>
          <a:xfrm>
            <a:off x="641350" y="641350"/>
            <a:ext cx="7977220" cy="4997450"/>
          </a:xfrm>
        </p:spPr>
        <p:txBody>
          <a:bodyPr/>
          <a:lstStyle/>
          <a:p>
            <a:pPr eaLnBrk="1" hangingPunct="1">
              <a:defRPr/>
            </a:pPr>
            <a:r>
              <a:rPr lang="en-US" sz="2800" b="1" dirty="0" smtClean="0"/>
              <a:t>Guided Practice: </a:t>
            </a:r>
            <a:r>
              <a:rPr lang="en-US" sz="2800" b="1" dirty="0" smtClean="0">
                <a:solidFill>
                  <a:srgbClr val="000090"/>
                </a:solidFill>
              </a:rPr>
              <a:t>Example 4, </a:t>
            </a:r>
            <a:r>
              <a:rPr lang="en-US" sz="2800" b="1" i="1" dirty="0">
                <a:solidFill>
                  <a:srgbClr val="000090"/>
                </a:solidFill>
              </a:rPr>
              <a:t>continued</a:t>
            </a:r>
          </a:p>
          <a:p>
            <a:pPr marL="514350" indent="-557784">
              <a:spcAft>
                <a:spcPts val="1200"/>
              </a:spcAft>
              <a:buFont typeface="+mj-lt"/>
              <a:buAutoNum type="arabicPeriod" startAt="4"/>
            </a:pPr>
            <a:r>
              <a:rPr lang="en-US" sz="2800" b="1" dirty="0" smtClean="0">
                <a:solidFill>
                  <a:srgbClr val="660066"/>
                </a:solidFill>
              </a:rPr>
              <a:t>Interpret </a:t>
            </a:r>
            <a:r>
              <a:rPr lang="en-US" sz="2800" b="1" dirty="0">
                <a:solidFill>
                  <a:srgbClr val="660066"/>
                </a:solidFill>
              </a:rPr>
              <a:t>the proportion in terms of the context of the problem</a:t>
            </a:r>
            <a:r>
              <a:rPr lang="en-US" sz="2800" b="1" dirty="0" smtClean="0">
                <a:solidFill>
                  <a:srgbClr val="660066"/>
                </a:solidFill>
              </a:rPr>
              <a:t>. </a:t>
            </a:r>
            <a:r>
              <a:rPr lang="en-US" sz="2800" b="1" dirty="0">
                <a:solidFill>
                  <a:srgbClr val="660066"/>
                </a:solidFill>
              </a:rPr>
              <a:t>	</a:t>
            </a:r>
          </a:p>
          <a:p>
            <a:pPr marL="557784" lvl="1" algn="l">
              <a:spcAft>
                <a:spcPts val="1200"/>
              </a:spcAft>
            </a:pPr>
            <a:r>
              <a:rPr lang="en-US" dirty="0">
                <a:solidFill>
                  <a:schemeClr val="tx1"/>
                </a:solidFill>
              </a:rPr>
              <a:t>Convert the area of interest to a percent. </a:t>
            </a:r>
          </a:p>
          <a:p>
            <a:pPr lvl="2" algn="l">
              <a:spcAft>
                <a:spcPts val="1200"/>
              </a:spcAft>
            </a:pPr>
            <a:r>
              <a:rPr lang="en-US" dirty="0">
                <a:solidFill>
                  <a:schemeClr val="tx1"/>
                </a:solidFill>
              </a:rPr>
              <a:t>0.975 = 97.5% </a:t>
            </a:r>
          </a:p>
          <a:p>
            <a:pPr marL="557784" lvl="1" algn="l"/>
            <a:r>
              <a:rPr lang="en-US" dirty="0">
                <a:solidFill>
                  <a:schemeClr val="tx1"/>
                </a:solidFill>
              </a:rPr>
              <a:t>Erin outperformed 97.5% of the students who also took the exam</a:t>
            </a:r>
            <a:r>
              <a:rPr lang="en-US" dirty="0" smtClean="0">
                <a:solidFill>
                  <a:schemeClr val="tx1"/>
                </a:solidFill>
              </a:rPr>
              <a:t>.</a:t>
            </a:r>
            <a:endParaRPr lang="en-US" dirty="0">
              <a:solidFill>
                <a:schemeClr val="tx1"/>
              </a:solidFill>
            </a:endParaRPr>
          </a:p>
        </p:txBody>
      </p:sp>
      <p:sp>
        <p:nvSpPr>
          <p:cNvPr id="2" name="Slide Number Placeholder 1"/>
          <p:cNvSpPr>
            <a:spLocks noGrp="1"/>
          </p:cNvSpPr>
          <p:nvPr>
            <p:ph type="sldNum" sz="quarter" idx="11"/>
          </p:nvPr>
        </p:nvSpPr>
        <p:spPr/>
        <p:txBody>
          <a:bodyPr/>
          <a:lstStyle/>
          <a:p>
            <a:pPr>
              <a:defRPr/>
            </a:pPr>
            <a:fld id="{2836CCA9-1D01-9245-AFDA-6E49C04915D4}" type="slidenum">
              <a:rPr lang="en-US" smtClean="0"/>
              <a:pPr>
                <a:defRPr/>
              </a:pPr>
              <a:t>49</a:t>
            </a:fld>
            <a:endParaRPr lang="en-US" dirty="0"/>
          </a:p>
        </p:txBody>
      </p:sp>
      <p:sp>
        <p:nvSpPr>
          <p:cNvPr id="3" name="Footer Placeholder 2"/>
          <p:cNvSpPr>
            <a:spLocks noGrp="1"/>
          </p:cNvSpPr>
          <p:nvPr>
            <p:ph type="ftr" sz="quarter" idx="13"/>
          </p:nvPr>
        </p:nvSpPr>
        <p:spPr/>
        <p:txBody>
          <a:bodyPr/>
          <a:lstStyle/>
          <a:p>
            <a:pPr>
              <a:defRPr/>
            </a:pPr>
            <a:r>
              <a:rPr lang="en-US" dirty="0" smtClean="0"/>
              <a:t>1.1.1: Normal Distributions and the 68–95–99.7 Rule</a:t>
            </a:r>
            <a:endParaRPr lang="en-US" dirty="0"/>
          </a:p>
        </p:txBody>
      </p:sp>
      <p:sp>
        <p:nvSpPr>
          <p:cNvPr id="5" name="TextBox 4"/>
          <p:cNvSpPr txBox="1">
            <a:spLocks noChangeArrowheads="1"/>
          </p:cNvSpPr>
          <p:nvPr/>
        </p:nvSpPr>
        <p:spPr bwMode="auto">
          <a:xfrm>
            <a:off x="6881813" y="3973513"/>
            <a:ext cx="1614487"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9600" dirty="0">
                <a:solidFill>
                  <a:srgbClr val="000090"/>
                </a:solidFill>
                <a:latin typeface="Arial"/>
                <a:ea typeface="Arial"/>
                <a:cs typeface="Arial"/>
                <a:sym typeface="Zapf Dingbats" charset="0"/>
              </a:rPr>
              <a:t>✔</a:t>
            </a:r>
            <a:endParaRPr lang="en-US" sz="9600" dirty="0">
              <a:solidFill>
                <a:srgbClr val="000090"/>
              </a:solidFill>
              <a:latin typeface="Arial"/>
              <a:ea typeface="Arial"/>
              <a:cs typeface="Arial"/>
            </a:endParaRPr>
          </a:p>
        </p:txBody>
      </p:sp>
    </p:spTree>
    <p:extLst>
      <p:ext uri="{BB962C8B-B14F-4D97-AF65-F5344CB8AC3E}">
        <p14:creationId xmlns:p14="http://schemas.microsoft.com/office/powerpoint/2010/main" val="192871500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5776"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spcAft>
                <a:spcPts val="600"/>
              </a:spcAft>
              <a:buFont typeface="Arial"/>
              <a:buChar char="•"/>
            </a:pPr>
            <a:r>
              <a:rPr lang="en-US" dirty="0" smtClean="0"/>
              <a:t>In </a:t>
            </a:r>
            <a:r>
              <a:rPr lang="en-US" dirty="0"/>
              <a:t>contrast, </a:t>
            </a:r>
            <a:r>
              <a:rPr lang="en-US" b="1" dirty="0"/>
              <a:t>continuous data </a:t>
            </a:r>
            <a:r>
              <a:rPr lang="en-US" dirty="0"/>
              <a:t>is a set of values for which there is at least one value between any two given values—there are no gaps. For example, if a car accelerates from 30 miles per hour to 40 miles per hour, the car passes through every speed between 30 and 40 miles per hour. It does not skip instantly from 30 miles per hour to 40. </a:t>
            </a:r>
          </a:p>
          <a:p>
            <a:pPr marL="342900" indent="-342900">
              <a:buFont typeface="Arial"/>
              <a:buChar char="•"/>
            </a:pPr>
            <a:r>
              <a:rPr lang="en-US" dirty="0" smtClean="0"/>
              <a:t>When </a:t>
            </a:r>
            <a:r>
              <a:rPr lang="en-US" dirty="0"/>
              <a:t>using continuous data, we need to assign probabilities to an interval or range of values</a:t>
            </a:r>
            <a:r>
              <a:rPr lang="en-US" dirty="0" smtClean="0"/>
              <a:t>.</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5</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2281445925"/>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Guided Practice: </a:t>
            </a:r>
            <a:r>
              <a:rPr lang="en-US" sz="2800" b="1" dirty="0" smtClean="0">
                <a:solidFill>
                  <a:srgbClr val="000090"/>
                </a:solidFill>
              </a:rPr>
              <a:t>Example 4, </a:t>
            </a:r>
            <a:r>
              <a:rPr lang="en-US" sz="2800" b="1" i="1" dirty="0" smtClean="0">
                <a:solidFill>
                  <a:srgbClr val="000090"/>
                </a:solidFill>
              </a:rPr>
              <a:t>continued</a:t>
            </a:r>
          </a:p>
        </p:txBody>
      </p:sp>
      <p:sp>
        <p:nvSpPr>
          <p:cNvPr id="3" name="Slide Number Placeholder 2"/>
          <p:cNvSpPr>
            <a:spLocks noGrp="1"/>
          </p:cNvSpPr>
          <p:nvPr>
            <p:ph type="sldNum" sz="quarter" idx="11"/>
          </p:nvPr>
        </p:nvSpPr>
        <p:spPr/>
        <p:txBody>
          <a:bodyPr/>
          <a:lstStyle/>
          <a:p>
            <a:pPr>
              <a:defRPr/>
            </a:pPr>
            <a:fld id="{AA28DBB7-6366-7443-A6B3-31C63E357D05}" type="slidenum">
              <a:rPr lang="en-US" smtClean="0"/>
              <a:pPr>
                <a:defRPr/>
              </a:pPr>
              <a:t>50</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7" name="Picture 4" descr="play-button-lg.png">
            <a:hlinkClick r:id="rId3"/>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0" y="2095500"/>
            <a:ext cx="2654300"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302781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5776" cy="5241129"/>
          </a:xfrm>
        </p:spPr>
        <p:txBody>
          <a:bodyPr rtlCol="0">
            <a:normAutofit/>
          </a:bodyPr>
          <a:lstStyle/>
          <a:p>
            <a:pPr eaLnBrk="1" fontAlgn="auto" hangingPunct="1">
              <a:lnSpc>
                <a:spcPct val="110000"/>
              </a:lnSpc>
              <a:spcAft>
                <a:spcPts val="0"/>
              </a:spcAft>
              <a:buFont typeface="Arial"/>
              <a:buNone/>
              <a:defRPr/>
            </a:pPr>
            <a:r>
              <a:rPr lang="en-US" sz="3000" b="1" dirty="0" smtClean="0">
                <a:ea typeface="+mn-ea"/>
              </a:rPr>
              <a:t>Key Concepts, </a:t>
            </a:r>
            <a:r>
              <a:rPr lang="en-US" sz="3000" b="1" i="1" dirty="0" smtClean="0">
                <a:ea typeface="+mn-ea"/>
              </a:rPr>
              <a:t>continued</a:t>
            </a:r>
          </a:p>
          <a:p>
            <a:pPr marL="342900" indent="-342900">
              <a:spcAft>
                <a:spcPts val="600"/>
              </a:spcAft>
              <a:buFont typeface="Arial"/>
              <a:buChar char="•"/>
            </a:pPr>
            <a:r>
              <a:rPr lang="en-US" sz="2600" dirty="0" smtClean="0"/>
              <a:t>For </a:t>
            </a:r>
            <a:r>
              <a:rPr lang="en-US" sz="2600" dirty="0"/>
              <a:t>continuous data, the probability of an exact value is essentially 0, so we must assign a range or an interval of interest to calculate probability. For example, a car will accelerate through a series of speeds in miles per hour, including an infinite number of decimals. Because there are an infinite number of values between the starting speed and the desired speed, the probability of determining an exact speed is essentially 0.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6</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197411141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5776" cy="5241129"/>
          </a:xfrm>
        </p:spPr>
        <p:txBody>
          <a:bodyPr rtlCol="0">
            <a:normAutofit/>
          </a:bodyPr>
          <a:lstStyle/>
          <a:p>
            <a:pPr eaLnBrk="1" fontAlgn="auto" hangingPunct="1">
              <a:lnSpc>
                <a:spcPct val="110000"/>
              </a:lnSpc>
              <a:spcAft>
                <a:spcPts val="0"/>
              </a:spcAft>
              <a:buFont typeface="Arial"/>
              <a:buNone/>
              <a:defRPr/>
            </a:pPr>
            <a:r>
              <a:rPr lang="en-US" sz="3000" b="1" dirty="0" smtClean="0">
                <a:ea typeface="+mn-ea"/>
              </a:rPr>
              <a:t>Key Concepts, </a:t>
            </a:r>
            <a:r>
              <a:rPr lang="en-US" sz="3000" b="1" i="1" dirty="0" smtClean="0">
                <a:ea typeface="+mn-ea"/>
              </a:rPr>
              <a:t>continued</a:t>
            </a:r>
          </a:p>
          <a:p>
            <a:pPr marL="342900" indent="-342900">
              <a:lnSpc>
                <a:spcPct val="110000"/>
              </a:lnSpc>
              <a:spcAft>
                <a:spcPts val="1200"/>
              </a:spcAft>
              <a:buFont typeface="Arial"/>
              <a:buChar char="•"/>
            </a:pPr>
            <a:r>
              <a:rPr lang="en-US" sz="2600" dirty="0" smtClean="0"/>
              <a:t>An </a:t>
            </a:r>
            <a:r>
              <a:rPr lang="en-US" sz="2600" b="1" dirty="0" smtClean="0"/>
              <a:t>interval </a:t>
            </a:r>
            <a:r>
              <a:rPr lang="en-US" sz="2600" dirty="0" smtClean="0"/>
              <a:t>is a range or a set of values that starts with a specified value, ends with a specified value, and includes every value in between. The starting and ending values are the limits, or boundaries, of the interval.</a:t>
            </a:r>
          </a:p>
          <a:p>
            <a:pPr marL="342900" indent="-342900">
              <a:lnSpc>
                <a:spcPct val="110000"/>
              </a:lnSpc>
              <a:spcAft>
                <a:spcPts val="1200"/>
              </a:spcAft>
              <a:buFont typeface="Arial"/>
              <a:buChar char="•"/>
            </a:pPr>
            <a:r>
              <a:rPr lang="en-US" sz="2600" dirty="0" smtClean="0"/>
              <a:t>In other words, an interval is a set of values between a lower bound and an upper bound. The size of the interval depends on the situation being observed. </a:t>
            </a:r>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7</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406583217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640567"/>
            <a:ext cx="7855776" cy="5241129"/>
          </a:xfrm>
        </p:spPr>
        <p:txBody>
          <a:bodyPr rtlCol="0">
            <a:normAutofit fontScale="92500" lnSpcReduction="10000"/>
          </a:bodyPr>
          <a:lstStyle/>
          <a:p>
            <a:pPr eaLnBrk="1" fontAlgn="auto" hangingPunct="1">
              <a:lnSpc>
                <a:spcPct val="110000"/>
              </a:lnSpc>
              <a:spcAft>
                <a:spcPts val="0"/>
              </a:spcAft>
              <a:buFont typeface="Arial"/>
              <a:buNone/>
              <a:defRPr/>
            </a:pPr>
            <a:r>
              <a:rPr lang="en-US" sz="3000" b="1" dirty="0" smtClean="0">
                <a:ea typeface="+mn-ea"/>
              </a:rPr>
              <a:t>Key Concepts, </a:t>
            </a:r>
            <a:r>
              <a:rPr lang="en-US" sz="3000" b="1" i="1" dirty="0" smtClean="0">
                <a:ea typeface="+mn-ea"/>
              </a:rPr>
              <a:t>continued</a:t>
            </a:r>
          </a:p>
          <a:p>
            <a:pPr marL="342900" indent="-342900">
              <a:lnSpc>
                <a:spcPct val="110000"/>
              </a:lnSpc>
              <a:spcAft>
                <a:spcPts val="1200"/>
              </a:spcAft>
              <a:buFont typeface="Arial"/>
              <a:buChar char="•"/>
            </a:pPr>
            <a:r>
              <a:rPr lang="en-US" sz="2600" dirty="0" smtClean="0"/>
              <a:t>The </a:t>
            </a:r>
            <a:r>
              <a:rPr lang="en-US" sz="2600" dirty="0"/>
              <a:t>probability that a randomly selected student from a given high school is exactly 64 inches tall is effectively 0, since methods of measuring are not completely precise. Measuring tapes and rulers can vary slightly, and when we take measurements, we often round to the nearest quarter inch or eighth of an inch; it is impossible to determine a person’s height to the exact decimal place. However, we can determine the probability that a student’s height falls </a:t>
            </a:r>
            <a:r>
              <a:rPr lang="en-US" sz="2600" i="1" dirty="0"/>
              <a:t>between </a:t>
            </a:r>
            <a:r>
              <a:rPr lang="en-US" sz="2600" dirty="0"/>
              <a:t>two values, such as 63.5 and 64.5 inches, since this interval includes all of the infinite decimal values between these two heights</a:t>
            </a:r>
            <a:r>
              <a:rPr lang="en-US" sz="2600" dirty="0" smtClean="0"/>
              <a:t>.</a:t>
            </a:r>
            <a:endParaRPr lang="en-US" sz="2600"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8</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spTree>
    <p:extLst>
      <p:ext uri="{BB962C8B-B14F-4D97-AF65-F5344CB8AC3E}">
        <p14:creationId xmlns:p14="http://schemas.microsoft.com/office/powerpoint/2010/main" val="210351348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0600" y="528610"/>
            <a:ext cx="8039098" cy="5241129"/>
          </a:xfrm>
        </p:spPr>
        <p:txBody>
          <a:bodyPr rtlCol="0">
            <a:normAutofit/>
          </a:bodyPr>
          <a:lstStyle/>
          <a:p>
            <a:pPr eaLnBrk="1" fontAlgn="auto" hangingPunct="1">
              <a:lnSpc>
                <a:spcPct val="110000"/>
              </a:lnSpc>
              <a:spcAft>
                <a:spcPts val="0"/>
              </a:spcAft>
              <a:buFont typeface="Arial"/>
              <a:buNone/>
              <a:defRPr/>
            </a:pPr>
            <a:r>
              <a:rPr lang="en-US" sz="2800" b="1" dirty="0" smtClean="0">
                <a:ea typeface="+mn-ea"/>
              </a:rPr>
              <a:t>Key Concepts, </a:t>
            </a:r>
            <a:r>
              <a:rPr lang="en-US" sz="2800" b="1" i="1" dirty="0" smtClean="0">
                <a:ea typeface="+mn-ea"/>
              </a:rPr>
              <a:t>continued</a:t>
            </a:r>
          </a:p>
          <a:p>
            <a:pPr marL="342900" indent="-342900">
              <a:spcAft>
                <a:spcPts val="600"/>
              </a:spcAft>
              <a:buFont typeface="Arial"/>
              <a:buChar char="•"/>
            </a:pPr>
            <a:r>
              <a:rPr lang="en-US" dirty="0" smtClean="0"/>
              <a:t>To </a:t>
            </a:r>
            <a:r>
              <a:rPr lang="en-US" dirty="0"/>
              <a:t>determine the probability of an outcome using continuous data, we use the proportion of the area under the normal curve associated with the distribution of that data</a:t>
            </a:r>
            <a:r>
              <a:rPr lang="en-US" dirty="0" smtClean="0"/>
              <a:t>.</a:t>
            </a:r>
            <a:endParaRPr lang="en-US" dirty="0"/>
          </a:p>
          <a:p>
            <a:pPr marL="342900" indent="-342900">
              <a:buFont typeface="Arial"/>
              <a:buChar char="•"/>
            </a:pPr>
            <a:r>
              <a:rPr lang="en-US" dirty="0"/>
              <a:t>A </a:t>
            </a:r>
            <a:r>
              <a:rPr lang="en-US" b="1" dirty="0"/>
              <a:t>normal curve </a:t>
            </a:r>
            <a:r>
              <a:rPr lang="en-US" dirty="0"/>
              <a:t>is a symmetrical curve representing the normal distribution</a:t>
            </a:r>
            <a:r>
              <a:rPr lang="en-US" dirty="0" smtClean="0"/>
              <a:t>.</a:t>
            </a:r>
            <a:endParaRPr lang="en-US" dirty="0"/>
          </a:p>
        </p:txBody>
      </p:sp>
      <p:sp>
        <p:nvSpPr>
          <p:cNvPr id="3" name="Slide Number Placeholder 2"/>
          <p:cNvSpPr>
            <a:spLocks noGrp="1"/>
          </p:cNvSpPr>
          <p:nvPr>
            <p:ph type="sldNum" sz="quarter" idx="11"/>
          </p:nvPr>
        </p:nvSpPr>
        <p:spPr/>
        <p:txBody>
          <a:bodyPr/>
          <a:lstStyle/>
          <a:p>
            <a:pPr>
              <a:defRPr/>
            </a:pPr>
            <a:fld id="{8E4519B1-7029-6247-A3CF-7DEB78894A92}" type="slidenum">
              <a:rPr lang="en-US" smtClean="0"/>
              <a:pPr>
                <a:defRPr/>
              </a:pPr>
              <a:t>9</a:t>
            </a:fld>
            <a:endParaRPr lang="en-US" dirty="0"/>
          </a:p>
        </p:txBody>
      </p:sp>
      <p:sp>
        <p:nvSpPr>
          <p:cNvPr id="4" name="Footer Placeholder 3"/>
          <p:cNvSpPr>
            <a:spLocks noGrp="1"/>
          </p:cNvSpPr>
          <p:nvPr>
            <p:ph type="ftr" sz="quarter" idx="13"/>
          </p:nvPr>
        </p:nvSpPr>
        <p:spPr/>
        <p:txBody>
          <a:bodyPr/>
          <a:lstStyle/>
          <a:p>
            <a:pPr>
              <a:defRPr/>
            </a:pPr>
            <a:r>
              <a:rPr lang="en-US" dirty="0" smtClean="0"/>
              <a:t>1.1.1: Normal Distributions and the 68–95–99.7 Rule</a:t>
            </a:r>
            <a:endParaRPr lang="en-US" dirty="0"/>
          </a:p>
        </p:txBody>
      </p:sp>
      <p:pic>
        <p:nvPicPr>
          <p:cNvPr id="5" name="Picture 4" descr="normal curve graph template.eps"/>
          <p:cNvPicPr>
            <a:picLocks noChangeAspect="1"/>
          </p:cNvPicPr>
          <p:nvPr/>
        </p:nvPicPr>
        <p:blipFill rotWithShape="1">
          <a:blip r:embed="rId2">
            <a:extLst>
              <a:ext uri="{28A0092B-C50C-407E-A947-70E740481C1C}">
                <a14:useLocalDpi xmlns:a14="http://schemas.microsoft.com/office/drawing/2010/main" val="0"/>
              </a:ext>
            </a:extLst>
          </a:blip>
          <a:srcRect b="9401"/>
          <a:stretch/>
        </p:blipFill>
        <p:spPr>
          <a:xfrm>
            <a:off x="1782624" y="3563871"/>
            <a:ext cx="5578753" cy="2180560"/>
          </a:xfrm>
          <a:prstGeom prst="rect">
            <a:avLst/>
          </a:prstGeom>
          <a:noFill/>
        </p:spPr>
      </p:pic>
    </p:spTree>
    <p:extLst>
      <p:ext uri="{BB962C8B-B14F-4D97-AF65-F5344CB8AC3E}">
        <p14:creationId xmlns:p14="http://schemas.microsoft.com/office/powerpoint/2010/main" val="182993814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nhanced Instruc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15597</TotalTime>
  <Words>3053</Words>
  <Application>Microsoft Office PowerPoint</Application>
  <PresentationFormat>On-screen Show (4:3)</PresentationFormat>
  <Paragraphs>291</Paragraphs>
  <Slides>50</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ＭＳ Ｐゴシック</vt:lpstr>
      <vt:lpstr>Arial</vt:lpstr>
      <vt:lpstr>Calibri</vt:lpstr>
      <vt:lpstr>Myriad Pro</vt:lpstr>
      <vt:lpstr>Stone Print</vt:lpstr>
      <vt:lpstr>Zapf Dingbats</vt:lpstr>
      <vt:lpstr>Enhanced Instruction template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Walch Education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Walch Education</dc:creator>
  <cp:keywords/>
  <dc:description/>
  <cp:lastModifiedBy>Tristen Billerbeck</cp:lastModifiedBy>
  <cp:revision>352</cp:revision>
  <dcterms:created xsi:type="dcterms:W3CDTF">2012-02-22T19:14:19Z</dcterms:created>
  <dcterms:modified xsi:type="dcterms:W3CDTF">2016-08-30T04:31:04Z</dcterms:modified>
  <cp:category/>
</cp:coreProperties>
</file>