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6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59" r:id="rId9"/>
    <p:sldId id="260" r:id="rId10"/>
    <p:sldId id="258" r:id="rId11"/>
    <p:sldId id="261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DFE5-5B71-4291-9DD8-44A9DAFB5AC8}" type="datetimeFigureOut">
              <a:rPr lang="en-US" smtClean="0"/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DBA2A-0A0D-4462-A451-D985E2B43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423E6D3-1637-4F04-A418-006636AC6B14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353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5962418-3734-4EDB-8031-62E7429B3C62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020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9602AE1-E453-4F94-839E-67241910B04C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2322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8EE15C5-70AE-4EDB-807A-2AC20755B617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3356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D87588F-35D0-4692-9919-F3A21496F3D9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0965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A9045F5-AC15-45AE-A8CE-C95ACD409F72}" type="slidenum">
              <a:rPr lang="en-US" altLang="en-US" sz="1200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722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4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9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9135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3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7231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02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80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3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4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46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38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8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2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9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7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8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Evaluating and Simplifying Algebraic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Tristen Billerbeck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2286001" y="990601"/>
            <a:ext cx="7940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Some polynomials have special names based on their degree and the number of terms they have.</a:t>
            </a:r>
          </a:p>
        </p:txBody>
      </p:sp>
      <p:pic>
        <p:nvPicPr>
          <p:cNvPr id="17411" name="Picture 1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1"/>
            <a:ext cx="5105400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14601"/>
            <a:ext cx="34099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7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1828800" y="1371601"/>
            <a:ext cx="8237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Write the polynomial in standard form. Then give the leading coefficient.</a:t>
            </a: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752601" y="2286000"/>
            <a:ext cx="343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 6</a:t>
            </a:r>
            <a:r>
              <a:rPr lang="en-US" altLang="en-US" b="1" i="1"/>
              <a:t>x</a:t>
            </a:r>
            <a:r>
              <a:rPr lang="en-US" altLang="en-US" b="1"/>
              <a:t> – 7</a:t>
            </a:r>
            <a:r>
              <a:rPr lang="en-US" altLang="en-US" b="1" i="1"/>
              <a:t>x</a:t>
            </a:r>
            <a:r>
              <a:rPr lang="en-US" altLang="en-US" b="1" baseline="30000"/>
              <a:t>5</a:t>
            </a:r>
            <a:r>
              <a:rPr lang="en-US" altLang="en-US" b="1"/>
              <a:t> + 4</a:t>
            </a:r>
            <a:r>
              <a:rPr lang="en-US" altLang="en-US" b="1" i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+ 9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828800" y="2819401"/>
            <a:ext cx="876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3333FF"/>
                </a:solidFill>
                <a:latin typeface="Arial" panose="020B0604020202020204" pitchFamily="34" charset="0"/>
              </a:rPr>
              <a:t>Find the degree of each term. Then arrange them in descending order: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055938" y="3643314"/>
            <a:ext cx="7231062" cy="471487"/>
            <a:chOff x="869" y="2304"/>
            <a:chExt cx="4555" cy="297"/>
          </a:xfrm>
        </p:grpSpPr>
        <p:sp>
          <p:nvSpPr>
            <p:cNvPr id="12318" name="Text Box 11"/>
            <p:cNvSpPr txBox="1">
              <a:spLocks noChangeArrowheads="1"/>
            </p:cNvSpPr>
            <p:nvPr/>
          </p:nvSpPr>
          <p:spPr bwMode="auto">
            <a:xfrm>
              <a:off x="869" y="2304"/>
              <a:ext cx="20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 6</a:t>
              </a:r>
              <a:r>
                <a:rPr lang="en-US" altLang="en-US" i="1"/>
                <a:t>x</a:t>
              </a:r>
              <a:r>
                <a:rPr lang="en-US" altLang="en-US"/>
                <a:t> – 7</a:t>
              </a:r>
              <a:r>
                <a:rPr lang="en-US" altLang="en-US" i="1"/>
                <a:t>x</a:t>
              </a:r>
              <a:r>
                <a:rPr lang="en-US" altLang="en-US" baseline="30000"/>
                <a:t>5</a:t>
              </a:r>
              <a:r>
                <a:rPr lang="en-US" altLang="en-US"/>
                <a:t> + 4</a:t>
              </a:r>
              <a:r>
                <a:rPr lang="en-US" altLang="en-US" i="1"/>
                <a:t>x</a:t>
              </a:r>
              <a:r>
                <a:rPr lang="en-US" altLang="en-US" baseline="30000"/>
                <a:t>2</a:t>
              </a:r>
              <a:r>
                <a:rPr lang="en-US" altLang="en-US"/>
                <a:t> + 9</a:t>
              </a:r>
            </a:p>
          </p:txBody>
        </p:sp>
        <p:sp>
          <p:nvSpPr>
            <p:cNvPr id="12319" name="Line 12"/>
            <p:cNvSpPr>
              <a:spLocks noChangeShapeType="1"/>
            </p:cNvSpPr>
            <p:nvPr/>
          </p:nvSpPr>
          <p:spPr bwMode="auto">
            <a:xfrm>
              <a:off x="2895" y="24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Text Box 13"/>
            <p:cNvSpPr txBox="1">
              <a:spLocks noChangeArrowheads="1"/>
            </p:cNvSpPr>
            <p:nvPr/>
          </p:nvSpPr>
          <p:spPr bwMode="auto">
            <a:xfrm>
              <a:off x="3134" y="2313"/>
              <a:ext cx="2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–7</a:t>
              </a:r>
              <a:r>
                <a:rPr lang="en-US" altLang="en-US" i="1"/>
                <a:t>x</a:t>
              </a:r>
              <a:r>
                <a:rPr lang="en-US" altLang="en-US" baseline="30000"/>
                <a:t>5 </a:t>
              </a:r>
              <a:r>
                <a:rPr lang="en-US" altLang="en-US"/>
                <a:t>+ 4</a:t>
              </a:r>
              <a:r>
                <a:rPr lang="en-US" altLang="en-US" i="1"/>
                <a:t>x</a:t>
              </a:r>
              <a:r>
                <a:rPr lang="en-US" altLang="en-US" baseline="30000"/>
                <a:t>2</a:t>
              </a:r>
              <a:r>
                <a:rPr lang="en-US" altLang="en-US"/>
                <a:t> + 6</a:t>
              </a:r>
              <a:r>
                <a:rPr lang="en-US" altLang="en-US" i="1"/>
                <a:t>x</a:t>
              </a:r>
              <a:r>
                <a:rPr lang="en-US" altLang="en-US"/>
                <a:t> + 9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752600" y="4067176"/>
            <a:ext cx="8305800" cy="733425"/>
            <a:chOff x="48" y="2658"/>
            <a:chExt cx="5232" cy="462"/>
          </a:xfrm>
        </p:grpSpPr>
        <p:sp>
          <p:nvSpPr>
            <p:cNvPr id="12301" name="AutoShape 15"/>
            <p:cNvSpPr>
              <a:spLocks/>
            </p:cNvSpPr>
            <p:nvPr/>
          </p:nvSpPr>
          <p:spPr bwMode="auto">
            <a:xfrm rot="-5400000">
              <a:off x="984" y="2586"/>
              <a:ext cx="192" cy="336"/>
            </a:xfrm>
            <a:prstGeom prst="leftBrace">
              <a:avLst>
                <a:gd name="adj1" fmla="val 14583"/>
                <a:gd name="adj2" fmla="val 46352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2" name="AutoShape 16"/>
            <p:cNvSpPr>
              <a:spLocks/>
            </p:cNvSpPr>
            <p:nvPr/>
          </p:nvSpPr>
          <p:spPr bwMode="auto">
            <a:xfrm rot="-5400000">
              <a:off x="2616" y="2538"/>
              <a:ext cx="192" cy="432"/>
            </a:xfrm>
            <a:prstGeom prst="leftBrace">
              <a:avLst>
                <a:gd name="adj1" fmla="val 15813"/>
                <a:gd name="adj2" fmla="val 46352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3" name="AutoShape 17"/>
            <p:cNvSpPr>
              <a:spLocks/>
            </p:cNvSpPr>
            <p:nvPr/>
          </p:nvSpPr>
          <p:spPr bwMode="auto">
            <a:xfrm rot="-5400000">
              <a:off x="3312" y="2514"/>
              <a:ext cx="192" cy="480"/>
            </a:xfrm>
            <a:prstGeom prst="leftBrace">
              <a:avLst>
                <a:gd name="adj1" fmla="val 20833"/>
                <a:gd name="adj2" fmla="val 52083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4" name="AutoShape 18"/>
            <p:cNvSpPr>
              <a:spLocks/>
            </p:cNvSpPr>
            <p:nvPr/>
          </p:nvSpPr>
          <p:spPr bwMode="auto">
            <a:xfrm rot="-5400000">
              <a:off x="3912" y="2490"/>
              <a:ext cx="192" cy="528"/>
            </a:xfrm>
            <a:prstGeom prst="leftBrace">
              <a:avLst>
                <a:gd name="adj1" fmla="val 22917"/>
                <a:gd name="adj2" fmla="val 54731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5" name="AutoShape 19"/>
            <p:cNvSpPr>
              <a:spLocks/>
            </p:cNvSpPr>
            <p:nvPr/>
          </p:nvSpPr>
          <p:spPr bwMode="auto">
            <a:xfrm rot="-5400000">
              <a:off x="4464" y="2514"/>
              <a:ext cx="192" cy="480"/>
            </a:xfrm>
            <a:prstGeom prst="leftBrace">
              <a:avLst>
                <a:gd name="adj1" fmla="val 20833"/>
                <a:gd name="adj2" fmla="val 4812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6" name="AutoShape 20"/>
            <p:cNvSpPr>
              <a:spLocks/>
            </p:cNvSpPr>
            <p:nvPr/>
          </p:nvSpPr>
          <p:spPr bwMode="auto">
            <a:xfrm rot="-5400000">
              <a:off x="4968" y="2538"/>
              <a:ext cx="192" cy="432"/>
            </a:xfrm>
            <a:prstGeom prst="leftBrace">
              <a:avLst>
                <a:gd name="adj1" fmla="val 18750"/>
                <a:gd name="adj2" fmla="val 52546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7" name="AutoShape 21"/>
            <p:cNvSpPr>
              <a:spLocks/>
            </p:cNvSpPr>
            <p:nvPr/>
          </p:nvSpPr>
          <p:spPr bwMode="auto">
            <a:xfrm rot="-5400000">
              <a:off x="1464" y="2490"/>
              <a:ext cx="192" cy="528"/>
            </a:xfrm>
            <a:prstGeom prst="leftBrace">
              <a:avLst>
                <a:gd name="adj1" fmla="val 22917"/>
                <a:gd name="adj2" fmla="val 46352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8" name="AutoShape 22"/>
            <p:cNvSpPr>
              <a:spLocks/>
            </p:cNvSpPr>
            <p:nvPr/>
          </p:nvSpPr>
          <p:spPr bwMode="auto">
            <a:xfrm rot="-5400000">
              <a:off x="2088" y="2490"/>
              <a:ext cx="192" cy="528"/>
            </a:xfrm>
            <a:prstGeom prst="leftBrace">
              <a:avLst>
                <a:gd name="adj1" fmla="val 22917"/>
                <a:gd name="adj2" fmla="val 46352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09" name="Text Box 24"/>
            <p:cNvSpPr txBox="1">
              <a:spLocks noChangeArrowheads="1"/>
            </p:cNvSpPr>
            <p:nvPr/>
          </p:nvSpPr>
          <p:spPr bwMode="auto">
            <a:xfrm>
              <a:off x="48" y="2822"/>
              <a:ext cx="8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Degree</a:t>
              </a:r>
            </a:p>
          </p:txBody>
        </p:sp>
        <p:sp>
          <p:nvSpPr>
            <p:cNvPr id="12310" name="Text Box 25"/>
            <p:cNvSpPr txBox="1">
              <a:spLocks noChangeArrowheads="1"/>
            </p:cNvSpPr>
            <p:nvPr/>
          </p:nvSpPr>
          <p:spPr bwMode="auto">
            <a:xfrm>
              <a:off x="962" y="2822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311" name="Text Box 26"/>
            <p:cNvSpPr txBox="1">
              <a:spLocks noChangeArrowheads="1"/>
            </p:cNvSpPr>
            <p:nvPr/>
          </p:nvSpPr>
          <p:spPr bwMode="auto">
            <a:xfrm>
              <a:off x="1442" y="2823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2312" name="Text Box 27"/>
            <p:cNvSpPr txBox="1">
              <a:spLocks noChangeArrowheads="1"/>
            </p:cNvSpPr>
            <p:nvPr/>
          </p:nvSpPr>
          <p:spPr bwMode="auto">
            <a:xfrm>
              <a:off x="2066" y="2823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313" name="Text Box 28"/>
            <p:cNvSpPr txBox="1">
              <a:spLocks noChangeArrowheads="1"/>
            </p:cNvSpPr>
            <p:nvPr/>
          </p:nvSpPr>
          <p:spPr bwMode="auto">
            <a:xfrm>
              <a:off x="2594" y="2832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2314" name="Text Box 29"/>
            <p:cNvSpPr txBox="1">
              <a:spLocks noChangeArrowheads="1"/>
            </p:cNvSpPr>
            <p:nvPr/>
          </p:nvSpPr>
          <p:spPr bwMode="auto">
            <a:xfrm>
              <a:off x="3314" y="2823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2315" name="Text Box 30"/>
            <p:cNvSpPr txBox="1">
              <a:spLocks noChangeArrowheads="1"/>
            </p:cNvSpPr>
            <p:nvPr/>
          </p:nvSpPr>
          <p:spPr bwMode="auto">
            <a:xfrm>
              <a:off x="3947" y="2814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316" name="Text Box 31"/>
            <p:cNvSpPr txBox="1">
              <a:spLocks noChangeArrowheads="1"/>
            </p:cNvSpPr>
            <p:nvPr/>
          </p:nvSpPr>
          <p:spPr bwMode="auto">
            <a:xfrm>
              <a:off x="4448" y="2823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2317" name="Text Box 32"/>
            <p:cNvSpPr txBox="1">
              <a:spLocks noChangeArrowheads="1"/>
            </p:cNvSpPr>
            <p:nvPr/>
          </p:nvSpPr>
          <p:spPr bwMode="auto">
            <a:xfrm>
              <a:off x="4976" y="2832"/>
              <a:ext cx="2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1752600" y="5029200"/>
            <a:ext cx="8839200" cy="838200"/>
            <a:chOff x="173" y="3024"/>
            <a:chExt cx="5356" cy="528"/>
          </a:xfrm>
        </p:grpSpPr>
        <p:sp>
          <p:nvSpPr>
            <p:cNvPr id="12297" name="Text Box 34"/>
            <p:cNvSpPr txBox="1">
              <a:spLocks noChangeArrowheads="1"/>
            </p:cNvSpPr>
            <p:nvPr/>
          </p:nvSpPr>
          <p:spPr bwMode="auto">
            <a:xfrm>
              <a:off x="2222" y="3024"/>
              <a:ext cx="2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3333FF"/>
                  </a:solidFill>
                </a:rPr>
                <a:t>–7</a:t>
              </a:r>
              <a:r>
                <a:rPr lang="en-US" altLang="en-US" i="1"/>
                <a:t>x</a:t>
              </a:r>
              <a:r>
                <a:rPr lang="en-US" altLang="en-US" baseline="30000"/>
                <a:t>5 </a:t>
              </a:r>
              <a:r>
                <a:rPr lang="en-US" altLang="en-US"/>
                <a:t>+ 4</a:t>
              </a:r>
              <a:r>
                <a:rPr lang="en-US" altLang="en-US" i="1"/>
                <a:t>x</a:t>
              </a:r>
              <a:r>
                <a:rPr lang="en-US" altLang="en-US" baseline="30000"/>
                <a:t>2</a:t>
              </a:r>
              <a:r>
                <a:rPr lang="en-US" altLang="en-US"/>
                <a:t> + 6</a:t>
              </a:r>
              <a:r>
                <a:rPr lang="en-US" altLang="en-US" i="1"/>
                <a:t>x </a:t>
              </a:r>
              <a:r>
                <a:rPr lang="en-US" altLang="en-US"/>
                <a:t>+ 9.</a:t>
              </a:r>
            </a:p>
          </p:txBody>
        </p:sp>
        <p:sp>
          <p:nvSpPr>
            <p:cNvPr id="12298" name="Text Box 35"/>
            <p:cNvSpPr txBox="1">
              <a:spLocks noChangeArrowheads="1"/>
            </p:cNvSpPr>
            <p:nvPr/>
          </p:nvSpPr>
          <p:spPr bwMode="auto">
            <a:xfrm>
              <a:off x="173" y="3035"/>
              <a:ext cx="20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The standard form is</a:t>
              </a:r>
            </a:p>
          </p:txBody>
        </p:sp>
        <p:sp>
          <p:nvSpPr>
            <p:cNvPr id="12299" name="Text Box 36"/>
            <p:cNvSpPr txBox="1">
              <a:spLocks noChangeArrowheads="1"/>
            </p:cNvSpPr>
            <p:nvPr/>
          </p:nvSpPr>
          <p:spPr bwMode="auto">
            <a:xfrm>
              <a:off x="4271" y="3024"/>
              <a:ext cx="12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The leading </a:t>
              </a:r>
            </a:p>
          </p:txBody>
        </p:sp>
        <p:sp>
          <p:nvSpPr>
            <p:cNvPr id="12300" name="Text Box 37"/>
            <p:cNvSpPr txBox="1">
              <a:spLocks noChangeArrowheads="1"/>
            </p:cNvSpPr>
            <p:nvPr/>
          </p:nvSpPr>
          <p:spPr bwMode="auto">
            <a:xfrm>
              <a:off x="212" y="3264"/>
              <a:ext cx="1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coefficient is </a:t>
              </a:r>
              <a:r>
                <a:rPr lang="en-US" altLang="en-US">
                  <a:solidFill>
                    <a:srgbClr val="3333FF"/>
                  </a:solidFill>
                </a:rPr>
                <a:t>–7</a:t>
              </a:r>
              <a:r>
                <a:rPr lang="en-US" altLang="en-US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689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905000" y="638176"/>
            <a:ext cx="80010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 dirty="0" smtClean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2400" dirty="0" smtClean="0">
                <a:latin typeface="Verdana" panose="020B0604030504040204" pitchFamily="34" charset="0"/>
              </a:rPr>
              <a:t>Simplify </a:t>
            </a:r>
            <a:r>
              <a:rPr lang="en-US" altLang="en-US" sz="2400" dirty="0">
                <a:latin typeface="Verdana" panose="020B0604030504040204" pitchFamily="34" charset="0"/>
              </a:rPr>
              <a:t>each expression by combining like terms.</a:t>
            </a:r>
            <a:endParaRPr lang="en-US" altLang="en-US" sz="2400" b="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en-US" sz="2400" dirty="0">
                <a:latin typeface="Verdana" panose="020B0604030504040204" pitchFamily="34" charset="0"/>
              </a:rPr>
              <a:t>1.</a:t>
            </a:r>
            <a:r>
              <a:rPr lang="en-US" altLang="en-US" sz="2400" b="0" dirty="0">
                <a:latin typeface="Verdana" panose="020B0604030504040204" pitchFamily="34" charset="0"/>
              </a:rPr>
              <a:t> 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4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+ 2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endParaRPr lang="en-US" altLang="en-US" sz="2400" b="0" dirty="0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en-US" sz="2400" dirty="0">
                <a:latin typeface="Verdana" panose="020B0604030504040204" pitchFamily="34" charset="0"/>
                <a:sym typeface="Symbol" panose="05050102010706020507" pitchFamily="18" charset="2"/>
              </a:rPr>
              <a:t>2.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3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y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+ 7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y</a:t>
            </a:r>
            <a:endParaRPr lang="en-US" altLang="en-US" sz="2400" b="0" dirty="0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en-US" sz="2400" dirty="0">
                <a:latin typeface="Verdana" panose="020B0604030504040204" pitchFamily="34" charset="0"/>
                <a:sym typeface="Symbol" panose="05050102010706020507" pitchFamily="18" charset="2"/>
              </a:rPr>
              <a:t>3.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8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p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– 5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p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2400" dirty="0">
                <a:latin typeface="Verdana" panose="020B0604030504040204" pitchFamily="34" charset="0"/>
                <a:sym typeface="Symbol" panose="05050102010706020507" pitchFamily="18" charset="2"/>
              </a:rPr>
              <a:t>4. 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5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+ 6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2400" b="0" baseline="30000" dirty="0">
                <a:latin typeface="Verdana" panose="020B0604030504040204" pitchFamily="34" charset="0"/>
                <a:sym typeface="Symbol" panose="05050102010706020507" pitchFamily="18" charset="2"/>
              </a:rPr>
              <a:t>2</a:t>
            </a:r>
          </a:p>
          <a:p>
            <a:pPr eaLnBrk="1" hangingPunct="1"/>
            <a:endParaRPr lang="en-US" altLang="en-US" sz="800" dirty="0">
              <a:latin typeface="Verdana" panose="020B0604030504040204" pitchFamily="34" charset="0"/>
            </a:endParaRPr>
          </a:p>
          <a:p>
            <a:pPr eaLnBrk="1" hangingPunct="1"/>
            <a:r>
              <a:rPr lang="en-US" altLang="en-US" sz="2400" dirty="0">
                <a:latin typeface="Verdana" panose="020B0604030504040204" pitchFamily="34" charset="0"/>
              </a:rPr>
              <a:t>Simplify each expression.</a:t>
            </a:r>
            <a:endParaRPr lang="en-US" altLang="en-US" sz="2400" b="0" dirty="0">
              <a:latin typeface="Verdana" panose="020B0604030504040204" pitchFamily="34" charset="0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en-US" sz="2400" dirty="0">
                <a:latin typeface="Verdana" panose="020B0604030504040204" pitchFamily="34" charset="0"/>
              </a:rPr>
              <a:t>5.</a:t>
            </a:r>
            <a:r>
              <a:rPr lang="en-US" altLang="en-US" sz="2400" b="0" dirty="0">
                <a:latin typeface="Verdana" panose="020B0604030504040204" pitchFamily="34" charset="0"/>
              </a:rPr>
              <a:t> 3(</a:t>
            </a:r>
            <a:r>
              <a:rPr lang="en-US" altLang="en-US" sz="2400" b="0" i="1" dirty="0">
                <a:latin typeface="Verdana" panose="020B0604030504040204" pitchFamily="34" charset="0"/>
              </a:rPr>
              <a:t>x</a:t>
            </a:r>
            <a:r>
              <a:rPr lang="en-US" altLang="en-US" sz="2400" b="0" dirty="0">
                <a:latin typeface="Verdana" panose="020B0604030504040204" pitchFamily="34" charset="0"/>
              </a:rPr>
              <a:t> + 4)</a:t>
            </a:r>
            <a:endParaRPr lang="en-US" altLang="en-US" sz="2400" b="0" dirty="0">
              <a:latin typeface="Verdana" panose="020B060403050404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40000"/>
              </a:lnSpc>
            </a:pPr>
            <a:r>
              <a:rPr lang="en-US" altLang="en-US" sz="2400" dirty="0">
                <a:latin typeface="Verdana" panose="020B0604030504040204" pitchFamily="34" charset="0"/>
                <a:sym typeface="Symbol" panose="05050102010706020507" pitchFamily="18" charset="2"/>
              </a:rPr>
              <a:t>6.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–2(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t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+ 3)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sz="2400" dirty="0">
                <a:latin typeface="Verdana" panose="020B0604030504040204" pitchFamily="34" charset="0"/>
                <a:sym typeface="Symbol" panose="05050102010706020507" pitchFamily="18" charset="2"/>
              </a:rPr>
              <a:t>7.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–1(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0" baseline="30000" dirty="0">
                <a:latin typeface="Verdana" panose="020B060403050404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 – 4</a:t>
            </a:r>
            <a:r>
              <a:rPr lang="en-US" altLang="en-US" sz="2400" b="0" i="1" dirty="0">
                <a:latin typeface="Verdana" panose="020B0604030504040204" pitchFamily="34" charset="0"/>
                <a:sym typeface="Symbol" panose="05050102010706020507" pitchFamily="18" charset="2"/>
              </a:rPr>
              <a:t>x </a:t>
            </a:r>
            <a:r>
              <a:rPr lang="en-US" altLang="en-US" sz="2400" b="0" dirty="0">
                <a:latin typeface="Verdana" panose="020B0604030504040204" pitchFamily="34" charset="0"/>
                <a:sym typeface="Symbol" panose="05050102010706020507" pitchFamily="18" charset="2"/>
              </a:rPr>
              <a:t>– 6)</a:t>
            </a:r>
            <a:r>
              <a:rPr lang="en-US" altLang="en-US" sz="2800" b="0" dirty="0">
                <a:solidFill>
                  <a:srgbClr val="FF0000"/>
                </a:solidFill>
                <a:latin typeface="Verdana" panose="020B0604030504040204" pitchFamily="34" charset="0"/>
              </a:rPr>
              <a:t>	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0" y="1962150"/>
            <a:ext cx="55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6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endParaRPr lang="en-US" altLang="en-US" sz="2400" b="0">
              <a:solidFill>
                <a:srgbClr val="FF0000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0" y="2443163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y</a:t>
            </a:r>
            <a:endParaRPr lang="en-US" altLang="en-US" sz="2400" b="0">
              <a:solidFill>
                <a:srgbClr val="FF0000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800476" y="2943225"/>
            <a:ext cx="568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p</a:t>
            </a:r>
            <a:endParaRPr lang="en-US" altLang="en-US" sz="2400" b="0">
              <a:solidFill>
                <a:srgbClr val="FF0000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10001" y="3457575"/>
            <a:ext cx="294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not like terms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846514" y="4448175"/>
            <a:ext cx="1411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3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x +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12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810000" y="4981575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–2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t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– 6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4800600" y="5553075"/>
            <a:ext cx="2185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–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400" b="0" baseline="3000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+ 4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x +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3474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95" grpId="0"/>
      <p:bldP spid="7196" grpId="0" autoUpdateAnimBg="0"/>
      <p:bldP spid="7197" grpId="0" autoUpdateAnimBg="0"/>
      <p:bldP spid="71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1828800" y="14478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Verdana" panose="020B0604030504040204" pitchFamily="34" charset="0"/>
              </a:rPr>
              <a:t>Add or subtract.</a:t>
            </a:r>
            <a:endParaRPr lang="en-US" altLang="en-US" sz="2400" b="0">
              <a:latin typeface="Times" panose="02020603050405020304" pitchFamily="18" charset="0"/>
            </a:endParaRP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885950" y="2057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Verdana" panose="020B0604030504040204" pitchFamily="34" charset="0"/>
              </a:rPr>
              <a:t>A. 12</a:t>
            </a:r>
            <a:r>
              <a:rPr lang="en-US" altLang="en-US" sz="2400" i="1">
                <a:latin typeface="Verdana" panose="020B0604030504040204" pitchFamily="34" charset="0"/>
              </a:rPr>
              <a:t>p</a:t>
            </a:r>
            <a:r>
              <a:rPr lang="en-US" altLang="en-US" sz="2400" baseline="30000">
                <a:latin typeface="Verdana" panose="020B0604030504040204" pitchFamily="34" charset="0"/>
              </a:rPr>
              <a:t>3</a:t>
            </a:r>
            <a:r>
              <a:rPr lang="en-US" altLang="en-US" sz="2400">
                <a:latin typeface="Verdana" panose="020B0604030504040204" pitchFamily="34" charset="0"/>
              </a:rPr>
              <a:t> + 11</a:t>
            </a:r>
            <a:r>
              <a:rPr lang="en-US" altLang="en-US" sz="2400" i="1">
                <a:latin typeface="Verdana" panose="020B0604030504040204" pitchFamily="34" charset="0"/>
              </a:rPr>
              <a:t>p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+ 8</a:t>
            </a:r>
            <a:r>
              <a:rPr lang="en-US" altLang="en-US" sz="2400" i="1">
                <a:latin typeface="Verdana" panose="020B0604030504040204" pitchFamily="34" charset="0"/>
              </a:rPr>
              <a:t>p</a:t>
            </a:r>
            <a:r>
              <a:rPr lang="en-US" altLang="en-US" sz="2400" baseline="30000">
                <a:latin typeface="Verdana" panose="020B0604030504040204" pitchFamily="34" charset="0"/>
              </a:rPr>
              <a:t>3</a:t>
            </a:r>
            <a:r>
              <a:rPr lang="en-US" altLang="en-US" sz="24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286000" y="2514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Verdana" panose="020B0604030504040204" pitchFamily="34" charset="0"/>
              </a:rPr>
              <a:t>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12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</a:rPr>
              <a:t>p</a:t>
            </a:r>
            <a:r>
              <a:rPr lang="en-US" altLang="en-US" sz="2400" b="0" baseline="30000">
                <a:solidFill>
                  <a:srgbClr val="FF0000"/>
                </a:solidFill>
                <a:latin typeface="Verdana" panose="020B0604030504040204" pitchFamily="34" charset="0"/>
              </a:rPr>
              <a:t>3</a:t>
            </a:r>
            <a:r>
              <a:rPr lang="en-US" altLang="en-US" sz="2400" b="0">
                <a:latin typeface="Verdana" panose="020B0604030504040204" pitchFamily="34" charset="0"/>
              </a:rPr>
              <a:t> + 11</a:t>
            </a:r>
            <a:r>
              <a:rPr lang="en-US" altLang="en-US" sz="2400" b="0" i="1">
                <a:latin typeface="Verdana" panose="020B0604030504040204" pitchFamily="34" charset="0"/>
              </a:rPr>
              <a:t>p</a:t>
            </a:r>
            <a:r>
              <a:rPr lang="en-US" altLang="en-US" sz="2400" b="0" baseline="30000">
                <a:latin typeface="Verdana" panose="020B0604030504040204" pitchFamily="34" charset="0"/>
              </a:rPr>
              <a:t>2</a:t>
            </a:r>
            <a:r>
              <a:rPr lang="en-US" altLang="en-US" sz="2400" b="0">
                <a:latin typeface="Verdana" panose="020B0604030504040204" pitchFamily="34" charset="0"/>
              </a:rPr>
              <a:t> +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8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</a:rPr>
              <a:t>p</a:t>
            </a:r>
            <a:r>
              <a:rPr lang="en-US" altLang="en-US" sz="2400" b="0" baseline="30000">
                <a:solidFill>
                  <a:srgbClr val="FF0000"/>
                </a:solidFill>
                <a:latin typeface="Verdana" panose="020B0604030504040204" pitchFamily="34" charset="0"/>
              </a:rPr>
              <a:t>3</a:t>
            </a:r>
            <a:r>
              <a:rPr lang="en-US" altLang="en-US" sz="2400" b="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286000" y="2971800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Verdana" panose="020B0604030504040204" pitchFamily="34" charset="0"/>
              </a:rPr>
              <a:t>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12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</a:rPr>
              <a:t>p</a:t>
            </a:r>
            <a:r>
              <a:rPr lang="en-US" altLang="en-US" sz="2400" b="0" baseline="30000">
                <a:solidFill>
                  <a:srgbClr val="FF0000"/>
                </a:solidFill>
                <a:latin typeface="Verdana" panose="020B0604030504040204" pitchFamily="34" charset="0"/>
              </a:rPr>
              <a:t>3</a:t>
            </a:r>
            <a:r>
              <a:rPr lang="en-US" altLang="en-US" sz="2400" b="0">
                <a:latin typeface="Verdana" panose="020B0604030504040204" pitchFamily="34" charset="0"/>
              </a:rPr>
              <a:t> +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8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</a:rPr>
              <a:t>p</a:t>
            </a:r>
            <a:r>
              <a:rPr lang="en-US" altLang="en-US" sz="2400" b="0" baseline="30000">
                <a:solidFill>
                  <a:srgbClr val="FF0000"/>
                </a:solidFill>
                <a:latin typeface="Verdana" panose="020B0604030504040204" pitchFamily="34" charset="0"/>
              </a:rPr>
              <a:t>3</a:t>
            </a:r>
            <a:r>
              <a:rPr lang="en-US" altLang="en-US" sz="2400" b="0">
                <a:latin typeface="Verdana" panose="020B0604030504040204" pitchFamily="34" charset="0"/>
              </a:rPr>
              <a:t> + 11</a:t>
            </a:r>
            <a:r>
              <a:rPr lang="en-US" altLang="en-US" sz="2400" b="0" i="1">
                <a:latin typeface="Verdana" panose="020B0604030504040204" pitchFamily="34" charset="0"/>
              </a:rPr>
              <a:t>p</a:t>
            </a:r>
            <a:r>
              <a:rPr lang="en-US" altLang="en-US" sz="2400" b="0" baseline="30000">
                <a:latin typeface="Verdana" panose="020B0604030504040204" pitchFamily="34" charset="0"/>
              </a:rPr>
              <a:t>2</a:t>
            </a:r>
            <a:endParaRPr lang="en-US" altLang="en-US" sz="2400" b="0">
              <a:latin typeface="Verdana" panose="020B0604030504040204" pitchFamily="34" charset="0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305050" y="3462338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Verdana" panose="020B0604030504040204" pitchFamily="34" charset="0"/>
              </a:rPr>
              <a:t> 20</a:t>
            </a:r>
            <a:r>
              <a:rPr lang="en-US" altLang="en-US" sz="2400" b="0" i="1">
                <a:latin typeface="Verdana" panose="020B0604030504040204" pitchFamily="34" charset="0"/>
              </a:rPr>
              <a:t>p</a:t>
            </a:r>
            <a:r>
              <a:rPr lang="en-US" altLang="en-US" sz="2400" b="0" baseline="30000">
                <a:latin typeface="Verdana" panose="020B0604030504040204" pitchFamily="34" charset="0"/>
              </a:rPr>
              <a:t>3</a:t>
            </a:r>
            <a:r>
              <a:rPr lang="en-US" altLang="en-US" sz="2400" b="0">
                <a:latin typeface="Verdana" panose="020B0604030504040204" pitchFamily="34" charset="0"/>
              </a:rPr>
              <a:t> + 11</a:t>
            </a:r>
            <a:r>
              <a:rPr lang="en-US" altLang="en-US" sz="2400" b="0" i="1">
                <a:latin typeface="Verdana" panose="020B0604030504040204" pitchFamily="34" charset="0"/>
              </a:rPr>
              <a:t>p</a:t>
            </a:r>
            <a:r>
              <a:rPr lang="en-US" altLang="en-US" sz="2400" b="0" baseline="30000">
                <a:latin typeface="Verdana" panose="020B0604030504040204" pitchFamily="34" charset="0"/>
              </a:rPr>
              <a:t>2</a:t>
            </a:r>
            <a:endParaRPr lang="en-US" altLang="en-US" sz="2400" b="0">
              <a:latin typeface="Verdana" panose="020B0604030504040204" pitchFamily="34" charset="0"/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6305551" y="2478088"/>
            <a:ext cx="2640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solidFill>
                  <a:srgbClr val="3333FF"/>
                </a:solidFill>
              </a:rPr>
              <a:t>Identify like terms.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305550" y="2895601"/>
            <a:ext cx="411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solidFill>
                  <a:srgbClr val="3333FF"/>
                </a:solidFill>
              </a:rPr>
              <a:t>Rearrange terms so that like terms are together.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6305551" y="3581400"/>
            <a:ext cx="340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i="1">
                <a:solidFill>
                  <a:srgbClr val="3333FF"/>
                </a:solidFill>
              </a:rPr>
              <a:t>Combine like terms.</a:t>
            </a:r>
          </a:p>
        </p:txBody>
      </p:sp>
      <p:sp>
        <p:nvSpPr>
          <p:cNvPr id="6155" name="Text Box 22"/>
          <p:cNvSpPr txBox="1">
            <a:spLocks noChangeArrowheads="1"/>
          </p:cNvSpPr>
          <p:nvPr/>
        </p:nvSpPr>
        <p:spPr bwMode="auto">
          <a:xfrm>
            <a:off x="1881189" y="4052888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Verdana" panose="020B0604030504040204" pitchFamily="34" charset="0"/>
              </a:rPr>
              <a:t>B. 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 – 6 – 3</a:t>
            </a:r>
            <a:r>
              <a:rPr lang="en-US" altLang="en-US" sz="2400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>
                <a:latin typeface="Verdana" panose="020B0604030504040204" pitchFamily="34" charset="0"/>
                <a:cs typeface="Arial" panose="020B0604020202020204" pitchFamily="34" charset="0"/>
              </a:rPr>
              <a:t> + 8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308226" y="4510088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Verdana" panose="020B0604030504040204" pitchFamily="34" charset="0"/>
              </a:rPr>
              <a:t> 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b="0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="0" baseline="30000"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– 6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 – 3</a:t>
            </a:r>
            <a:r>
              <a:rPr lang="en-US" altLang="en-US" sz="2400" b="0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+ 8</a:t>
            </a:r>
            <a:endParaRPr lang="en-US" altLang="en-US" sz="2400" b="0" i="1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2314576" y="4967288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Verdana" panose="020B0604030504040204" pitchFamily="34" charset="0"/>
              </a:rPr>
              <a:t> 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b="0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="0" baseline="30000"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 – 3</a:t>
            </a:r>
            <a:r>
              <a:rPr lang="en-US" altLang="en-US" sz="2400" b="0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+ 8 – 6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314576" y="5424488"/>
            <a:ext cx="302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Verdana" panose="020B0604030504040204" pitchFamily="34" charset="0"/>
              </a:rPr>
              <a:t> 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5</a:t>
            </a:r>
            <a:r>
              <a:rPr lang="en-US" altLang="en-US" sz="2400" b="0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="0" baseline="30000"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 – 3</a:t>
            </a:r>
            <a:r>
              <a:rPr lang="en-US" altLang="en-US" sz="2400" b="0" i="1">
                <a:latin typeface="Verdana" panose="020B0604030504040204" pitchFamily="34" charset="0"/>
                <a:cs typeface="Arial" panose="020B0604020202020204" pitchFamily="34" charset="0"/>
              </a:rPr>
              <a:t>x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 + 2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305551" y="4383088"/>
            <a:ext cx="2640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solidFill>
                  <a:srgbClr val="3333FF"/>
                </a:solidFill>
              </a:rPr>
              <a:t>Identify like terms.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305551" y="4800601"/>
            <a:ext cx="4283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solidFill>
                  <a:srgbClr val="3333FF"/>
                </a:solidFill>
              </a:rPr>
              <a:t>Rearrange terms so that like terms are together.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305551" y="5486400"/>
            <a:ext cx="3406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i="1">
                <a:solidFill>
                  <a:srgbClr val="3333FF"/>
                </a:solidFill>
              </a:rPr>
              <a:t>Combine like terms.</a:t>
            </a:r>
          </a:p>
        </p:txBody>
      </p:sp>
    </p:spTree>
    <p:extLst>
      <p:ext uri="{BB962C8B-B14F-4D97-AF65-F5344CB8AC3E}">
        <p14:creationId xmlns:p14="http://schemas.microsoft.com/office/powerpoint/2010/main" val="242984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/>
      <p:bldP spid="32779" grpId="0"/>
      <p:bldP spid="32780" grpId="0"/>
      <p:bldP spid="32781" grpId="0"/>
      <p:bldP spid="32783" grpId="0"/>
      <p:bldP spid="32784" grpId="0"/>
      <p:bldP spid="32791" grpId="0"/>
      <p:bldP spid="32792" grpId="0"/>
      <p:bldP spid="32793" grpId="0"/>
      <p:bldP spid="32794" grpId="0"/>
      <p:bldP spid="32795" grpId="0"/>
      <p:bldP spid="3279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1828800" y="1295400"/>
            <a:ext cx="823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Verdana" panose="020B0604030504040204" pitchFamily="34" charset="0"/>
              </a:rPr>
              <a:t>Subtract.</a:t>
            </a:r>
            <a:endParaRPr lang="en-US" altLang="en-US" sz="2400" b="0">
              <a:latin typeface="Times" panose="02020603050405020304" pitchFamily="18" charset="0"/>
            </a:endParaRPr>
          </a:p>
        </p:txBody>
      </p:sp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2057400" y="17526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Verdana" panose="020B0604030504040204" pitchFamily="34" charset="0"/>
              </a:rPr>
              <a:t>(–10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– 3</a:t>
            </a:r>
            <a:r>
              <a:rPr lang="en-US" altLang="en-US" sz="2400" i="1">
                <a:latin typeface="Verdana" panose="020B0604030504040204" pitchFamily="34" charset="0"/>
              </a:rPr>
              <a:t>x </a:t>
            </a:r>
            <a:r>
              <a:rPr lang="en-US" altLang="en-US" sz="2400">
                <a:latin typeface="Verdana" panose="020B0604030504040204" pitchFamily="34" charset="0"/>
              </a:rPr>
              <a:t>+ 7) – (</a:t>
            </a:r>
            <a:r>
              <a:rPr lang="en-US" altLang="en-US" sz="2400" i="1">
                <a:latin typeface="Verdana" panose="020B0604030504040204" pitchFamily="34" charset="0"/>
              </a:rPr>
              <a:t>x</a:t>
            </a:r>
            <a:r>
              <a:rPr lang="en-US" altLang="en-US" sz="2400" baseline="30000">
                <a:latin typeface="Verdana" panose="020B0604030504040204" pitchFamily="34" charset="0"/>
              </a:rPr>
              <a:t>2</a:t>
            </a:r>
            <a:r>
              <a:rPr lang="en-US" altLang="en-US" sz="2400">
                <a:latin typeface="Verdana" panose="020B0604030504040204" pitchFamily="34" charset="0"/>
              </a:rPr>
              <a:t> – 9)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003426" y="3276600"/>
            <a:ext cx="477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Verdana" panose="020B0604030504040204" pitchFamily="34" charset="0"/>
              </a:rPr>
              <a:t>(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–10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 b="0" baseline="3000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sz="2400" b="0">
                <a:latin typeface="Verdana" panose="020B0604030504040204" pitchFamily="34" charset="0"/>
              </a:rPr>
              <a:t> – 3</a:t>
            </a:r>
            <a:r>
              <a:rPr lang="en-US" altLang="en-US" sz="2400" b="0" i="1">
                <a:latin typeface="Verdana" panose="020B0604030504040204" pitchFamily="34" charset="0"/>
              </a:rPr>
              <a:t>x </a:t>
            </a:r>
            <a:r>
              <a:rPr lang="en-US" altLang="en-US" sz="2400" b="0">
                <a:solidFill>
                  <a:srgbClr val="3333FF"/>
                </a:solidFill>
                <a:latin typeface="Verdana" panose="020B0604030504040204" pitchFamily="34" charset="0"/>
              </a:rPr>
              <a:t>+ 7</a:t>
            </a:r>
            <a:r>
              <a:rPr lang="en-US" altLang="en-US" sz="2400" b="0">
                <a:latin typeface="Verdana" panose="020B0604030504040204" pitchFamily="34" charset="0"/>
              </a:rPr>
              <a:t>) + (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–</a:t>
            </a:r>
            <a:r>
              <a:rPr lang="en-US" altLang="en-US" sz="2400" b="0" i="1">
                <a:solidFill>
                  <a:srgbClr val="FF0000"/>
                </a:solidFill>
                <a:latin typeface="Verdana" panose="020B0604030504040204" pitchFamily="34" charset="0"/>
              </a:rPr>
              <a:t>x</a:t>
            </a:r>
            <a:r>
              <a:rPr lang="en-US" altLang="en-US" sz="2400" b="0" baseline="30000">
                <a:solidFill>
                  <a:srgbClr val="FF0000"/>
                </a:solidFill>
                <a:latin typeface="Verdana" panose="020B0604030504040204" pitchFamily="34" charset="0"/>
              </a:rPr>
              <a:t>2</a:t>
            </a:r>
            <a:r>
              <a:rPr lang="en-US" altLang="en-US" sz="2400" b="0">
                <a:latin typeface="Verdana" panose="020B0604030504040204" pitchFamily="34" charset="0"/>
              </a:rPr>
              <a:t> </a:t>
            </a:r>
            <a:r>
              <a:rPr lang="en-US" altLang="en-US" sz="2400" b="0">
                <a:solidFill>
                  <a:srgbClr val="3333FF"/>
                </a:solidFill>
                <a:latin typeface="Verdana" panose="020B0604030504040204" pitchFamily="34" charset="0"/>
              </a:rPr>
              <a:t>+ 9</a:t>
            </a:r>
            <a:r>
              <a:rPr lang="en-US" altLang="en-US" sz="2400" b="0"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927226" y="2514600"/>
            <a:ext cx="477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>
                <a:latin typeface="Verdana" panose="020B0604030504040204" pitchFamily="34" charset="0"/>
              </a:rPr>
              <a:t>(–10</a:t>
            </a:r>
            <a:r>
              <a:rPr lang="en-US" altLang="en-US" sz="2400" b="0" i="1">
                <a:latin typeface="Verdana" panose="020B0604030504040204" pitchFamily="34" charset="0"/>
              </a:rPr>
              <a:t>x</a:t>
            </a:r>
            <a:r>
              <a:rPr lang="en-US" altLang="en-US" sz="2400" b="0" baseline="30000">
                <a:latin typeface="Verdana" panose="020B0604030504040204" pitchFamily="34" charset="0"/>
              </a:rPr>
              <a:t>2</a:t>
            </a:r>
            <a:r>
              <a:rPr lang="en-US" altLang="en-US" sz="2400" b="0">
                <a:latin typeface="Verdana" panose="020B0604030504040204" pitchFamily="34" charset="0"/>
              </a:rPr>
              <a:t> – 3</a:t>
            </a:r>
            <a:r>
              <a:rPr lang="en-US" altLang="en-US" sz="2400" b="0" i="1">
                <a:latin typeface="Verdana" panose="020B0604030504040204" pitchFamily="34" charset="0"/>
              </a:rPr>
              <a:t>x </a:t>
            </a:r>
            <a:r>
              <a:rPr lang="en-US" altLang="en-US" sz="2400" b="0">
                <a:latin typeface="Verdana" panose="020B0604030504040204" pitchFamily="34" charset="0"/>
              </a:rPr>
              <a:t>+ 7)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+</a:t>
            </a:r>
            <a:r>
              <a:rPr lang="en-US" altLang="en-US" sz="2400" b="0">
                <a:latin typeface="Verdana" panose="020B0604030504040204" pitchFamily="34" charset="0"/>
              </a:rPr>
              <a:t> (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–</a:t>
            </a:r>
            <a:r>
              <a:rPr lang="en-US" altLang="en-US" sz="2400" b="0" i="1">
                <a:latin typeface="Verdana" panose="020B0604030504040204" pitchFamily="34" charset="0"/>
              </a:rPr>
              <a:t>x</a:t>
            </a:r>
            <a:r>
              <a:rPr lang="en-US" altLang="en-US" sz="2400" b="0" baseline="30000">
                <a:latin typeface="Verdana" panose="020B0604030504040204" pitchFamily="34" charset="0"/>
              </a:rPr>
              <a:t>2</a:t>
            </a:r>
            <a:r>
              <a:rPr lang="en-US" altLang="en-US" sz="2400" b="0">
                <a:latin typeface="Verdana" panose="020B0604030504040204" pitchFamily="34" charset="0"/>
              </a:rPr>
              <a:t> </a:t>
            </a:r>
            <a:r>
              <a:rPr lang="en-US" altLang="en-US" sz="2400" b="0">
                <a:solidFill>
                  <a:srgbClr val="FF0000"/>
                </a:solidFill>
                <a:latin typeface="Verdana" panose="020B0604030504040204" pitchFamily="34" charset="0"/>
              </a:rPr>
              <a:t>+</a:t>
            </a:r>
            <a:r>
              <a:rPr lang="en-US" altLang="en-US" sz="2400" b="0">
                <a:solidFill>
                  <a:srgbClr val="3333FF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0">
                <a:latin typeface="Verdana" panose="020B0604030504040204" pitchFamily="34" charset="0"/>
              </a:rPr>
              <a:t>9)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454276" y="3854450"/>
            <a:ext cx="2625725" cy="838200"/>
            <a:chOff x="428" y="2620"/>
            <a:chExt cx="1654" cy="528"/>
          </a:xfrm>
        </p:grpSpPr>
        <p:sp>
          <p:nvSpPr>
            <p:cNvPr id="21518" name="Rectangle 10"/>
            <p:cNvSpPr>
              <a:spLocks noChangeArrowheads="1"/>
            </p:cNvSpPr>
            <p:nvPr/>
          </p:nvSpPr>
          <p:spPr bwMode="auto">
            <a:xfrm>
              <a:off x="428" y="2620"/>
              <a:ext cx="16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rgbClr val="FF0000"/>
                  </a:solidFill>
                  <a:latin typeface="Verdana" panose="020B0604030504040204" pitchFamily="34" charset="0"/>
                </a:rPr>
                <a:t> –10</a:t>
              </a:r>
              <a:r>
                <a:rPr lang="en-US" altLang="en-US" sz="2400" b="0" i="1">
                  <a:solidFill>
                    <a:srgbClr val="FF0000"/>
                  </a:solidFill>
                  <a:latin typeface="Verdana" panose="020B0604030504040204" pitchFamily="34" charset="0"/>
                </a:rPr>
                <a:t>x</a:t>
              </a:r>
              <a:r>
                <a:rPr lang="en-US" altLang="en-US" sz="2400" b="0" baseline="30000">
                  <a:solidFill>
                    <a:srgbClr val="FF0000"/>
                  </a:solidFill>
                  <a:latin typeface="Verdana" panose="020B0604030504040204" pitchFamily="34" charset="0"/>
                </a:rPr>
                <a:t>2</a:t>
              </a:r>
              <a:r>
                <a:rPr lang="en-US" altLang="en-US" sz="2400" b="0">
                  <a:latin typeface="Verdana" panose="020B0604030504040204" pitchFamily="34" charset="0"/>
                </a:rPr>
                <a:t> – 3</a:t>
              </a:r>
              <a:r>
                <a:rPr lang="en-US" altLang="en-US" sz="2400" b="0" i="1">
                  <a:latin typeface="Verdana" panose="020B0604030504040204" pitchFamily="34" charset="0"/>
                </a:rPr>
                <a:t>x </a:t>
              </a:r>
              <a:r>
                <a:rPr lang="en-US" altLang="en-US" sz="2400" b="0">
                  <a:solidFill>
                    <a:srgbClr val="3333FF"/>
                  </a:solidFill>
                  <a:latin typeface="Verdana" panose="020B0604030504040204" pitchFamily="34" charset="0"/>
                </a:rPr>
                <a:t>+ 7</a:t>
              </a:r>
            </a:p>
          </p:txBody>
        </p:sp>
        <p:sp>
          <p:nvSpPr>
            <p:cNvPr id="21519" name="Rectangle 12"/>
            <p:cNvSpPr>
              <a:spLocks noChangeArrowheads="1"/>
            </p:cNvSpPr>
            <p:nvPr/>
          </p:nvSpPr>
          <p:spPr bwMode="auto">
            <a:xfrm>
              <a:off x="672" y="2860"/>
              <a:ext cx="137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0">
                  <a:solidFill>
                    <a:srgbClr val="FF0000"/>
                  </a:solidFill>
                  <a:latin typeface="Verdana" panose="020B0604030504040204" pitchFamily="34" charset="0"/>
                </a:rPr>
                <a:t>–</a:t>
              </a:r>
              <a:r>
                <a:rPr lang="en-US" altLang="en-US" sz="2400" b="0" i="1">
                  <a:solidFill>
                    <a:srgbClr val="FF0000"/>
                  </a:solidFill>
                  <a:latin typeface="Verdana" panose="020B0604030504040204" pitchFamily="34" charset="0"/>
                </a:rPr>
                <a:t>x</a:t>
              </a:r>
              <a:r>
                <a:rPr lang="en-US" altLang="en-US" sz="2400" b="0" baseline="30000">
                  <a:solidFill>
                    <a:srgbClr val="FF0000"/>
                  </a:solidFill>
                  <a:latin typeface="Verdana" panose="020B0604030504040204" pitchFamily="34" charset="0"/>
                </a:rPr>
                <a:t>2</a:t>
              </a:r>
              <a:r>
                <a:rPr lang="en-US" altLang="en-US" sz="2400" b="0">
                  <a:latin typeface="Verdana" panose="020B0604030504040204" pitchFamily="34" charset="0"/>
                </a:rPr>
                <a:t> + </a:t>
              </a:r>
              <a:r>
                <a:rPr lang="en-US" altLang="en-US" sz="2400" b="0">
                  <a:solidFill>
                    <a:srgbClr val="00CC66"/>
                  </a:solidFill>
                  <a:latin typeface="Verdana" panose="020B0604030504040204" pitchFamily="34" charset="0"/>
                </a:rPr>
                <a:t>0</a:t>
              </a:r>
              <a:r>
                <a:rPr lang="en-US" altLang="en-US" sz="2400" b="0" i="1">
                  <a:solidFill>
                    <a:srgbClr val="00CC66"/>
                  </a:solidFill>
                  <a:latin typeface="Verdana" panose="020B0604030504040204" pitchFamily="34" charset="0"/>
                </a:rPr>
                <a:t>x</a:t>
              </a:r>
              <a:r>
                <a:rPr lang="en-US" altLang="en-US" sz="2400" b="0" i="1">
                  <a:latin typeface="Verdana" panose="020B0604030504040204" pitchFamily="34" charset="0"/>
                </a:rPr>
                <a:t> </a:t>
              </a:r>
              <a:r>
                <a:rPr lang="en-US" altLang="en-US" sz="2400" b="0">
                  <a:solidFill>
                    <a:srgbClr val="3333FF"/>
                  </a:solidFill>
                  <a:latin typeface="Verdana" panose="020B0604030504040204" pitchFamily="34" charset="0"/>
                </a:rPr>
                <a:t>+ 9</a:t>
              </a:r>
            </a:p>
          </p:txBody>
        </p:sp>
        <p:sp>
          <p:nvSpPr>
            <p:cNvPr id="21520" name="Line 13"/>
            <p:cNvSpPr>
              <a:spLocks noChangeShapeType="1"/>
            </p:cNvSpPr>
            <p:nvPr/>
          </p:nvSpPr>
          <p:spPr bwMode="auto">
            <a:xfrm>
              <a:off x="432" y="3130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2493964" y="4648200"/>
            <a:ext cx="278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latin typeface="Verdana" panose="020B0604030504040204" pitchFamily="34" charset="0"/>
              </a:rPr>
              <a:t>–11</a:t>
            </a:r>
            <a:r>
              <a:rPr lang="en-US" altLang="en-US" sz="2400" b="0" i="1">
                <a:latin typeface="Verdana" panose="020B0604030504040204" pitchFamily="34" charset="0"/>
              </a:rPr>
              <a:t>x</a:t>
            </a:r>
            <a:r>
              <a:rPr lang="en-US" altLang="en-US" sz="2400" b="0" baseline="30000">
                <a:latin typeface="Verdana" panose="020B0604030504040204" pitchFamily="34" charset="0"/>
              </a:rPr>
              <a:t>2 </a:t>
            </a:r>
            <a:r>
              <a:rPr lang="en-US" altLang="en-US" sz="2400" b="0">
                <a:latin typeface="Verdana" panose="020B0604030504040204" pitchFamily="34" charset="0"/>
              </a:rPr>
              <a:t>– 3</a:t>
            </a:r>
            <a:r>
              <a:rPr lang="en-US" altLang="en-US" sz="2400" b="0" i="1">
                <a:latin typeface="Verdana" panose="020B0604030504040204" pitchFamily="34" charset="0"/>
              </a:rPr>
              <a:t>x  + </a:t>
            </a:r>
            <a:r>
              <a:rPr lang="en-US" altLang="en-US" sz="2400" b="0">
                <a:latin typeface="Verdana" panose="020B0604030504040204" pitchFamily="34" charset="0"/>
              </a:rPr>
              <a:t>16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6705600" y="2530476"/>
            <a:ext cx="396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7663" indent="-347663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solidFill>
                  <a:srgbClr val="3333FF"/>
                </a:solidFill>
              </a:rPr>
              <a:t>Rewrite subtraction as addition of the opposite.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6705601" y="3276600"/>
            <a:ext cx="371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i="1">
                <a:solidFill>
                  <a:srgbClr val="3333FF"/>
                </a:solidFill>
              </a:rPr>
              <a:t>Identify like terms.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6705601" y="3886200"/>
            <a:ext cx="371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i="1">
                <a:solidFill>
                  <a:srgbClr val="3333FF"/>
                </a:solidFill>
              </a:rPr>
              <a:t>Use the vertical method.</a:t>
            </a:r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6705601" y="4267200"/>
            <a:ext cx="371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i="1">
                <a:solidFill>
                  <a:srgbClr val="3333FF"/>
                </a:solidFill>
              </a:rPr>
              <a:t>Write 0x as a placeholder.</a:t>
            </a: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705601" y="4648200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 i="1">
                <a:solidFill>
                  <a:srgbClr val="3333FF"/>
                </a:solidFill>
                <a:cs typeface="Arial" panose="020B0604020202020204" pitchFamily="34" charset="0"/>
              </a:rPr>
              <a:t>Combine like terms.</a:t>
            </a:r>
          </a:p>
        </p:txBody>
      </p:sp>
    </p:spTree>
    <p:extLst>
      <p:ext uri="{BB962C8B-B14F-4D97-AF65-F5344CB8AC3E}">
        <p14:creationId xmlns:p14="http://schemas.microsoft.com/office/powerpoint/2010/main" val="194825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  <p:bldP spid="49163" grpId="0"/>
      <p:bldP spid="49166" grpId="0"/>
      <p:bldP spid="49168" grpId="0"/>
      <p:bldP spid="49169" grpId="0"/>
      <p:bldP spid="49170" grpId="0"/>
      <p:bldP spid="49171" grpId="0"/>
      <p:bldP spid="491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03450" y="1144588"/>
            <a:ext cx="7581900" cy="423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accent2"/>
                </a:solidFill>
              </a:rPr>
              <a:t>Warm Up</a:t>
            </a:r>
            <a:endParaRPr lang="en-US" altLang="en-US"/>
          </a:p>
          <a:p>
            <a:pPr eaLnBrk="1" hangingPunct="1"/>
            <a:r>
              <a:rPr lang="en-US" altLang="en-US" b="1"/>
              <a:t>Find the product.</a:t>
            </a:r>
          </a:p>
          <a:p>
            <a:pPr eaLnBrk="1" hangingPunct="1"/>
            <a:endParaRPr lang="en-US" altLang="en-US" b="1"/>
          </a:p>
          <a:p>
            <a:pPr eaLnBrk="1" hangingPunct="1"/>
            <a:endParaRPr lang="en-US" altLang="en-US" sz="800"/>
          </a:p>
          <a:p>
            <a:pPr eaLnBrk="1" hangingPunct="1"/>
            <a:endParaRPr lang="en-US" altLang="en-US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6299200" y="2632076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625</a:t>
            </a:r>
          </a:p>
        </p:txBody>
      </p:sp>
      <p:sp>
        <p:nvSpPr>
          <p:cNvPr id="3076" name="Text Box 40"/>
          <p:cNvSpPr txBox="1">
            <a:spLocks noChangeArrowheads="1"/>
          </p:cNvSpPr>
          <p:nvPr/>
        </p:nvSpPr>
        <p:spPr bwMode="auto">
          <a:xfrm>
            <a:off x="2239963" y="2592389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1.</a:t>
            </a:r>
            <a:r>
              <a:rPr lang="en-US" altLang="en-US"/>
              <a:t>  5 • 5 • 5 • 5</a:t>
            </a:r>
          </a:p>
        </p:txBody>
      </p:sp>
      <p:sp>
        <p:nvSpPr>
          <p:cNvPr id="3077" name="Text Box 41"/>
          <p:cNvSpPr txBox="1">
            <a:spLocks noChangeArrowheads="1"/>
          </p:cNvSpPr>
          <p:nvPr/>
        </p:nvSpPr>
        <p:spPr bwMode="auto">
          <a:xfrm>
            <a:off x="2246313" y="3201989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2.</a:t>
            </a:r>
            <a:r>
              <a:rPr lang="en-US" altLang="en-US"/>
              <a:t>  3 • 3 • 3</a:t>
            </a:r>
          </a:p>
        </p:txBody>
      </p:sp>
      <p:sp>
        <p:nvSpPr>
          <p:cNvPr id="3078" name="Text Box 42"/>
          <p:cNvSpPr txBox="1">
            <a:spLocks noChangeArrowheads="1"/>
          </p:cNvSpPr>
          <p:nvPr/>
        </p:nvSpPr>
        <p:spPr bwMode="auto">
          <a:xfrm>
            <a:off x="2259013" y="3852864"/>
            <a:ext cx="4329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3.</a:t>
            </a:r>
            <a:r>
              <a:rPr lang="en-US" altLang="en-US"/>
              <a:t> (–7) • (–7) • (–7)</a:t>
            </a:r>
          </a:p>
        </p:txBody>
      </p:sp>
      <p:sp>
        <p:nvSpPr>
          <p:cNvPr id="3079" name="Text Box 48"/>
          <p:cNvSpPr txBox="1">
            <a:spLocks noChangeArrowheads="1"/>
          </p:cNvSpPr>
          <p:nvPr/>
        </p:nvSpPr>
        <p:spPr bwMode="auto">
          <a:xfrm>
            <a:off x="2262188" y="4525964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4.  </a:t>
            </a:r>
            <a:r>
              <a:rPr lang="en-US" altLang="en-US"/>
              <a:t>9 • 9</a:t>
            </a:r>
          </a:p>
        </p:txBody>
      </p:sp>
      <p:sp>
        <p:nvSpPr>
          <p:cNvPr id="3151" name="Text Box 79"/>
          <p:cNvSpPr txBox="1">
            <a:spLocks noChangeArrowheads="1"/>
          </p:cNvSpPr>
          <p:nvPr/>
        </p:nvSpPr>
        <p:spPr bwMode="auto">
          <a:xfrm>
            <a:off x="6299200" y="3197226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3152" name="Text Box 80"/>
          <p:cNvSpPr txBox="1">
            <a:spLocks noChangeArrowheads="1"/>
          </p:cNvSpPr>
          <p:nvPr/>
        </p:nvSpPr>
        <p:spPr bwMode="auto">
          <a:xfrm>
            <a:off x="6299200" y="3849689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–343</a:t>
            </a:r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6299200" y="4552951"/>
            <a:ext cx="99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81</a:t>
            </a:r>
          </a:p>
        </p:txBody>
      </p:sp>
    </p:spTree>
    <p:extLst>
      <p:ext uri="{BB962C8B-B14F-4D97-AF65-F5344CB8AC3E}">
        <p14:creationId xmlns:p14="http://schemas.microsoft.com/office/powerpoint/2010/main" val="159233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7" grpId="0" autoUpdateAnimBg="0"/>
      <p:bldP spid="3151" grpId="0" autoUpdateAnimBg="0"/>
      <p:bldP spid="3152" grpId="0" autoUpdateAnimBg="0"/>
      <p:bldP spid="315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2"/>
          <p:cNvSpPr txBox="1">
            <a:spLocks noChangeArrowheads="1"/>
          </p:cNvSpPr>
          <p:nvPr/>
        </p:nvSpPr>
        <p:spPr bwMode="auto">
          <a:xfrm>
            <a:off x="2041526" y="762000"/>
            <a:ext cx="8069263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If a number is in </a:t>
            </a:r>
            <a:r>
              <a:rPr lang="en-US" altLang="en-US" b="1" u="sng"/>
              <a:t>exponential form</a:t>
            </a:r>
            <a:r>
              <a:rPr lang="en-US" altLang="en-US"/>
              <a:t>, the </a:t>
            </a:r>
            <a:r>
              <a:rPr lang="en-US" altLang="en-US" b="1" u="sng"/>
              <a:t>exponent</a:t>
            </a:r>
            <a:r>
              <a:rPr lang="en-US" altLang="en-US" b="1"/>
              <a:t> </a:t>
            </a:r>
            <a:r>
              <a:rPr lang="en-US" altLang="en-US"/>
              <a:t>represents how many times the </a:t>
            </a:r>
            <a:r>
              <a:rPr lang="en-US" altLang="en-US" b="1" u="sng"/>
              <a:t>base</a:t>
            </a:r>
            <a:r>
              <a:rPr lang="en-US" altLang="en-US"/>
              <a:t> is to be used as a factor. A number produced by raising a base to an exponent is called a </a:t>
            </a:r>
            <a:r>
              <a:rPr lang="en-US" altLang="en-US" b="1" u="sng"/>
              <a:t>power</a:t>
            </a:r>
            <a:r>
              <a:rPr lang="en-US" altLang="en-US"/>
              <a:t>. 27 and 3</a:t>
            </a:r>
            <a:r>
              <a:rPr lang="en-US" altLang="en-US" baseline="30000"/>
              <a:t>3</a:t>
            </a:r>
            <a:r>
              <a:rPr lang="en-US" altLang="en-US"/>
              <a:t> are equivalent.</a:t>
            </a:r>
          </a:p>
        </p:txBody>
      </p:sp>
      <p:sp>
        <p:nvSpPr>
          <p:cNvPr id="6147" name="Line 19"/>
          <p:cNvSpPr>
            <a:spLocks noChangeShapeType="1"/>
          </p:cNvSpPr>
          <p:nvPr/>
        </p:nvSpPr>
        <p:spPr bwMode="auto">
          <a:xfrm>
            <a:off x="10668000" y="111125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Text Box 22"/>
          <p:cNvSpPr txBox="1">
            <a:spLocks noChangeArrowheads="1"/>
          </p:cNvSpPr>
          <p:nvPr/>
        </p:nvSpPr>
        <p:spPr bwMode="auto">
          <a:xfrm>
            <a:off x="5872163" y="4360863"/>
            <a:ext cx="7239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5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7400925" y="3630613"/>
            <a:ext cx="213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Exponent</a:t>
            </a:r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2905125" y="3765551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3333FF"/>
                </a:solidFill>
              </a:rPr>
              <a:t>Base</a:t>
            </a:r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3937001" y="4219576"/>
            <a:ext cx="1071563" cy="684213"/>
          </a:xfrm>
          <a:prstGeom prst="line">
            <a:avLst/>
          </a:prstGeom>
          <a:noFill/>
          <a:ln w="44450">
            <a:solidFill>
              <a:srgbClr val="3333FF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 flipH="1">
            <a:off x="6472238" y="3978276"/>
            <a:ext cx="1016000" cy="481013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43"/>
          <p:cNvSpPr txBox="1">
            <a:spLocks noChangeArrowheads="1"/>
          </p:cNvSpPr>
          <p:nvPr/>
        </p:nvSpPr>
        <p:spPr bwMode="auto">
          <a:xfrm>
            <a:off x="4927601" y="4421188"/>
            <a:ext cx="10509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9600" b="1">
                <a:solidFill>
                  <a:srgbClr val="3333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7685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3" grpId="0" build="p" autoUpdateAnimBg="0"/>
      <p:bldP spid="112664" grpId="0" build="p" autoUpdateAnimBg="0"/>
      <p:bldP spid="112668" grpId="0" animBg="1"/>
      <p:bldP spid="1126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834189" y="2205039"/>
            <a:ext cx="362743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1">
                <a:solidFill>
                  <a:srgbClr val="0099FF"/>
                </a:solidFill>
              </a:rPr>
              <a:t>Identify how many times 4 is a factor.</a:t>
            </a: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2441575" y="2443163"/>
            <a:ext cx="3265488" cy="519112"/>
            <a:chOff x="297" y="1826"/>
            <a:chExt cx="1804" cy="322"/>
          </a:xfrm>
        </p:grpSpPr>
        <p:sp>
          <p:nvSpPr>
            <p:cNvPr id="7182" name="Text Box 21"/>
            <p:cNvSpPr txBox="1">
              <a:spLocks noChangeArrowheads="1"/>
            </p:cNvSpPr>
            <p:nvPr/>
          </p:nvSpPr>
          <p:spPr bwMode="auto">
            <a:xfrm>
              <a:off x="297" y="1826"/>
              <a:ext cx="1796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/>
                <a:t>4 • 4 </a:t>
              </a:r>
              <a:r>
                <a:rPr lang="en-US" altLang="en-US"/>
                <a:t>•</a:t>
              </a:r>
              <a:r>
                <a:rPr lang="en-US" altLang="en-US" sz="2600"/>
                <a:t> 4 </a:t>
              </a:r>
              <a:r>
                <a:rPr lang="en-US" altLang="en-US"/>
                <a:t>•</a:t>
              </a:r>
              <a:r>
                <a:rPr lang="en-US" altLang="en-US" sz="2600"/>
                <a:t> 4 = 4</a:t>
              </a:r>
              <a:r>
                <a:rPr lang="en-US" altLang="en-US" sz="2600" baseline="30000"/>
                <a:t>4</a:t>
              </a:r>
              <a:r>
                <a:rPr lang="en-US" altLang="en-US" sz="2600"/>
                <a:t> </a:t>
              </a:r>
            </a:p>
          </p:txBody>
        </p:sp>
        <p:sp>
          <p:nvSpPr>
            <p:cNvPr id="7183" name="Text Box 47"/>
            <p:cNvSpPr txBox="1">
              <a:spLocks noChangeArrowheads="1"/>
            </p:cNvSpPr>
            <p:nvPr/>
          </p:nvSpPr>
          <p:spPr bwMode="auto">
            <a:xfrm>
              <a:off x="1921" y="1891"/>
              <a:ext cx="180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 sz="1400"/>
            </a:p>
          </p:txBody>
        </p:sp>
      </p:grpSp>
      <p:sp>
        <p:nvSpPr>
          <p:cNvPr id="7172" name="Text Box 70"/>
          <p:cNvSpPr txBox="1">
            <a:spLocks noChangeArrowheads="1"/>
          </p:cNvSpPr>
          <p:nvPr/>
        </p:nvSpPr>
        <p:spPr bwMode="auto">
          <a:xfrm>
            <a:off x="1863726" y="1311276"/>
            <a:ext cx="5459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Write in exponential form.</a:t>
            </a:r>
          </a:p>
        </p:txBody>
      </p:sp>
      <p:sp>
        <p:nvSpPr>
          <p:cNvPr id="7174" name="Text Box 76"/>
          <p:cNvSpPr txBox="1">
            <a:spLocks noChangeArrowheads="1"/>
          </p:cNvSpPr>
          <p:nvPr/>
        </p:nvSpPr>
        <p:spPr bwMode="auto">
          <a:xfrm>
            <a:off x="1874838" y="2016126"/>
            <a:ext cx="4229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A. 4 </a:t>
            </a:r>
            <a:r>
              <a:rPr lang="en-US" altLang="en-US" sz="2400" b="1"/>
              <a:t>•</a:t>
            </a:r>
            <a:r>
              <a:rPr lang="en-US" altLang="en-US" b="1"/>
              <a:t> 4 </a:t>
            </a:r>
            <a:r>
              <a:rPr lang="en-US" altLang="en-US" sz="2400" b="1"/>
              <a:t>•</a:t>
            </a:r>
            <a:r>
              <a:rPr lang="en-US" altLang="en-US" b="1"/>
              <a:t> 4 </a:t>
            </a:r>
            <a:r>
              <a:rPr lang="en-US" altLang="en-US" sz="2400" b="1"/>
              <a:t>•</a:t>
            </a:r>
            <a:r>
              <a:rPr lang="en-US" altLang="en-US" b="1"/>
              <a:t> 4</a:t>
            </a:r>
          </a:p>
        </p:txBody>
      </p:sp>
      <p:grpSp>
        <p:nvGrpSpPr>
          <p:cNvPr id="3" name="Group 92"/>
          <p:cNvGrpSpPr>
            <a:grpSpLocks/>
          </p:cNvGrpSpPr>
          <p:nvPr/>
        </p:nvGrpSpPr>
        <p:grpSpPr bwMode="auto">
          <a:xfrm>
            <a:off x="2497138" y="4572001"/>
            <a:ext cx="7467600" cy="1368425"/>
            <a:chOff x="319" y="3421"/>
            <a:chExt cx="4704" cy="862"/>
          </a:xfrm>
        </p:grpSpPr>
        <p:sp>
          <p:nvSpPr>
            <p:cNvPr id="7180" name="Text Box 86"/>
            <p:cNvSpPr txBox="1">
              <a:spLocks noChangeArrowheads="1"/>
            </p:cNvSpPr>
            <p:nvPr/>
          </p:nvSpPr>
          <p:spPr bwMode="auto">
            <a:xfrm>
              <a:off x="325" y="3713"/>
              <a:ext cx="4698" cy="57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600" dirty="0"/>
                <a:t>Read (–6)</a:t>
              </a:r>
              <a:r>
                <a:rPr lang="en-US" altLang="en-US" sz="2600" baseline="30000" dirty="0"/>
                <a:t>3</a:t>
              </a:r>
              <a:r>
                <a:rPr lang="en-US" altLang="en-US" sz="2600" dirty="0"/>
                <a:t> as “–6 to the </a:t>
              </a:r>
              <a:r>
                <a:rPr lang="en-US" altLang="en-US" sz="2600" dirty="0" smtClean="0"/>
                <a:t>3rd" </a:t>
              </a:r>
              <a:r>
                <a:rPr lang="en-US" altLang="en-US" sz="2600" dirty="0"/>
                <a:t>or "–6 cubed”.</a:t>
              </a:r>
            </a:p>
          </p:txBody>
        </p:sp>
        <p:sp>
          <p:nvSpPr>
            <p:cNvPr id="7181" name="Text Box 87"/>
            <p:cNvSpPr txBox="1">
              <a:spLocks noChangeArrowheads="1"/>
            </p:cNvSpPr>
            <p:nvPr/>
          </p:nvSpPr>
          <p:spPr bwMode="auto">
            <a:xfrm>
              <a:off x="319" y="3421"/>
              <a:ext cx="1776" cy="288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bg1"/>
                  </a:solidFill>
                </a:rPr>
                <a:t>Reading Math</a:t>
              </a:r>
              <a:endParaRPr lang="en-US" altLang="en-US" sz="2400" b="1"/>
            </a:p>
          </p:txBody>
        </p:sp>
      </p:grpSp>
      <p:sp>
        <p:nvSpPr>
          <p:cNvPr id="7176" name="Text Box 88"/>
          <p:cNvSpPr txBox="1">
            <a:spLocks noChangeArrowheads="1"/>
          </p:cNvSpPr>
          <p:nvPr/>
        </p:nvSpPr>
        <p:spPr bwMode="auto">
          <a:xfrm>
            <a:off x="3292475" y="55610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74841" name="Text Box 89"/>
          <p:cNvSpPr txBox="1">
            <a:spLocks noChangeArrowheads="1"/>
          </p:cNvSpPr>
          <p:nvPr/>
        </p:nvSpPr>
        <p:spPr bwMode="auto">
          <a:xfrm>
            <a:off x="6829426" y="3829051"/>
            <a:ext cx="38385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1">
                <a:solidFill>
                  <a:srgbClr val="0099FF"/>
                </a:solidFill>
              </a:rPr>
              <a:t>Identify how many times –6 is a factor.</a:t>
            </a:r>
          </a:p>
        </p:txBody>
      </p:sp>
      <p:sp>
        <p:nvSpPr>
          <p:cNvPr id="74842" name="Text Box 90"/>
          <p:cNvSpPr txBox="1">
            <a:spLocks noChangeArrowheads="1"/>
          </p:cNvSpPr>
          <p:nvPr/>
        </p:nvSpPr>
        <p:spPr bwMode="auto">
          <a:xfrm>
            <a:off x="2286000" y="3986213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(–6) </a:t>
            </a:r>
            <a:r>
              <a:rPr lang="en-US" altLang="en-US"/>
              <a:t>•</a:t>
            </a:r>
            <a:r>
              <a:rPr lang="en-US" altLang="en-US" sz="2600"/>
              <a:t> (–6) </a:t>
            </a:r>
            <a:r>
              <a:rPr lang="en-US" altLang="en-US"/>
              <a:t>•</a:t>
            </a:r>
            <a:r>
              <a:rPr lang="en-US" altLang="en-US" sz="2600"/>
              <a:t> (–6) = (–6)</a:t>
            </a:r>
            <a:r>
              <a:rPr lang="en-US" altLang="en-US" sz="2600" baseline="30000"/>
              <a:t>3</a:t>
            </a:r>
            <a:r>
              <a:rPr lang="en-US" altLang="en-US" sz="2600"/>
              <a:t> </a:t>
            </a:r>
          </a:p>
        </p:txBody>
      </p:sp>
      <p:sp>
        <p:nvSpPr>
          <p:cNvPr id="7179" name="Text Box 91"/>
          <p:cNvSpPr txBox="1">
            <a:spLocks noChangeArrowheads="1"/>
          </p:cNvSpPr>
          <p:nvPr/>
        </p:nvSpPr>
        <p:spPr bwMode="auto">
          <a:xfrm>
            <a:off x="1881188" y="3436938"/>
            <a:ext cx="5478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B. (–6) </a:t>
            </a:r>
            <a:r>
              <a:rPr lang="en-US" altLang="en-US" sz="2400" b="1"/>
              <a:t>•</a:t>
            </a:r>
            <a:r>
              <a:rPr lang="en-US" altLang="en-US" b="1"/>
              <a:t> (–6) </a:t>
            </a:r>
            <a:r>
              <a:rPr lang="en-US" altLang="en-US" sz="2400" b="1"/>
              <a:t>•</a:t>
            </a:r>
            <a:r>
              <a:rPr lang="en-US" altLang="en-US" b="1"/>
              <a:t> (–6)</a:t>
            </a:r>
          </a:p>
        </p:txBody>
      </p:sp>
    </p:spTree>
    <p:extLst>
      <p:ext uri="{BB962C8B-B14F-4D97-AF65-F5344CB8AC3E}">
        <p14:creationId xmlns:p14="http://schemas.microsoft.com/office/powerpoint/2010/main" val="213499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 build="p" autoUpdateAnimBg="0"/>
      <p:bldP spid="74841" grpId="0" build="p" autoUpdateAnimBg="0"/>
      <p:bldP spid="748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42" name="Text Box 54"/>
          <p:cNvSpPr txBox="1">
            <a:spLocks noChangeArrowheads="1"/>
          </p:cNvSpPr>
          <p:nvPr/>
        </p:nvSpPr>
        <p:spPr bwMode="auto">
          <a:xfrm>
            <a:off x="7391400" y="2286000"/>
            <a:ext cx="28194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1">
                <a:solidFill>
                  <a:srgbClr val="0099FF"/>
                </a:solidFill>
              </a:rPr>
              <a:t>Identify how many times 5 and d are each used as a factor.</a:t>
            </a:r>
          </a:p>
        </p:txBody>
      </p:sp>
      <p:sp>
        <p:nvSpPr>
          <p:cNvPr id="8196" name="Text Box 73"/>
          <p:cNvSpPr txBox="1">
            <a:spLocks noChangeArrowheads="1"/>
          </p:cNvSpPr>
          <p:nvPr/>
        </p:nvSpPr>
        <p:spPr bwMode="auto">
          <a:xfrm>
            <a:off x="1905000" y="2360613"/>
            <a:ext cx="518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C. 5 • 5 • </a:t>
            </a:r>
            <a:r>
              <a:rPr lang="en-US" altLang="en-US" b="1" i="1"/>
              <a:t>d • d • d  • d</a:t>
            </a:r>
          </a:p>
        </p:txBody>
      </p:sp>
      <p:sp>
        <p:nvSpPr>
          <p:cNvPr id="8197" name="Text Box 74"/>
          <p:cNvSpPr txBox="1">
            <a:spLocks noChangeArrowheads="1"/>
          </p:cNvSpPr>
          <p:nvPr/>
        </p:nvSpPr>
        <p:spPr bwMode="auto">
          <a:xfrm>
            <a:off x="1822451" y="1446213"/>
            <a:ext cx="54594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Write in exponential form.</a:t>
            </a:r>
          </a:p>
        </p:txBody>
      </p:sp>
      <p:sp>
        <p:nvSpPr>
          <p:cNvPr id="114744" name="Text Box 56"/>
          <p:cNvSpPr txBox="1">
            <a:spLocks noChangeArrowheads="1"/>
          </p:cNvSpPr>
          <p:nvPr/>
        </p:nvSpPr>
        <p:spPr bwMode="auto">
          <a:xfrm>
            <a:off x="2106614" y="2928938"/>
            <a:ext cx="5818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   5 </a:t>
            </a:r>
            <a:r>
              <a:rPr lang="en-US" altLang="en-US"/>
              <a:t>•</a:t>
            </a:r>
            <a:r>
              <a:rPr lang="en-US" altLang="en-US" sz="2600"/>
              <a:t> 5 </a:t>
            </a:r>
            <a:r>
              <a:rPr lang="en-US" altLang="en-US"/>
              <a:t>• </a:t>
            </a:r>
            <a:r>
              <a:rPr lang="en-US" altLang="en-US" i="1"/>
              <a:t>d • d • d • d</a:t>
            </a:r>
            <a:r>
              <a:rPr lang="en-US" altLang="en-US" sz="2600"/>
              <a:t> = 5</a:t>
            </a:r>
            <a:r>
              <a:rPr lang="en-US" altLang="en-US" sz="2600" baseline="30000"/>
              <a:t>2</a:t>
            </a:r>
            <a:r>
              <a:rPr lang="en-US" altLang="en-US" i="1"/>
              <a:t>d</a:t>
            </a:r>
            <a:r>
              <a:rPr lang="en-US" altLang="en-US" baseline="30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5443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42" grpId="0" build="p" autoUpdateAnimBg="0"/>
      <p:bldP spid="1147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828800" y="1905000"/>
            <a:ext cx="8534400" cy="2363788"/>
            <a:chOff x="380" y="1314"/>
            <a:chExt cx="4948" cy="1489"/>
          </a:xfrm>
        </p:grpSpPr>
        <p:sp>
          <p:nvSpPr>
            <p:cNvPr id="13315" name="Text Box 6"/>
            <p:cNvSpPr txBox="1">
              <a:spLocks noChangeArrowheads="1"/>
            </p:cNvSpPr>
            <p:nvPr/>
          </p:nvSpPr>
          <p:spPr bwMode="auto">
            <a:xfrm>
              <a:off x="380" y="1657"/>
              <a:ext cx="4948" cy="114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/>
                <a:t>The expression (–4)</a:t>
              </a:r>
              <a:r>
                <a:rPr lang="en-US" altLang="en-US" baseline="30000"/>
                <a:t>4</a:t>
              </a:r>
              <a:r>
                <a:rPr lang="en-US" altLang="en-US"/>
                <a:t> is not the same as the expression –4</a:t>
              </a:r>
              <a:r>
                <a:rPr lang="en-US" altLang="en-US" baseline="30000"/>
                <a:t>4</a:t>
              </a:r>
              <a:r>
                <a:rPr lang="en-US" altLang="en-US"/>
                <a:t>. Think of –4</a:t>
              </a:r>
              <a:r>
                <a:rPr lang="en-US" altLang="en-US" baseline="30000"/>
                <a:t>4</a:t>
              </a:r>
              <a:r>
                <a:rPr lang="en-US" altLang="en-US"/>
                <a:t> as –1 </a:t>
              </a:r>
              <a:r>
                <a:rPr lang="en-US" altLang="en-US" sz="2400"/>
                <a:t>●</a:t>
              </a:r>
              <a:r>
                <a:rPr lang="en-US" altLang="en-US"/>
                <a:t> 4</a:t>
              </a:r>
              <a:r>
                <a:rPr lang="en-US" altLang="en-US" baseline="30000"/>
                <a:t>4</a:t>
              </a:r>
              <a:r>
                <a:rPr lang="en-US" altLang="en-US"/>
                <a:t>. </a:t>
              </a:r>
            </a:p>
            <a:p>
              <a:pPr eaLnBrk="1" hangingPunct="1"/>
              <a:r>
                <a:rPr lang="en-US" altLang="en-US"/>
                <a:t>By the order of operations, you must evaluate the exponent before multiplying by –1</a:t>
              </a:r>
              <a:r>
                <a:rPr lang="en-US" altLang="en-US" b="1"/>
                <a:t>.</a:t>
              </a:r>
            </a:p>
          </p:txBody>
        </p:sp>
        <p:sp>
          <p:nvSpPr>
            <p:cNvPr id="13316" name="Text Box 7"/>
            <p:cNvSpPr txBox="1">
              <a:spLocks noChangeArrowheads="1"/>
            </p:cNvSpPr>
            <p:nvPr/>
          </p:nvSpPr>
          <p:spPr bwMode="auto">
            <a:xfrm>
              <a:off x="384" y="1314"/>
              <a:ext cx="1296" cy="339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chemeClr val="bg1"/>
                  </a:solidFill>
                </a:rPr>
                <a:t>Caution!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8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8"/>
          <p:cNvGrpSpPr>
            <a:grpSpLocks/>
          </p:cNvGrpSpPr>
          <p:nvPr/>
        </p:nvGrpSpPr>
        <p:grpSpPr bwMode="auto">
          <a:xfrm>
            <a:off x="1990726" y="3663950"/>
            <a:ext cx="1971675" cy="534988"/>
            <a:chOff x="1248" y="2534"/>
            <a:chExt cx="240" cy="337"/>
          </a:xfrm>
        </p:grpSpPr>
        <p:sp>
          <p:nvSpPr>
            <p:cNvPr id="15378" name="Text Box 9"/>
            <p:cNvSpPr txBox="1">
              <a:spLocks noChangeArrowheads="1"/>
            </p:cNvSpPr>
            <p:nvPr/>
          </p:nvSpPr>
          <p:spPr bwMode="auto">
            <a:xfrm>
              <a:off x="1248" y="2544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 b="1"/>
                <a:t>D. </a:t>
              </a:r>
              <a:r>
                <a:rPr lang="en-US" altLang="en-US" b="1"/>
                <a:t>–</a:t>
              </a:r>
              <a:r>
                <a:rPr lang="en-US" altLang="en-US" sz="2600" b="1"/>
                <a:t>9</a:t>
              </a:r>
              <a:r>
                <a:rPr lang="en-US" altLang="en-US" sz="2600" b="1" baseline="30000"/>
                <a:t>4</a:t>
              </a:r>
            </a:p>
          </p:txBody>
        </p:sp>
        <p:sp>
          <p:nvSpPr>
            <p:cNvPr id="15379" name="Text Box 10"/>
            <p:cNvSpPr txBox="1">
              <a:spLocks noChangeArrowheads="1"/>
            </p:cNvSpPr>
            <p:nvPr/>
          </p:nvSpPr>
          <p:spPr bwMode="auto">
            <a:xfrm>
              <a:off x="1392" y="2534"/>
              <a:ext cx="2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 sz="1400" b="1"/>
            </a:p>
          </p:txBody>
        </p:sp>
      </p:grp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3411538" y="2922588"/>
            <a:ext cx="9890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600"/>
              <a:t>= 25</a:t>
            </a:r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2209800" y="4165600"/>
            <a:ext cx="52593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–9</a:t>
            </a:r>
            <a:r>
              <a:rPr lang="en-US" altLang="en-US" sz="2600" baseline="30000"/>
              <a:t>4</a:t>
            </a:r>
            <a:r>
              <a:rPr lang="en-US" altLang="en-US" sz="2600"/>
              <a:t> = –(9 </a:t>
            </a:r>
            <a:r>
              <a:rPr lang="en-US" altLang="en-US" sz="2600">
                <a:latin typeface="System" charset="0"/>
              </a:rPr>
              <a:t>•</a:t>
            </a:r>
            <a:r>
              <a:rPr lang="en-US" altLang="en-US" sz="2600"/>
              <a:t> 9 </a:t>
            </a:r>
            <a:r>
              <a:rPr lang="en-US" altLang="en-US" sz="2600">
                <a:latin typeface="System" charset="0"/>
              </a:rPr>
              <a:t>• </a:t>
            </a:r>
            <a:r>
              <a:rPr lang="en-US" altLang="en-US" sz="2600"/>
              <a:t>9</a:t>
            </a:r>
            <a:r>
              <a:rPr lang="en-US" altLang="en-US" sz="2600">
                <a:latin typeface="System" charset="0"/>
              </a:rPr>
              <a:t> • </a:t>
            </a:r>
            <a:r>
              <a:rPr lang="en-US" altLang="en-US" sz="2600"/>
              <a:t>9)</a:t>
            </a:r>
          </a:p>
        </p:txBody>
      </p:sp>
      <p:sp>
        <p:nvSpPr>
          <p:cNvPr id="156689" name="Rectangle 17"/>
          <p:cNvSpPr>
            <a:spLocks noChangeArrowheads="1"/>
          </p:cNvSpPr>
          <p:nvPr/>
        </p:nvSpPr>
        <p:spPr bwMode="auto">
          <a:xfrm>
            <a:off x="2959101" y="4700588"/>
            <a:ext cx="1738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2600"/>
              <a:t>= –6,561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260600" y="2357439"/>
            <a:ext cx="8129588" cy="534987"/>
            <a:chOff x="240" y="3186"/>
            <a:chExt cx="4128" cy="337"/>
          </a:xfrm>
        </p:grpSpPr>
        <p:sp>
          <p:nvSpPr>
            <p:cNvPr id="15374" name="Rectangle 19"/>
            <p:cNvSpPr>
              <a:spLocks noChangeArrowheads="1"/>
            </p:cNvSpPr>
            <p:nvPr/>
          </p:nvSpPr>
          <p:spPr bwMode="auto">
            <a:xfrm>
              <a:off x="816" y="3196"/>
              <a:ext cx="355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/>
                <a:t>= (–5) </a:t>
              </a:r>
              <a:r>
                <a:rPr lang="en-US" altLang="en-US" sz="2600">
                  <a:latin typeface="System" charset="0"/>
                </a:rPr>
                <a:t>•</a:t>
              </a:r>
              <a:r>
                <a:rPr lang="en-US" altLang="en-US" sz="2600"/>
                <a:t> (</a:t>
              </a:r>
              <a:r>
                <a:rPr lang="en-US" altLang="en-US"/>
                <a:t>–</a:t>
              </a:r>
              <a:r>
                <a:rPr lang="en-US" altLang="en-US" sz="2600"/>
                <a:t>5)</a:t>
              </a:r>
            </a:p>
          </p:txBody>
        </p:sp>
        <p:grpSp>
          <p:nvGrpSpPr>
            <p:cNvPr id="15375" name="Group 20"/>
            <p:cNvGrpSpPr>
              <a:grpSpLocks/>
            </p:cNvGrpSpPr>
            <p:nvPr/>
          </p:nvGrpSpPr>
          <p:grpSpPr bwMode="auto">
            <a:xfrm>
              <a:off x="240" y="3186"/>
              <a:ext cx="672" cy="318"/>
              <a:chOff x="144" y="3416"/>
              <a:chExt cx="672" cy="318"/>
            </a:xfrm>
          </p:grpSpPr>
          <p:sp>
            <p:nvSpPr>
              <p:cNvPr id="15376" name="Text Box 21"/>
              <p:cNvSpPr txBox="1">
                <a:spLocks noChangeArrowheads="1"/>
              </p:cNvSpPr>
              <p:nvPr/>
            </p:nvSpPr>
            <p:spPr bwMode="auto">
              <a:xfrm>
                <a:off x="144" y="3426"/>
                <a:ext cx="672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600"/>
                  <a:t>  (–5)</a:t>
                </a:r>
                <a:r>
                  <a:rPr lang="en-US" altLang="en-US" sz="2600" baseline="30000"/>
                  <a:t>2</a:t>
                </a:r>
              </a:p>
            </p:txBody>
          </p:sp>
          <p:sp>
            <p:nvSpPr>
              <p:cNvPr id="15377" name="Text Box 22"/>
              <p:cNvSpPr txBox="1">
                <a:spLocks noChangeArrowheads="1"/>
              </p:cNvSpPr>
              <p:nvPr/>
            </p:nvSpPr>
            <p:spPr bwMode="auto">
              <a:xfrm>
                <a:off x="576" y="3416"/>
                <a:ext cx="9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 sz="1400" b="1"/>
              </a:p>
            </p:txBody>
          </p:sp>
        </p:grpSp>
      </p:grpSp>
      <p:grpSp>
        <p:nvGrpSpPr>
          <p:cNvPr id="15367" name="Group 23"/>
          <p:cNvGrpSpPr>
            <a:grpSpLocks/>
          </p:cNvGrpSpPr>
          <p:nvPr/>
        </p:nvGrpSpPr>
        <p:grpSpPr bwMode="auto">
          <a:xfrm>
            <a:off x="1973263" y="1876426"/>
            <a:ext cx="2051050" cy="504825"/>
            <a:chOff x="144" y="3416"/>
            <a:chExt cx="672" cy="318"/>
          </a:xfrm>
        </p:grpSpPr>
        <p:sp>
          <p:nvSpPr>
            <p:cNvPr id="15372" name="Text Box 24"/>
            <p:cNvSpPr txBox="1">
              <a:spLocks noChangeArrowheads="1"/>
            </p:cNvSpPr>
            <p:nvPr/>
          </p:nvSpPr>
          <p:spPr bwMode="auto">
            <a:xfrm>
              <a:off x="144" y="3426"/>
              <a:ext cx="672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600" b="1"/>
                <a:t>C. (–5)</a:t>
              </a:r>
              <a:r>
                <a:rPr lang="en-US" altLang="en-US" sz="2600" b="1" baseline="30000"/>
                <a:t>2</a:t>
              </a:r>
            </a:p>
          </p:txBody>
        </p:sp>
        <p:sp>
          <p:nvSpPr>
            <p:cNvPr id="15373" name="Text Box 25"/>
            <p:cNvSpPr txBox="1">
              <a:spLocks noChangeArrowheads="1"/>
            </p:cNvSpPr>
            <p:nvPr/>
          </p:nvSpPr>
          <p:spPr bwMode="auto">
            <a:xfrm>
              <a:off x="576" y="3416"/>
              <a:ext cx="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 sz="1400" b="1"/>
            </a:p>
          </p:txBody>
        </p:sp>
      </p:grpSp>
      <p:sp>
        <p:nvSpPr>
          <p:cNvPr id="15368" name="Text Box 26"/>
          <p:cNvSpPr txBox="1">
            <a:spLocks noChangeArrowheads="1"/>
          </p:cNvSpPr>
          <p:nvPr/>
        </p:nvSpPr>
        <p:spPr bwMode="auto">
          <a:xfrm>
            <a:off x="2008188" y="1300163"/>
            <a:ext cx="2038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b="1"/>
              <a:t>Evaluate.</a:t>
            </a:r>
          </a:p>
        </p:txBody>
      </p:sp>
      <p:sp>
        <p:nvSpPr>
          <p:cNvPr id="156700" name="Text Box 28"/>
          <p:cNvSpPr txBox="1">
            <a:spLocks noChangeArrowheads="1"/>
          </p:cNvSpPr>
          <p:nvPr/>
        </p:nvSpPr>
        <p:spPr bwMode="auto">
          <a:xfrm>
            <a:off x="6248401" y="2406650"/>
            <a:ext cx="343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99FF"/>
                </a:solidFill>
              </a:rPr>
              <a:t>Find the product. </a:t>
            </a:r>
          </a:p>
        </p:txBody>
      </p:sp>
      <p:sp>
        <p:nvSpPr>
          <p:cNvPr id="156701" name="Text Box 29"/>
          <p:cNvSpPr txBox="1">
            <a:spLocks noChangeArrowheads="1"/>
          </p:cNvSpPr>
          <p:nvPr/>
        </p:nvSpPr>
        <p:spPr bwMode="auto">
          <a:xfrm>
            <a:off x="6248400" y="4038601"/>
            <a:ext cx="34623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i="1">
                <a:solidFill>
                  <a:srgbClr val="0099FF"/>
                </a:solidFill>
              </a:rPr>
              <a:t>Find the product. Then make the answer negative.</a:t>
            </a:r>
          </a:p>
        </p:txBody>
      </p:sp>
      <p:sp>
        <p:nvSpPr>
          <p:cNvPr id="15371" name="Rectangle 32"/>
          <p:cNvSpPr>
            <a:spLocks noChangeArrowheads="1"/>
          </p:cNvSpPr>
          <p:nvPr/>
        </p:nvSpPr>
        <p:spPr bwMode="auto">
          <a:xfrm>
            <a:off x="1524000" y="685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Check It Out!</a:t>
            </a:r>
            <a:r>
              <a:rPr lang="en-US" altLang="en-US" sz="2400" dirty="0">
                <a:solidFill>
                  <a:srgbClr val="006699"/>
                </a:solidFill>
                <a:latin typeface="Arial Black" panose="020B0A040201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002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6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6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6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3" grpId="0" build="p" autoUpdateAnimBg="0"/>
      <p:bldP spid="156685" grpId="0"/>
      <p:bldP spid="156689" grpId="0" build="p" autoUpdateAnimBg="0"/>
      <p:bldP spid="156700" grpId="0" build="p" autoUpdateAnimBg="0"/>
      <p:bldP spid="15670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059460" y="1346200"/>
            <a:ext cx="815134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Evaluate </a:t>
            </a:r>
            <a:r>
              <a:rPr lang="en-US" altLang="en-US" b="1" dirty="0"/>
              <a:t>each expression for the given value of </a:t>
            </a:r>
            <a:r>
              <a:rPr lang="en-US" altLang="en-US" b="1" i="1" dirty="0"/>
              <a:t>x</a:t>
            </a:r>
            <a:r>
              <a:rPr lang="en-US" altLang="en-US" b="1" dirty="0"/>
              <a:t>.</a:t>
            </a:r>
          </a:p>
          <a:p>
            <a:pPr eaLnBrk="1" hangingPunct="1"/>
            <a:endParaRPr lang="en-US" altLang="en-US" sz="800" b="1" dirty="0"/>
          </a:p>
          <a:p>
            <a:pPr eaLnBrk="1" hangingPunct="1"/>
            <a:r>
              <a:rPr lang="en-US" altLang="en-US" b="1" dirty="0"/>
              <a:t>1.</a:t>
            </a:r>
            <a:r>
              <a:rPr lang="en-US" altLang="en-US" dirty="0"/>
              <a:t> 2</a:t>
            </a:r>
            <a:r>
              <a:rPr lang="en-US" altLang="en-US" i="1" dirty="0"/>
              <a:t>x</a:t>
            </a:r>
            <a:r>
              <a:rPr lang="en-US" altLang="en-US" dirty="0"/>
              <a:t> + 3; </a:t>
            </a:r>
            <a:r>
              <a:rPr lang="en-US" altLang="en-US" i="1" dirty="0"/>
              <a:t>x</a:t>
            </a:r>
            <a:r>
              <a:rPr lang="en-US" altLang="en-US" dirty="0"/>
              <a:t> = 2</a:t>
            </a:r>
            <a:r>
              <a:rPr lang="en-US" altLang="en-US" dirty="0">
                <a:sym typeface="Symbol" panose="05050102010706020507" pitchFamily="18" charset="2"/>
              </a:rPr>
              <a:t>		</a:t>
            </a:r>
            <a:r>
              <a:rPr lang="en-US" altLang="en-US" b="1" dirty="0">
                <a:sym typeface="Symbol" panose="05050102010706020507" pitchFamily="18" charset="2"/>
              </a:rPr>
              <a:t>2.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b="1" baseline="30000" dirty="0">
                <a:sym typeface="Symbol" panose="05050102010706020507" pitchFamily="18" charset="2"/>
              </a:rPr>
              <a:t>2</a:t>
            </a:r>
            <a:r>
              <a:rPr lang="en-US" altLang="en-US" b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+ 4;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= –3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 dirty="0">
                <a:sym typeface="Symbol" panose="05050102010706020507" pitchFamily="18" charset="2"/>
              </a:rPr>
              <a:t>3.</a:t>
            </a:r>
            <a:r>
              <a:rPr lang="en-US" altLang="en-US" dirty="0">
                <a:sym typeface="Symbol" panose="05050102010706020507" pitchFamily="18" charset="2"/>
              </a:rPr>
              <a:t> –4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– 2; 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 = –1	</a:t>
            </a:r>
            <a:r>
              <a:rPr lang="en-US" altLang="en-US" b="1" dirty="0">
                <a:sym typeface="Symbol" panose="05050102010706020507" pitchFamily="18" charset="2"/>
              </a:rPr>
              <a:t>4. </a:t>
            </a:r>
            <a:r>
              <a:rPr lang="en-US" altLang="en-US" dirty="0">
                <a:sym typeface="Symbol" panose="05050102010706020507" pitchFamily="18" charset="2"/>
              </a:rPr>
              <a:t>7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b="1" baseline="30000" dirty="0">
                <a:sym typeface="Symbol" panose="05050102010706020507" pitchFamily="18" charset="2"/>
              </a:rPr>
              <a:t>2</a:t>
            </a:r>
            <a:r>
              <a:rPr lang="en-US" altLang="en-US" dirty="0">
                <a:sym typeface="Symbol" panose="05050102010706020507" pitchFamily="18" charset="2"/>
              </a:rPr>
              <a:t> + 2</a:t>
            </a:r>
            <a:r>
              <a:rPr lang="en-US" altLang="en-US" i="1" dirty="0">
                <a:sym typeface="Symbol" panose="05050102010706020507" pitchFamily="18" charset="2"/>
              </a:rPr>
              <a:t>x</a:t>
            </a:r>
            <a:r>
              <a:rPr lang="en-US" altLang="en-US" dirty="0">
                <a:sym typeface="Symbol" panose="05050102010706020507" pitchFamily="18" charset="2"/>
              </a:rPr>
              <a:t>;</a:t>
            </a:r>
            <a:r>
              <a:rPr lang="en-US" altLang="en-US" i="1" dirty="0">
                <a:sym typeface="Symbol" panose="05050102010706020507" pitchFamily="18" charset="2"/>
              </a:rPr>
              <a:t> x</a:t>
            </a:r>
            <a:r>
              <a:rPr lang="en-US" altLang="en-US" dirty="0">
                <a:sym typeface="Symbol" panose="05050102010706020507" pitchFamily="18" charset="2"/>
              </a:rPr>
              <a:t> = 3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r>
              <a:rPr lang="en-US" altLang="en-US" b="1" dirty="0"/>
              <a:t>Identify the coefficient in each term.</a:t>
            </a:r>
            <a:endParaRPr lang="en-US" altLang="en-US" dirty="0"/>
          </a:p>
          <a:p>
            <a:pPr eaLnBrk="1" hangingPunct="1">
              <a:lnSpc>
                <a:spcPct val="140000"/>
              </a:lnSpc>
            </a:pPr>
            <a:r>
              <a:rPr lang="en-US" altLang="en-US" b="1" dirty="0"/>
              <a:t>5.</a:t>
            </a:r>
            <a:r>
              <a:rPr lang="en-US" altLang="en-US" dirty="0"/>
              <a:t> 4</a:t>
            </a:r>
            <a:r>
              <a:rPr lang="en-US" altLang="en-US" i="1" dirty="0"/>
              <a:t>x</a:t>
            </a:r>
            <a:r>
              <a:rPr lang="en-US" altLang="en-US" baseline="30000" dirty="0"/>
              <a:t>3</a:t>
            </a:r>
            <a:r>
              <a:rPr lang="en-US" altLang="en-US" dirty="0">
                <a:sym typeface="Symbol" panose="05050102010706020507" pitchFamily="18" charset="2"/>
              </a:rPr>
              <a:t>			</a:t>
            </a:r>
            <a:r>
              <a:rPr lang="en-US" altLang="en-US" b="1" dirty="0">
                <a:sym typeface="Symbol" panose="05050102010706020507" pitchFamily="18" charset="2"/>
              </a:rPr>
              <a:t>6. </a:t>
            </a:r>
            <a:r>
              <a:rPr lang="en-US" altLang="en-US" i="1" dirty="0">
                <a:sym typeface="Symbol" panose="05050102010706020507" pitchFamily="18" charset="2"/>
              </a:rPr>
              <a:t>y</a:t>
            </a:r>
            <a:r>
              <a:rPr lang="en-US" altLang="en-US" baseline="30000" dirty="0">
                <a:sym typeface="Symbol" panose="05050102010706020507" pitchFamily="18" charset="2"/>
              </a:rPr>
              <a:t>3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 dirty="0">
                <a:sym typeface="Symbol" panose="05050102010706020507" pitchFamily="18" charset="2"/>
              </a:rPr>
              <a:t>7.</a:t>
            </a:r>
            <a:r>
              <a:rPr lang="en-US" altLang="en-US" dirty="0">
                <a:sym typeface="Symbol" panose="05050102010706020507" pitchFamily="18" charset="2"/>
              </a:rPr>
              <a:t> 2</a:t>
            </a:r>
            <a:r>
              <a:rPr lang="en-US" altLang="en-US" i="1" dirty="0">
                <a:sym typeface="Symbol" panose="05050102010706020507" pitchFamily="18" charset="2"/>
              </a:rPr>
              <a:t>n</a:t>
            </a:r>
            <a:r>
              <a:rPr lang="en-US" altLang="en-US" baseline="30000" dirty="0">
                <a:sym typeface="Symbol" panose="05050102010706020507" pitchFamily="18" charset="2"/>
              </a:rPr>
              <a:t>7</a:t>
            </a:r>
            <a:r>
              <a:rPr lang="en-US" altLang="en-US" dirty="0">
                <a:sym typeface="Symbol" panose="05050102010706020507" pitchFamily="18" charset="2"/>
              </a:rPr>
              <a:t> 			</a:t>
            </a:r>
            <a:r>
              <a:rPr lang="en-US" altLang="en-US" b="1" dirty="0">
                <a:sym typeface="Symbol" panose="05050102010706020507" pitchFamily="18" charset="2"/>
              </a:rPr>
              <a:t>8. </a:t>
            </a:r>
            <a:r>
              <a:rPr lang="en-US" altLang="en-US" dirty="0">
                <a:sym typeface="Symbol" panose="05050102010706020507" pitchFamily="18" charset="2"/>
              </a:rPr>
              <a:t>–</a:t>
            </a:r>
            <a:r>
              <a:rPr lang="en-US" altLang="en-US" i="1" dirty="0">
                <a:sym typeface="Symbol" panose="05050102010706020507" pitchFamily="18" charset="2"/>
              </a:rPr>
              <a:t>s</a:t>
            </a:r>
            <a:r>
              <a:rPr lang="en-US" altLang="en-US" baseline="30000" dirty="0">
                <a:sym typeface="Symbol" panose="05050102010706020507" pitchFamily="18" charset="2"/>
              </a:rPr>
              <a:t>4</a:t>
            </a:r>
            <a:r>
              <a:rPr lang="en-US" altLang="en-US" sz="2800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803776" y="2636838"/>
            <a:ext cx="377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7</a:t>
            </a:r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572500" y="2651126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13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108576" y="3122613"/>
            <a:ext cx="377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2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8610600" y="3122613"/>
            <a:ext cx="571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69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048001" y="4384676"/>
            <a:ext cx="377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4</a:t>
            </a:r>
            <a:endParaRPr lang="en-US" altLang="en-US">
              <a:sym typeface="Symbol" panose="05050102010706020507" pitchFamily="18" charset="2"/>
            </a:endParaRP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569076" y="4395788"/>
            <a:ext cx="365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1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048001" y="4951413"/>
            <a:ext cx="377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2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6734175" y="4918076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sym typeface="Symbol" panose="05050102010706020507" pitchFamily="18" charset="2"/>
              </a:rPr>
              <a:t>–1</a:t>
            </a:r>
          </a:p>
        </p:txBody>
      </p:sp>
    </p:spTree>
    <p:extLst>
      <p:ext uri="{BB962C8B-B14F-4D97-AF65-F5344CB8AC3E}">
        <p14:creationId xmlns:p14="http://schemas.microsoft.com/office/powerpoint/2010/main" val="398111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95" grpId="0" autoUpdateAnimBg="0"/>
      <p:bldP spid="7196" grpId="0" autoUpdateAnimBg="0"/>
      <p:bldP spid="7197" grpId="0"/>
      <p:bldP spid="7198" grpId="0"/>
      <p:bldP spid="71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2460626" y="914400"/>
            <a:ext cx="82073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 </a:t>
            </a:r>
            <a:r>
              <a:rPr lang="en-US" altLang="en-US" b="1" u="sng"/>
              <a:t>monomial</a:t>
            </a:r>
            <a:r>
              <a:rPr lang="en-US" altLang="en-US"/>
              <a:t> is a number, a variable, or a product of numbers and variables with whole-number exponents. A monomial may be a constant or a single variable.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484439" y="4756151"/>
            <a:ext cx="7788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The </a:t>
            </a:r>
            <a:r>
              <a:rPr lang="en-US" altLang="en-US" b="1" u="sng"/>
              <a:t>degree of a monomial</a:t>
            </a:r>
            <a:r>
              <a:rPr lang="en-US" altLang="en-US"/>
              <a:t> is the sum of the exponents of the variables. A constant has degree 0.</a:t>
            </a:r>
          </a:p>
        </p:txBody>
      </p:sp>
      <p:pic>
        <p:nvPicPr>
          <p:cNvPr id="6148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00350"/>
            <a:ext cx="67818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18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768</Words>
  <Application>Microsoft Office PowerPoint</Application>
  <PresentationFormat>Widescreen</PresentationFormat>
  <Paragraphs>134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Arial Black</vt:lpstr>
      <vt:lpstr>Calibri</vt:lpstr>
      <vt:lpstr>Symbol</vt:lpstr>
      <vt:lpstr>System</vt:lpstr>
      <vt:lpstr>Times</vt:lpstr>
      <vt:lpstr>Times New Roman</vt:lpstr>
      <vt:lpstr>Trebuchet MS</vt:lpstr>
      <vt:lpstr>Verdana</vt:lpstr>
      <vt:lpstr>Wingdings 3</vt:lpstr>
      <vt:lpstr>Facet</vt:lpstr>
      <vt:lpstr>Evaluating and Simplifying Algebraic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and Simplifying Algebraic Expressions</dc:title>
  <dc:creator>Tristen Billerbeck</dc:creator>
  <cp:lastModifiedBy>Tristen Billerbeck</cp:lastModifiedBy>
  <cp:revision>3</cp:revision>
  <dcterms:created xsi:type="dcterms:W3CDTF">2014-09-02T02:04:37Z</dcterms:created>
  <dcterms:modified xsi:type="dcterms:W3CDTF">2014-09-02T02:26:46Z</dcterms:modified>
</cp:coreProperties>
</file>