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9" r:id="rId4"/>
    <p:sldId id="265" r:id="rId5"/>
    <p:sldId id="268" r:id="rId6"/>
    <p:sldId id="270" r:id="rId7"/>
    <p:sldId id="271" r:id="rId8"/>
    <p:sldId id="272" r:id="rId9"/>
    <p:sldId id="274" r:id="rId10"/>
    <p:sldId id="276" r:id="rId11"/>
    <p:sldId id="275" r:id="rId12"/>
    <p:sldId id="277" r:id="rId13"/>
    <p:sldId id="278" r:id="rId14"/>
    <p:sldId id="279" r:id="rId15"/>
    <p:sldId id="284" r:id="rId16"/>
    <p:sldId id="285" r:id="rId17"/>
    <p:sldId id="286" r:id="rId18"/>
    <p:sldId id="288" r:id="rId19"/>
    <p:sldId id="290" r:id="rId20"/>
    <p:sldId id="280" r:id="rId21"/>
    <p:sldId id="281" r:id="rId22"/>
    <p:sldId id="282" r:id="rId23"/>
    <p:sldId id="283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1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D288-4A0D-4191-988C-0258A161A5F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59.png"/><Relationship Id="rId18" Type="http://schemas.openxmlformats.org/officeDocument/2006/relationships/image" Target="../media/image102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1.png"/><Relationship Id="rId2" Type="http://schemas.openxmlformats.org/officeDocument/2006/relationships/image" Target="../media/image8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19" Type="http://schemas.openxmlformats.org/officeDocument/2006/relationships/image" Target="../media/image10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4.png"/><Relationship Id="rId4" Type="http://schemas.openxmlformats.org/officeDocument/2006/relationships/image" Target="../media/image4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60.png"/><Relationship Id="rId1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490.png"/><Relationship Id="rId2" Type="http://schemas.openxmlformats.org/officeDocument/2006/relationships/image" Target="../media/image37.png"/><Relationship Id="rId16" Type="http://schemas.openxmlformats.org/officeDocument/2006/relationships/image" Target="../media/image4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440.png"/><Relationship Id="rId5" Type="http://schemas.openxmlformats.org/officeDocument/2006/relationships/image" Target="../media/image39.png"/><Relationship Id="rId15" Type="http://schemas.openxmlformats.org/officeDocument/2006/relationships/image" Target="../media/image11.png"/><Relationship Id="rId10" Type="http://schemas.openxmlformats.org/officeDocument/2006/relationships/image" Target="../media/image430.png"/><Relationship Id="rId4" Type="http://schemas.openxmlformats.org/officeDocument/2006/relationships/image" Target="../media/image22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0.png"/><Relationship Id="rId5" Type="http://schemas.openxmlformats.org/officeDocument/2006/relationships/image" Target="../media/image9.png"/><Relationship Id="rId15" Type="http://schemas.openxmlformats.org/officeDocument/2006/relationships/image" Target="../media/image6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14.png"/><Relationship Id="rId21" Type="http://schemas.openxmlformats.org/officeDocument/2006/relationships/image" Target="../media/image17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4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2.png"/><Relationship Id="rId24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106.png"/><Relationship Id="rId23" Type="http://schemas.openxmlformats.org/officeDocument/2006/relationships/image" Target="../media/image19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1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4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Conics – curves that are created by the intersection of a plane and a right circular cone.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academic.sun.ac.za/mathed/shoma/assets/coni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72" y="1482090"/>
            <a:ext cx="5854383" cy="42329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12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7685" y="1354217"/>
                <a:ext cx="9144000" cy="86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85" y="1354217"/>
                <a:ext cx="9144000" cy="8661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676687"/>
            <a:ext cx="363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Vertices of major axis: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0" y="3138352"/>
                <a:ext cx="1284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=25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" y="3138352"/>
                <a:ext cx="128471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2220352"/>
            <a:ext cx="510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Major axis is along the x-axis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9781" y="3600017"/>
            <a:ext cx="340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Vertices of the minor axis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30" y="4523347"/>
            <a:ext cx="78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Foci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4061682"/>
                <a:ext cx="119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61682"/>
                <a:ext cx="119319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0" y="4985012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5012"/>
                <a:ext cx="197820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47800" y="3138327"/>
                <a:ext cx="1284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=±5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38327"/>
                <a:ext cx="128471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32518" y="3138352"/>
                <a:ext cx="2423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−5,0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(5,0)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18" y="3138352"/>
                <a:ext cx="2423081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503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9301" y="4061682"/>
                <a:ext cx="11981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=±3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01" y="4061682"/>
                <a:ext cx="119813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70976" y="4061682"/>
                <a:ext cx="25754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0,3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(0,−3)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76" y="4061682"/>
                <a:ext cx="257548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90159" y="4985011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=25−9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59" y="4985011"/>
                <a:ext cx="1978203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355" y="5446677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=16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5" y="5446677"/>
                <a:ext cx="197820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52324" y="5446677"/>
                <a:ext cx="1280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24" y="5446677"/>
                <a:ext cx="128008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8166" y="5931346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−4,0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(4,0)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6" y="5931346"/>
                <a:ext cx="3200400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-2137" y="523220"/>
            <a:ext cx="914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the vertices for the major and minor axes, and the foci using the following equation of an ellipse.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94499"/>
            <a:ext cx="2688364" cy="268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374893" y="41652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53400" y="415401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48191" y="359999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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76690" y="46618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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46343" y="3784658"/>
            <a:ext cx="1735733" cy="106185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546343" y="41652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24389" y="41652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74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41" grpId="0"/>
      <p:bldP spid="53" grpId="0"/>
      <p:bldP spid="34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8" grpId="0"/>
      <p:bldP spid="55" grpId="0"/>
      <p:bldP spid="59" grpId="0"/>
      <p:bldP spid="65" grpId="0"/>
      <p:bldP spid="66" grpId="0"/>
      <p:bldP spid="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0963" y="1787283"/>
                <a:ext cx="2564365" cy="86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9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63" y="1787283"/>
                <a:ext cx="2564365" cy="8661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596" y="3109753"/>
            <a:ext cx="363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Vertices of major axis: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146" y="3574195"/>
                <a:ext cx="1284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6" y="3574195"/>
                <a:ext cx="128471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596" y="2653418"/>
            <a:ext cx="510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Major axis is along the x-axis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815" y="4033083"/>
            <a:ext cx="340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Vertices of the minor axis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26" y="4956413"/>
            <a:ext cx="78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Foci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596" y="4494748"/>
                <a:ext cx="119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" y="4494748"/>
                <a:ext cx="119319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596" y="5418078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" y="5418078"/>
                <a:ext cx="197820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86396" y="3571393"/>
                <a:ext cx="1284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=±3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96" y="3571393"/>
                <a:ext cx="128471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71114" y="3571418"/>
                <a:ext cx="2423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−3,0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(3,0)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14" y="3571418"/>
                <a:ext cx="2423081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50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57897" y="4494748"/>
                <a:ext cx="11981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=±2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97" y="4494748"/>
                <a:ext cx="119813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09572" y="4494748"/>
                <a:ext cx="25754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(0,−2)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72" y="4494748"/>
                <a:ext cx="257548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28755" y="5418077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=9−4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755" y="5418077"/>
                <a:ext cx="1978203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951" y="5879743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1" y="5879743"/>
                <a:ext cx="197820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005297" y="5828704"/>
                <a:ext cx="1590480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297" y="5828704"/>
                <a:ext cx="1590480" cy="5127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6762" y="6313790"/>
                <a:ext cx="3200400" cy="54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,0)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2" y="6313790"/>
                <a:ext cx="3200400" cy="54232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-2137" y="523220"/>
            <a:ext cx="914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the vertices for the major and minor axes, and the foci using the following equation of an ellipse.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94499"/>
            <a:ext cx="2688364" cy="268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739331" y="41652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 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52939" y="41652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sym typeface="Symbol"/>
              </a:rPr>
              <a:t> 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76690" y="381597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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70838" y="449474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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10781" y="4000644"/>
            <a:ext cx="1037279" cy="6727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858000" y="415234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39975" y="415401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 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=36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47444" y="1820991"/>
                <a:ext cx="2564365" cy="86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44" y="1820991"/>
                <a:ext cx="2564365" cy="86613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47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41" grpId="0"/>
      <p:bldP spid="53" grpId="0"/>
      <p:bldP spid="34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8" grpId="0"/>
      <p:bldP spid="55" grpId="0"/>
      <p:bldP spid="59" grpId="0"/>
      <p:bldP spid="65" grpId="0"/>
      <p:bldP spid="66" grpId="0"/>
      <p:bldP spid="6" grpId="0" animBg="1"/>
      <p:bldP spid="67" grpId="0"/>
      <p:bldP spid="68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-2137" y="523220"/>
            <a:ext cx="914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the center, the vertices of the major and minor axes, and the foci using the following equation of an ellipse.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+96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−8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+84=0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2137" y="1815882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+96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−8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=−84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37" y="1815882"/>
                <a:ext cx="915677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2277547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16(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+6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)+4(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)=−84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7547"/>
                <a:ext cx="915677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56962" y="2716771"/>
                <a:ext cx="102983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62" y="2716771"/>
                <a:ext cx="1029835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86797" y="2900281"/>
                <a:ext cx="1380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797" y="2900281"/>
                <a:ext cx="138040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00600" y="2739212"/>
                <a:ext cx="1447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739212"/>
                <a:ext cx="1447800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48400" y="290028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900280"/>
                <a:ext cx="1676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10763" y="3523016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16(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+6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+9)+4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=−84+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144+4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63" y="3523016"/>
                <a:ext cx="9156777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-12777" y="3984681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=64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77" y="3984681"/>
                <a:ext cx="915677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29645" y="4446346"/>
                <a:ext cx="5423734" cy="86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16(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+3)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4(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45" y="4446346"/>
                <a:ext cx="5423734" cy="86613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6521" y="5299588"/>
                <a:ext cx="5423734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+3)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521" y="5299588"/>
                <a:ext cx="5423734" cy="8310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32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8" grpId="0"/>
      <p:bldP spid="30" grpId="0"/>
      <p:bldP spid="31" grpId="0"/>
      <p:bldP spid="32" grpId="0"/>
      <p:bldP spid="33" grpId="0"/>
      <p:bldP spid="40" grpId="0"/>
      <p:bldP spid="42" grpId="0"/>
      <p:bldP spid="43" grpId="0"/>
      <p:bldP spid="49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1366271"/>
            <a:ext cx="11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Center: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467" y="1826983"/>
                <a:ext cx="1262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(−3,1)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" y="1826983"/>
                <a:ext cx="126276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3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11502" y="523220"/>
                <a:ext cx="5423734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+3)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02" y="523220"/>
                <a:ext cx="5423734" cy="831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467" y="2288648"/>
                <a:ext cx="4251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Major axis: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=−3 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𝑣𝑒𝑟𝑡𝑖𝑐𝑎𝑙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" y="2288648"/>
                <a:ext cx="425173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0" y="2676687"/>
            <a:ext cx="129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Vertices: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00018" y="2682042"/>
                <a:ext cx="1284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=16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18" y="2682042"/>
                <a:ext cx="128471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-2136" y="4453441"/>
            <a:ext cx="340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Vertices of the minor axis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467" y="4915106"/>
                <a:ext cx="119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" y="4915106"/>
                <a:ext cx="119319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39688" y="2682017"/>
                <a:ext cx="1284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88" y="2682017"/>
                <a:ext cx="128471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7685" y="3112279"/>
                <a:ext cx="397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−3,1−4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(−3,1+4)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85" y="3112279"/>
                <a:ext cx="3976945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81722" y="4915106"/>
                <a:ext cx="11981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=±2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22" y="4915106"/>
                <a:ext cx="119813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46" y="5376771"/>
                <a:ext cx="381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−3−2,1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(−3+2,1)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" y="5376771"/>
                <a:ext cx="38100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221" y="3530111"/>
                <a:ext cx="3356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−3,−3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(−3,5)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1" y="3530111"/>
                <a:ext cx="3356911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5676" y="5838436"/>
                <a:ext cx="2647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−5,1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(−1,1)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76" y="5838436"/>
                <a:ext cx="2647373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4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268963" y="2220377"/>
            <a:ext cx="78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Foci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66128" y="2687303"/>
                <a:ext cx="1994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128" y="2687303"/>
                <a:ext cx="1994731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77812" y="3143682"/>
                <a:ext cx="17713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=16−4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812" y="3143682"/>
                <a:ext cx="1771364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37721" y="3605347"/>
                <a:ext cx="1251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=12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21" y="3605347"/>
                <a:ext cx="125154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66266" y="4074353"/>
                <a:ext cx="1559906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266" y="4074353"/>
                <a:ext cx="1559906" cy="50520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31870" y="4579556"/>
                <a:ext cx="4609994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−3,1−2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(−3,1+2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70" y="4579556"/>
                <a:ext cx="4609994" cy="53482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69864" y="5201393"/>
                <a:ext cx="41169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−3,−2.464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(−3, 4.464)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64" y="5201393"/>
                <a:ext cx="4116935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4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-11502" y="3991776"/>
                <a:ext cx="4431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Minor axis: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=1 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h𝑜𝑟𝑖𝑧𝑜𝑛𝑡𝑎𝑙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02" y="3991776"/>
                <a:ext cx="4431102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20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57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4" grpId="0"/>
      <p:bldP spid="45" grpId="0"/>
      <p:bldP spid="46" grpId="0"/>
      <p:bldP spid="47" grpId="0"/>
      <p:bldP spid="50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5715000" y="364445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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6383" y="364445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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79312" y="28346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sym typeface="Symbol"/>
              </a:rPr>
              <a:t>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79312" y="456060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sym typeface="Symbol"/>
              </a:rPr>
              <a:t>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5480857" y="3445555"/>
            <a:ext cx="1739809" cy="87138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179312" y="438983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79312" y="303208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366271"/>
            <a:ext cx="11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Center: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467" y="1826983"/>
                <a:ext cx="1262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(−3,1)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" y="1826983"/>
                <a:ext cx="126276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3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179312" y="365041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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075070" y="1392945"/>
            <a:ext cx="0" cy="419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69864" y="4081291"/>
            <a:ext cx="4375938" cy="30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11502" y="523220"/>
                <a:ext cx="5423734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+3)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02" y="523220"/>
                <a:ext cx="5423734" cy="831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5468" y="2288648"/>
            <a:ext cx="268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Major axis vertices: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261" y="3182785"/>
            <a:ext cx="268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Minor axis vertices: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126" y="3598283"/>
                <a:ext cx="26473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−5,1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(−1,1)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6" y="3598283"/>
                <a:ext cx="2647373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460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15" y="2721120"/>
                <a:ext cx="3356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−3,−3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(−3,5)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" y="2721120"/>
                <a:ext cx="335691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6200" y="4112080"/>
            <a:ext cx="78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Foci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67" y="4573745"/>
                <a:ext cx="3962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−3,−2.464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(−3,4.464)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" y="4573745"/>
                <a:ext cx="396239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76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13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5" grpId="0"/>
      <p:bldP spid="66" grpId="0"/>
      <p:bldP spid="6" grpId="0" animBg="1"/>
      <p:bldP spid="67" grpId="0"/>
      <p:bldP spid="68" grpId="0"/>
      <p:bldP spid="28" grpId="0"/>
      <p:bldP spid="29" grpId="0"/>
      <p:bldP spid="51" grpId="0"/>
      <p:bldP spid="23" grpId="0"/>
      <p:bldP spid="24" grpId="0"/>
      <p:bldP spid="27" grpId="0"/>
      <p:bldP spid="38" grpId="0"/>
      <p:bldP spid="32" grpId="0"/>
      <p:bldP spid="33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75" y="1752600"/>
            <a:ext cx="3826249" cy="374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800600" y="3622848"/>
            <a:ext cx="179000" cy="87415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78161" y="3622848"/>
            <a:ext cx="1879839" cy="87415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50456" y="4291658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Q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55626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2600"/>
                <a:ext cx="2514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43565" y="5562600"/>
                <a:ext cx="1210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565" y="5562600"/>
                <a:ext cx="12105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97075" y="55626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75" y="5562600"/>
                <a:ext cx="914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2136" y="5250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Hyperbola – a set of points in a plane whose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the distances from two fixed points is a constant.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1" y="1524000"/>
                <a:ext cx="4267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𝑐𝑜𝑛𝑠𝑡𝑎𝑛𝑡</m:t>
                      </m:r>
                      <m:r>
                        <a:rPr lang="en-US" b="0" i="1" smtClean="0">
                          <a:latin typeface="Cambria Math"/>
                        </a:rPr>
                        <m:t>=±2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24000"/>
                <a:ext cx="42672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63861" y="426002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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41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13" grpId="0"/>
      <p:bldP spid="1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91" y="2320923"/>
            <a:ext cx="38862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31317"/>
                <a:ext cx="91545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Foci – the two fixed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𝑎𝑛𝑑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, whose difference of the distances from a single point on the hyperbola is a constant.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1317"/>
                <a:ext cx="915450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99" t="-5882" r="-133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720" y="1428468"/>
            <a:ext cx="914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Transverse axis – the line that contains the foci and goes through the center of the hyperbola. </a:t>
            </a:r>
            <a:endParaRPr lang="en-US" sz="2400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0" y="3352800"/>
                <a:ext cx="53292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Vertices – the two points of intersection of the hyperbola and the transverse axis,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𝑎𝑛𝑑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.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" y="3352800"/>
                <a:ext cx="532928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831" t="-4061" r="-80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-2136" y="4727784"/>
            <a:ext cx="585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Conjugate axis – the line that is perpendicular to the transverse axis and goes through the center of the hyperbola. 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4400" y="5915516"/>
            <a:ext cx="187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Conjugate axis</a:t>
            </a:r>
            <a:endParaRPr lang="en-US" dirty="0">
              <a:solidFill>
                <a:srgbClr val="66006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25781" y="5164455"/>
            <a:ext cx="813219" cy="935728"/>
            <a:chOff x="6425781" y="5164455"/>
            <a:chExt cx="813219" cy="935728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425781" y="6100182"/>
              <a:ext cx="339697" cy="0"/>
            </a:xfrm>
            <a:prstGeom prst="line">
              <a:avLst/>
            </a:prstGeom>
            <a:ln w="19050">
              <a:solidFill>
                <a:srgbClr val="6600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765478" y="5164455"/>
              <a:ext cx="473522" cy="935728"/>
            </a:xfrm>
            <a:prstGeom prst="line">
              <a:avLst/>
            </a:prstGeom>
            <a:ln w="19050">
              <a:solidFill>
                <a:srgbClr val="66006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-10762" y="2375779"/>
            <a:ext cx="497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Center – the midpoint of the line segment between the two foci.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0" y="2081224"/>
            <a:ext cx="90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Center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1712" y="3884647"/>
            <a:ext cx="57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 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49997" y="2267295"/>
            <a:ext cx="851259" cy="1878962"/>
            <a:chOff x="7249997" y="2267295"/>
            <a:chExt cx="851259" cy="1878962"/>
          </a:xfrm>
        </p:grpSpPr>
        <p:cxnSp>
          <p:nvCxnSpPr>
            <p:cNvPr id="53" name="Straight Connector 52"/>
            <p:cNvCxnSpPr/>
            <p:nvPr/>
          </p:nvCxnSpPr>
          <p:spPr>
            <a:xfrm rot="10800000" flipH="1">
              <a:off x="7761559" y="2267296"/>
              <a:ext cx="339697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249997" y="2267295"/>
              <a:ext cx="511562" cy="1878962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59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36" grpId="0"/>
      <p:bldP spid="39" grpId="0"/>
      <p:bldP spid="5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05978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4" y="3733800"/>
            <a:ext cx="2692476" cy="239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70333"/>
            <a:ext cx="3521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30" y="1409700"/>
            <a:ext cx="408822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136" y="5232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an Ellipse Centered at the Origin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84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7" y="1143000"/>
            <a:ext cx="408454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69" y="3581400"/>
            <a:ext cx="2775301" cy="26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68" y="1581150"/>
            <a:ext cx="426690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10200" y="3617814"/>
            <a:ext cx="2775302" cy="2695607"/>
            <a:chOff x="3275280" y="3886200"/>
            <a:chExt cx="2775302" cy="2695607"/>
          </a:xfrm>
        </p:grpSpPr>
        <p:pic>
          <p:nvPicPr>
            <p:cNvPr id="8" name="Picture 3" descr="grap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280" y="3886200"/>
              <a:ext cx="2775301" cy="26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379216" y="4319604"/>
              <a:ext cx="2671366" cy="18288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328112" y="4395804"/>
              <a:ext cx="2610627" cy="17526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886200" y="4800600"/>
              <a:ext cx="1447800" cy="990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2136" y="5232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a Hyperbola Centered at the Origin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94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4" y="3276600"/>
            <a:ext cx="769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" y="1219200"/>
            <a:ext cx="9020175" cy="18256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36" y="5232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a Hyperbola Centered at a Point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98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344220" y="2707652"/>
            <a:ext cx="3505200" cy="3423896"/>
            <a:chOff x="4953000" y="1600200"/>
            <a:chExt cx="3505200" cy="3423896"/>
          </a:xfrm>
        </p:grpSpPr>
        <p:pic>
          <p:nvPicPr>
            <p:cNvPr id="35" name="Picture 4" descr="11_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00200"/>
              <a:ext cx="3505200" cy="3423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4953000" y="4419600"/>
              <a:ext cx="3505200" cy="604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136" y="5250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Parabola – set of points in a plane that are equidistant from a fixed point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d(F, P)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and a fixed line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(P, Q)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2" y="1356080"/>
            <a:ext cx="478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Focus - the fixed point of a parabola.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2" y="1817745"/>
            <a:ext cx="494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Directrix - the fixed line of a parabola.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4467" y="1817745"/>
            <a:ext cx="122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Axis of Symmetry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2758" y="56446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Directrix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36" y="2274600"/>
            <a:ext cx="510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Axis of Symmetry – The line that goes through the focus and is perpendicular to the directrix.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175029" y="4876800"/>
            <a:ext cx="707729" cy="952500"/>
            <a:chOff x="7010400" y="4800600"/>
            <a:chExt cx="707729" cy="42131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096820" y="5221910"/>
              <a:ext cx="621309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010400" y="4800600"/>
              <a:ext cx="86420" cy="42131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667500" y="2135515"/>
            <a:ext cx="656967" cy="1135689"/>
            <a:chOff x="6536381" y="1882602"/>
            <a:chExt cx="263224" cy="1165398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6536381" y="1882602"/>
              <a:ext cx="263224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536382" y="1882602"/>
              <a:ext cx="131610" cy="1165398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-12818" y="3474929"/>
            <a:ext cx="478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Vertex – the point of intersection of the axis of symmetry and the parabola.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0" y="3886200"/>
            <a:ext cx="533400" cy="18889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75568" y="4305300"/>
            <a:ext cx="240829" cy="228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10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3" grpId="0"/>
      <p:bldP spid="13" grpId="0"/>
      <p:bldP spid="14" grpId="0"/>
      <p:bldP spid="41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7685" y="1830325"/>
                <a:ext cx="1965263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85" y="1830325"/>
                <a:ext cx="1965263" cy="8334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263" y="2762108"/>
            <a:ext cx="363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Vertices of transverse axis: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0" y="3200721"/>
                <a:ext cx="1284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" y="3200721"/>
                <a:ext cx="128471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79607" y="2032559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Center: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(0,0)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07" y="2032559"/>
                <a:ext cx="1905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1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413197" y="3924291"/>
            <a:ext cx="37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Equations of the Asymptotes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263" y="3662361"/>
            <a:ext cx="78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Foci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4112914"/>
                <a:ext cx="129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=16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12914"/>
                <a:ext cx="12928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20625" y="4585851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25" y="4585851"/>
                <a:ext cx="197820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47800" y="3200696"/>
                <a:ext cx="1284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=±2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00696"/>
                <a:ext cx="128471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32518" y="3197919"/>
                <a:ext cx="2830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0,−2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(0,2)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18" y="3197919"/>
                <a:ext cx="283008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9301" y="4112914"/>
                <a:ext cx="11981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01" y="4112914"/>
                <a:ext cx="119813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70976" y="4112914"/>
                <a:ext cx="25754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−4,0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(4,0)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76" y="4112914"/>
                <a:ext cx="257548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91109" y="4585851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16=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09" y="4585851"/>
                <a:ext cx="197820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00" y="5082411"/>
                <a:ext cx="128066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=20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082411"/>
                <a:ext cx="1280660" cy="4700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47800" y="5047516"/>
                <a:ext cx="1524000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47516"/>
                <a:ext cx="1524000" cy="5127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29" y="5552411"/>
                <a:ext cx="3656865" cy="54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0,−2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 (0,2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" y="5552411"/>
                <a:ext cx="3656865" cy="54232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67" y="1235927"/>
            <a:ext cx="2688364" cy="268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7281017" y="319786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72272" y="161947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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0162" y="237785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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41602" y="239544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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49309" y="275968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31895" y="204524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1612" y="2229907"/>
            <a:ext cx="1391440" cy="714441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07531" y="1931855"/>
            <a:ext cx="2479269" cy="1344745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157067" y="1905000"/>
            <a:ext cx="2605933" cy="137160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62601" y="4353456"/>
                <a:ext cx="3282830" cy="72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4353456"/>
                <a:ext cx="3282830" cy="72487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77702" y="5164469"/>
                <a:ext cx="3282830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−0=±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−0)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702" y="5164469"/>
                <a:ext cx="3282830" cy="79361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38681" y="5949252"/>
                <a:ext cx="3282830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81" y="5949252"/>
                <a:ext cx="3282830" cy="79361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0" y="5232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Identify the direction of opening, the coordinates of the center, the vertices, and the foci.  Find the equations of the asymptotes and sketch the graph.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445974" y="1742094"/>
            <a:ext cx="1949570" cy="466056"/>
          </a:xfrm>
          <a:custGeom>
            <a:avLst/>
            <a:gdLst>
              <a:gd name="connsiteX0" fmla="*/ 0 w 1949570"/>
              <a:gd name="connsiteY0" fmla="*/ 0 h 466056"/>
              <a:gd name="connsiteX1" fmla="*/ 336430 w 1949570"/>
              <a:gd name="connsiteY1" fmla="*/ 258793 h 466056"/>
              <a:gd name="connsiteX2" fmla="*/ 957532 w 1949570"/>
              <a:gd name="connsiteY2" fmla="*/ 465827 h 466056"/>
              <a:gd name="connsiteX3" fmla="*/ 1509623 w 1949570"/>
              <a:gd name="connsiteY3" fmla="*/ 293298 h 466056"/>
              <a:gd name="connsiteX4" fmla="*/ 1949570 w 1949570"/>
              <a:gd name="connsiteY4" fmla="*/ 17253 h 466056"/>
              <a:gd name="connsiteX5" fmla="*/ 1949570 w 1949570"/>
              <a:gd name="connsiteY5" fmla="*/ 17253 h 466056"/>
              <a:gd name="connsiteX6" fmla="*/ 1949570 w 1949570"/>
              <a:gd name="connsiteY6" fmla="*/ 17253 h 46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570" h="466056">
                <a:moveTo>
                  <a:pt x="0" y="0"/>
                </a:moveTo>
                <a:cubicBezTo>
                  <a:pt x="88420" y="90577"/>
                  <a:pt x="176841" y="181155"/>
                  <a:pt x="336430" y="258793"/>
                </a:cubicBezTo>
                <a:cubicBezTo>
                  <a:pt x="496019" y="336431"/>
                  <a:pt x="762000" y="460076"/>
                  <a:pt x="957532" y="465827"/>
                </a:cubicBezTo>
                <a:cubicBezTo>
                  <a:pt x="1153064" y="471578"/>
                  <a:pt x="1344284" y="368060"/>
                  <a:pt x="1509623" y="293298"/>
                </a:cubicBezTo>
                <a:cubicBezTo>
                  <a:pt x="1674962" y="218536"/>
                  <a:pt x="1949570" y="17253"/>
                  <a:pt x="1949570" y="17253"/>
                </a:cubicBezTo>
                <a:lnTo>
                  <a:pt x="1949570" y="17253"/>
                </a:lnTo>
                <a:lnTo>
                  <a:pt x="1949570" y="17253"/>
                </a:lnTo>
              </a:path>
            </a:pathLst>
          </a:custGeom>
          <a:noFill/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10800000">
            <a:off x="6445974" y="2959822"/>
            <a:ext cx="1949570" cy="466056"/>
          </a:xfrm>
          <a:custGeom>
            <a:avLst/>
            <a:gdLst>
              <a:gd name="connsiteX0" fmla="*/ 0 w 1949570"/>
              <a:gd name="connsiteY0" fmla="*/ 0 h 466056"/>
              <a:gd name="connsiteX1" fmla="*/ 336430 w 1949570"/>
              <a:gd name="connsiteY1" fmla="*/ 258793 h 466056"/>
              <a:gd name="connsiteX2" fmla="*/ 957532 w 1949570"/>
              <a:gd name="connsiteY2" fmla="*/ 465827 h 466056"/>
              <a:gd name="connsiteX3" fmla="*/ 1509623 w 1949570"/>
              <a:gd name="connsiteY3" fmla="*/ 293298 h 466056"/>
              <a:gd name="connsiteX4" fmla="*/ 1949570 w 1949570"/>
              <a:gd name="connsiteY4" fmla="*/ 17253 h 466056"/>
              <a:gd name="connsiteX5" fmla="*/ 1949570 w 1949570"/>
              <a:gd name="connsiteY5" fmla="*/ 17253 h 466056"/>
              <a:gd name="connsiteX6" fmla="*/ 1949570 w 1949570"/>
              <a:gd name="connsiteY6" fmla="*/ 17253 h 46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570" h="466056">
                <a:moveTo>
                  <a:pt x="0" y="0"/>
                </a:moveTo>
                <a:cubicBezTo>
                  <a:pt x="88420" y="90577"/>
                  <a:pt x="176841" y="181155"/>
                  <a:pt x="336430" y="258793"/>
                </a:cubicBezTo>
                <a:cubicBezTo>
                  <a:pt x="496019" y="336431"/>
                  <a:pt x="762000" y="460076"/>
                  <a:pt x="957532" y="465827"/>
                </a:cubicBezTo>
                <a:cubicBezTo>
                  <a:pt x="1153064" y="471578"/>
                  <a:pt x="1344284" y="368060"/>
                  <a:pt x="1509623" y="293298"/>
                </a:cubicBezTo>
                <a:cubicBezTo>
                  <a:pt x="1674962" y="218536"/>
                  <a:pt x="1949570" y="17253"/>
                  <a:pt x="1949570" y="17253"/>
                </a:cubicBezTo>
                <a:lnTo>
                  <a:pt x="1949570" y="17253"/>
                </a:lnTo>
                <a:lnTo>
                  <a:pt x="1949570" y="17253"/>
                </a:lnTo>
              </a:path>
            </a:pathLst>
          </a:custGeom>
          <a:noFill/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52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41" grpId="0"/>
      <p:bldP spid="53" grpId="0"/>
      <p:bldP spid="34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55" grpId="0"/>
      <p:bldP spid="59" grpId="0"/>
      <p:bldP spid="65" grpId="0"/>
      <p:bldP spid="66" grpId="0"/>
      <p:bldP spid="67" grpId="0"/>
      <p:bldP spid="68" grpId="0"/>
      <p:bldP spid="2" grpId="0" animBg="1"/>
      <p:bldP spid="42" grpId="0"/>
      <p:bldP spid="43" grpId="0"/>
      <p:bldP spid="49" grpId="0"/>
      <p:bldP spid="18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-2137" y="523220"/>
            <a:ext cx="914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the center, the vertices of the transverse axis, the foci and the equations of the asymptotes using the following equation of a hyperbola.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−72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+10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−399=0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2277547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+10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4(</m:t>
                          </m:r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18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)=399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7547"/>
                <a:ext cx="915677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47800" y="2716771"/>
                <a:ext cx="143899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16771"/>
                <a:ext cx="1438997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86797" y="2900281"/>
                <a:ext cx="1380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=25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797" y="2900281"/>
                <a:ext cx="138040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00600" y="2739212"/>
                <a:ext cx="14478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=9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739212"/>
                <a:ext cx="1447800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48400" y="290028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=81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900280"/>
                <a:ext cx="167640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10763" y="3523016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+10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+25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18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+81)=399+25−324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63" y="3523016"/>
                <a:ext cx="915677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-12777" y="3984681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+5)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+9)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77" y="3984681"/>
                <a:ext cx="9156777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29645" y="4446346"/>
                <a:ext cx="5423734" cy="86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4(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+9)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45" y="4446346"/>
                <a:ext cx="5423734" cy="8661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66521" y="5299588"/>
                <a:ext cx="5423734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+9)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521" y="5299588"/>
                <a:ext cx="5423734" cy="8310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4313" y="1815882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+10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−72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=399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3" y="1815882"/>
                <a:ext cx="9156777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371347" y="5562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Opening up/down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14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8" grpId="0"/>
      <p:bldP spid="31" grpId="0"/>
      <p:bldP spid="32" grpId="0"/>
      <p:bldP spid="33" grpId="0"/>
      <p:bldP spid="40" grpId="0"/>
      <p:bldP spid="42" grpId="0"/>
      <p:bldP spid="43" grpId="0"/>
      <p:bldP spid="49" grpId="0"/>
      <p:bldP spid="51" grpId="0"/>
      <p:bldP spid="52" grpId="0"/>
      <p:bldP spid="1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-2137" y="523220"/>
            <a:ext cx="914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the center, the vertices of the transverse axis, the foci and the equations of the asymptotes using the following equation of a hyperbola.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−72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+10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−399=0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-5469" y="1815882"/>
                <a:ext cx="3696079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+9)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69" y="1815882"/>
                <a:ext cx="3696079" cy="831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8163" y="2899492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Center: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(−9,−5)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63" y="2899492"/>
                <a:ext cx="2438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0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91327" y="351735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Vertices: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6746" y="3979023"/>
                <a:ext cx="151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6" y="3979023"/>
                <a:ext cx="151968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0800" y="3993142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993142"/>
                <a:ext cx="12192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73" y="4465958"/>
                <a:ext cx="4564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−9,−5−10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 (−9,−5+10)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" y="4465958"/>
                <a:ext cx="456429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3131" y="4927623"/>
                <a:ext cx="3268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−9,−15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 (−9,5)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31" y="4927623"/>
                <a:ext cx="3268465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400800" y="1944452"/>
            <a:ext cx="82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Foci:</a:t>
            </a:r>
            <a:endParaRPr lang="en-US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31704" y="2408199"/>
                <a:ext cx="2191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25=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−100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704" y="2408199"/>
                <a:ext cx="219125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46847" y="2399377"/>
                <a:ext cx="197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47" y="2399377"/>
                <a:ext cx="1978203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41596" y="3279005"/>
                <a:ext cx="5105400" cy="54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−9,−5−5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solidFill>
                                    <a:srgbClr val="660066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dirty="0" smtClean="0">
                                  <a:solidFill>
                                    <a:srgbClr val="660066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 (−9,−5+5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96" y="3279005"/>
                <a:ext cx="5105400" cy="54232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77115" y="2791430"/>
                <a:ext cx="2403171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125</m:t>
                          </m:r>
                        </m:e>
                      </m:rad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15" y="2791430"/>
                <a:ext cx="2403171" cy="5127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23192" y="3821333"/>
                <a:ext cx="3976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−9,−16.18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𝑎𝑛𝑑</m:t>
                      </m:r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 (−9,6.18) 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92" y="3821333"/>
                <a:ext cx="3976927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9298" y="2842469"/>
                <a:ext cx="1518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=125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98" y="2842469"/>
                <a:ext cx="1518249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3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-2137" y="523220"/>
            <a:ext cx="914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the center, the vertices of the transverse axis, the foci and the equations of the asymptotes using the following equation of a hyperbola.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−72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+10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−399=0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82" y="1354217"/>
                <a:ext cx="915677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21273" y="1815882"/>
                <a:ext cx="3696079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+9)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73" y="1815882"/>
                <a:ext cx="3696079" cy="831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0112" y="3356967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Center: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(−9,−5)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12" y="3356967"/>
                <a:ext cx="2438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75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51550" y="3844007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50" y="3844007"/>
                <a:ext cx="12192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426742" y="2767491"/>
            <a:ext cx="37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Equations of the Asymptotes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52226" y="4328477"/>
                <a:ext cx="3282830" cy="72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226" y="4328477"/>
                <a:ext cx="3282830" cy="7248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43278" y="3826674"/>
                <a:ext cx="1111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78" y="3826674"/>
                <a:ext cx="111174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20168" y="5045688"/>
                <a:ext cx="434694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−(−5)=±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−(−9))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168" y="5045688"/>
                <a:ext cx="4346945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800" y="5833590"/>
                <a:ext cx="434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+5=±2 (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+9)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833590"/>
                <a:ext cx="4346945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68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4" grpId="0"/>
      <p:bldP spid="26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04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Parabolas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218857"/>
            <a:ext cx="6477000" cy="4419600"/>
            <a:chOff x="152400" y="1524000"/>
            <a:chExt cx="6019800" cy="4038600"/>
          </a:xfrm>
        </p:grpSpPr>
        <p:pic>
          <p:nvPicPr>
            <p:cNvPr id="8" name="Picture 3" descr="11_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64263"/>
              <a:ext cx="5560391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95600" y="1524000"/>
              <a:ext cx="2971800" cy="3429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4648200"/>
              <a:ext cx="60198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9850" y="1383154"/>
            <a:ext cx="3505200" cy="3423896"/>
            <a:chOff x="4953000" y="1600200"/>
            <a:chExt cx="3505200" cy="3423896"/>
          </a:xfrm>
        </p:grpSpPr>
        <p:pic>
          <p:nvPicPr>
            <p:cNvPr id="7" name="Picture 4" descr="11_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00200"/>
              <a:ext cx="3505200" cy="3423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953000" y="4419600"/>
              <a:ext cx="3505200" cy="604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7533" y="4637793"/>
                <a:ext cx="259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r>
                        <a:rPr lang="en-US" sz="2400" b="0" i="1" smtClean="0">
                          <a:latin typeface="Cambria Math"/>
                        </a:rPr>
                        <m:t>𝑝𝑥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33" y="4637793"/>
                <a:ext cx="2590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4637793"/>
                <a:ext cx="259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r>
                        <a:rPr lang="en-US" sz="2400" b="0" i="1" smtClean="0">
                          <a:latin typeface="Cambria Math"/>
                        </a:rPr>
                        <m:t>𝑝𝑦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637793"/>
                <a:ext cx="2590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83696" y="5238297"/>
                <a:ext cx="30697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696" y="5238297"/>
                <a:ext cx="306970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5800" y="5238298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238298"/>
                <a:ext cx="32766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7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32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the vertex, focus and the directrix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143000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=16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2667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922749"/>
                <a:ext cx="1723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𝑒𝑟𝑡𝑒𝑥</m:t>
                      </m:r>
                      <m:r>
                        <a:rPr lang="en-US" b="0" i="1" smtClean="0">
                          <a:latin typeface="Cambria Math"/>
                        </a:rPr>
                        <m:t>:(0,0)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22749"/>
                <a:ext cx="172340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6830" y="2880104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16=4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30" y="2880104"/>
                <a:ext cx="1143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5466" y="3249436"/>
                <a:ext cx="11643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66" y="3249436"/>
                <a:ext cx="1164364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9173" y="2512964"/>
                <a:ext cx="103831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73" y="2512964"/>
                <a:ext cx="1038314" cy="375552"/>
              </a:xfrm>
              <a:prstGeom prst="rect">
                <a:avLst/>
              </a:prstGeom>
              <a:blipFill rotWithShape="1"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4262" y="1512332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𝑎𝑟𝑎𝑏𝑜𝑙𝑎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𝑜𝑝𝑒𝑛𝑠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𝑢𝑝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62" y="1512332"/>
                <a:ext cx="26670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36" y="1342844"/>
            <a:ext cx="2688364" cy="268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60522" y="250236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257800" y="2547779"/>
            <a:ext cx="1059679" cy="139247"/>
          </a:xfrm>
          <a:custGeom>
            <a:avLst/>
            <a:gdLst>
              <a:gd name="connsiteX0" fmla="*/ 0 w 1059679"/>
              <a:gd name="connsiteY0" fmla="*/ 0 h 139247"/>
              <a:gd name="connsiteX1" fmla="*/ 264920 w 1059679"/>
              <a:gd name="connsiteY1" fmla="*/ 102549 h 139247"/>
              <a:gd name="connsiteX2" fmla="*/ 649481 w 1059679"/>
              <a:gd name="connsiteY2" fmla="*/ 136732 h 139247"/>
              <a:gd name="connsiteX3" fmla="*/ 1059679 w 1059679"/>
              <a:gd name="connsiteY3" fmla="*/ 42728 h 139247"/>
              <a:gd name="connsiteX4" fmla="*/ 1059679 w 1059679"/>
              <a:gd name="connsiteY4" fmla="*/ 42728 h 1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679" h="139247">
                <a:moveTo>
                  <a:pt x="0" y="0"/>
                </a:moveTo>
                <a:cubicBezTo>
                  <a:pt x="78336" y="39880"/>
                  <a:pt x="156673" y="79760"/>
                  <a:pt x="264920" y="102549"/>
                </a:cubicBezTo>
                <a:cubicBezTo>
                  <a:pt x="373167" y="125338"/>
                  <a:pt x="517021" y="146702"/>
                  <a:pt x="649481" y="136732"/>
                </a:cubicBezTo>
                <a:cubicBezTo>
                  <a:pt x="781941" y="126762"/>
                  <a:pt x="1059679" y="42728"/>
                  <a:pt x="1059679" y="42728"/>
                </a:cubicBezTo>
                <a:lnTo>
                  <a:pt x="1059679" y="4272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6148" y="3616358"/>
                <a:ext cx="11643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𝑜𝑐𝑢𝑠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48" y="3616358"/>
                <a:ext cx="1164364" cy="375552"/>
              </a:xfrm>
              <a:prstGeom prst="rect">
                <a:avLst/>
              </a:prstGeom>
              <a:blipFill rotWithShape="1"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6148" y="4031208"/>
                <a:ext cx="11643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0,0+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48" y="4031208"/>
                <a:ext cx="1164364" cy="375552"/>
              </a:xfrm>
              <a:prstGeom prst="rect">
                <a:avLst/>
              </a:prstGeom>
              <a:blipFill rotWithShape="1"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5466" y="4411012"/>
                <a:ext cx="11643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0,4)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66" y="4411012"/>
                <a:ext cx="1164364" cy="37555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7719" y="5170262"/>
                <a:ext cx="11643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=0−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719" y="5170262"/>
                <a:ext cx="1164364" cy="375552"/>
              </a:xfrm>
              <a:prstGeom prst="rect">
                <a:avLst/>
              </a:prstGeom>
              <a:blipFill rotWithShape="1"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671384" y="182869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17719" y="4794710"/>
                <a:ext cx="11643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𝑖𝑟𝑒𝑐𝑡𝑟𝑖𝑥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719" y="4794710"/>
                <a:ext cx="1164364" cy="3755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17719" y="5491516"/>
                <a:ext cx="11643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719" y="5491516"/>
                <a:ext cx="1164364" cy="37555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4606539" y="3400559"/>
            <a:ext cx="2362200" cy="0"/>
          </a:xfrm>
          <a:prstGeom prst="line">
            <a:avLst/>
          </a:prstGeom>
          <a:ln w="28575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92240" y="3240806"/>
                <a:ext cx="7039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240" y="3240806"/>
                <a:ext cx="703960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09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23220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Find the vertex and the focus given: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+10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+20=0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220"/>
                <a:ext cx="91440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77715" y="2285254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15" y="2285254"/>
                <a:ext cx="1143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7033" y="2659678"/>
                <a:ext cx="1164364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3" y="2659678"/>
                <a:ext cx="1164364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0740" y="1914435"/>
                <a:ext cx="103831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𝑖𝑛𝑑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740" y="1914435"/>
                <a:ext cx="1038314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1" y="4189138"/>
            <a:ext cx="2688364" cy="268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29599" y="62161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6012332">
            <a:off x="2171314" y="6361208"/>
            <a:ext cx="704772" cy="79183"/>
          </a:xfrm>
          <a:custGeom>
            <a:avLst/>
            <a:gdLst>
              <a:gd name="connsiteX0" fmla="*/ 0 w 1059679"/>
              <a:gd name="connsiteY0" fmla="*/ 0 h 139247"/>
              <a:gd name="connsiteX1" fmla="*/ 264920 w 1059679"/>
              <a:gd name="connsiteY1" fmla="*/ 102549 h 139247"/>
              <a:gd name="connsiteX2" fmla="*/ 649481 w 1059679"/>
              <a:gd name="connsiteY2" fmla="*/ 136732 h 139247"/>
              <a:gd name="connsiteX3" fmla="*/ 1059679 w 1059679"/>
              <a:gd name="connsiteY3" fmla="*/ 42728 h 139247"/>
              <a:gd name="connsiteX4" fmla="*/ 1059679 w 1059679"/>
              <a:gd name="connsiteY4" fmla="*/ 42728 h 1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679" h="139247">
                <a:moveTo>
                  <a:pt x="0" y="0"/>
                </a:moveTo>
                <a:cubicBezTo>
                  <a:pt x="78336" y="39880"/>
                  <a:pt x="156673" y="79760"/>
                  <a:pt x="264920" y="102549"/>
                </a:cubicBezTo>
                <a:cubicBezTo>
                  <a:pt x="373167" y="125338"/>
                  <a:pt x="517021" y="146702"/>
                  <a:pt x="649481" y="136732"/>
                </a:cubicBezTo>
                <a:cubicBezTo>
                  <a:pt x="781941" y="126762"/>
                  <a:pt x="1059679" y="42728"/>
                  <a:pt x="1059679" y="42728"/>
                </a:cubicBezTo>
                <a:lnTo>
                  <a:pt x="1059679" y="4272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1956" y="3902033"/>
                <a:ext cx="146316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𝑜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𝑝𝑒𝑛𝑠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𝑙𝑒𝑓𝑡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56" y="3902033"/>
                <a:ext cx="1463166" cy="375552"/>
              </a:xfrm>
              <a:prstGeom prst="rect">
                <a:avLst/>
              </a:prstGeom>
              <a:blipFill rotWithShape="1"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403672" y="6285751"/>
            <a:ext cx="34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sym typeface="Symbol"/>
              </a:rPr>
              <a:t></a:t>
            </a:r>
            <a:endParaRPr lang="en-US" sz="1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80522" y="1169551"/>
                <a:ext cx="133738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𝑒𝑟𝑡𝑒𝑥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522" y="1169551"/>
                <a:ext cx="1337381" cy="3755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44105" y="3340723"/>
                <a:ext cx="203158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𝑜𝑐𝑢𝑠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5" y="3340723"/>
                <a:ext cx="2031584" cy="375552"/>
              </a:xfrm>
              <a:prstGeom prst="rect">
                <a:avLst/>
              </a:prstGeom>
              <a:blipFill rotWithShape="1"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77715" y="3726033"/>
                <a:ext cx="141410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(5−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,−5)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15" y="3726033"/>
                <a:ext cx="1414108" cy="6109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9754" y="987995"/>
                <a:ext cx="2973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+20=0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4" y="987995"/>
                <a:ext cx="2973936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9759" y="1765739"/>
                <a:ext cx="239392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𝑜𝑚𝑝𝑙𝑒𝑡𝑒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𝑠𝑞𝑢𝑎𝑟𝑒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9" y="1765739"/>
                <a:ext cx="2393926" cy="37555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9754" y="1396407"/>
                <a:ext cx="2973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54" y="1396407"/>
                <a:ext cx="2973936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0001" y="2141291"/>
                <a:ext cx="11430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1" y="2141291"/>
                <a:ext cx="1143000" cy="63478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41374" y="2274019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374" y="2274019"/>
                <a:ext cx="1143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9514" y="2776080"/>
                <a:ext cx="3448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−20+25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14" y="2776080"/>
                <a:ext cx="3448051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0069" y="3148427"/>
                <a:ext cx="3448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+5)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69" y="3148427"/>
                <a:ext cx="3448051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8391" y="3526627"/>
                <a:ext cx="3448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+5)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1" y="3526627"/>
                <a:ext cx="3448051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88397" y="1545103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(5,−5)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97" y="1545103"/>
                <a:ext cx="1143000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96654" y="4339160"/>
                <a:ext cx="141410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(4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,−5)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54" y="4339160"/>
                <a:ext cx="1414108" cy="63478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44105" y="4956331"/>
                <a:ext cx="203158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𝑖𝑟𝑒𝑐𝑡𝑟𝑖𝑥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5" y="4956331"/>
                <a:ext cx="2031584" cy="37555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7715" y="5341641"/>
                <a:ext cx="141410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=5+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15" y="5341641"/>
                <a:ext cx="1414108" cy="61093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96654" y="5910666"/>
                <a:ext cx="141410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=5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54" y="5910666"/>
                <a:ext cx="1414108" cy="61093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2667000" y="4938644"/>
            <a:ext cx="0" cy="1875418"/>
          </a:xfrm>
          <a:prstGeom prst="line">
            <a:avLst/>
          </a:prstGeom>
          <a:ln w="19050">
            <a:solidFill>
              <a:srgbClr val="0099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99352" y="4668481"/>
                <a:ext cx="107802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009900"/>
                          </a:solidFill>
                          <a:latin typeface="Cambria Math"/>
                        </a:rPr>
                        <m:t>=5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352" y="4668481"/>
                <a:ext cx="1078026" cy="61093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0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 animBg="1"/>
      <p:bldP spid="15" grpId="0"/>
      <p:bldP spid="19" grpId="0"/>
      <p:bldP spid="25" grpId="0"/>
      <p:bldP spid="23" grpId="0"/>
      <p:bldP spid="27" grpId="0"/>
      <p:bldP spid="21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26" grpId="0"/>
      <p:bldP spid="28" grpId="0"/>
      <p:bldP spid="34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32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Ellipse – a set of points in a plane whose sum of the distances from two fixed points is a constant.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17984"/>
            <a:ext cx="57912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2981" y="439789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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047281" y="3733800"/>
            <a:ext cx="305519" cy="89492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86100" y="3733800"/>
            <a:ext cx="2552700" cy="87415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2250" y="4574232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Q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" y="1752600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2600"/>
                <a:ext cx="3429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" y="592431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24310"/>
                <a:ext cx="2514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9482" y="5924310"/>
                <a:ext cx="1210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82" y="5924310"/>
                <a:ext cx="12105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81400" y="5924310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924310"/>
                <a:ext cx="2286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65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91" y="3200400"/>
            <a:ext cx="45529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31317"/>
                <a:ext cx="91545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Foci – the two fixed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𝑎𝑛𝑑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, whose distances from a single point on the ellipse is a constant.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1317"/>
                <a:ext cx="915450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9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720" y="1362314"/>
            <a:ext cx="914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Major axis – the line that contains the foci and goes through the center of the ellipse. </a:t>
            </a:r>
            <a:endParaRPr lang="en-US" sz="2400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0" y="2193311"/>
                <a:ext cx="4338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Vertices – the two points of intersection of the ellipse and the major axis,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𝑎𝑛𝑑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.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" y="2193311"/>
                <a:ext cx="433868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247" t="-4061" r="-36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0" y="3393640"/>
            <a:ext cx="3296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Minor axis – the line that is perpendicular to the major axis and goes through the center of the ellipse. 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8191" y="25674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Foci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29591" y="2752131"/>
            <a:ext cx="238452" cy="1872316"/>
            <a:chOff x="3886200" y="2747309"/>
            <a:chExt cx="238452" cy="187231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896052" y="2752131"/>
              <a:ext cx="2286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86200" y="2747309"/>
              <a:ext cx="57150" cy="1872316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043991" y="2752131"/>
            <a:ext cx="228600" cy="1872316"/>
            <a:chOff x="4800600" y="2747309"/>
            <a:chExt cx="228600" cy="1872316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4800600" y="2747309"/>
              <a:ext cx="2286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914900" y="2747309"/>
              <a:ext cx="114300" cy="1872316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831488" y="5415022"/>
            <a:ext cx="122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Major axis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186991" y="4729222"/>
            <a:ext cx="644497" cy="870466"/>
            <a:chOff x="5943600" y="4724400"/>
            <a:chExt cx="644497" cy="870466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248400" y="5581831"/>
              <a:ext cx="339697" cy="0"/>
            </a:xfrm>
            <a:prstGeom prst="line">
              <a:avLst/>
            </a:prstGeom>
            <a:ln w="19050">
              <a:solidFill>
                <a:srgbClr val="0066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5943600" y="4724400"/>
              <a:ext cx="304800" cy="870466"/>
            </a:xfrm>
            <a:prstGeom prst="line">
              <a:avLst/>
            </a:prstGeom>
            <a:ln w="19050">
              <a:solidFill>
                <a:srgbClr val="00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358191" y="6253222"/>
            <a:ext cx="101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Vertices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 rot="10800000">
            <a:off x="6375933" y="4691483"/>
            <a:ext cx="648050" cy="1790339"/>
            <a:chOff x="3886200" y="2747309"/>
            <a:chExt cx="228600" cy="1872316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886200" y="2747309"/>
              <a:ext cx="228600" cy="0"/>
            </a:xfrm>
            <a:prstGeom prst="line">
              <a:avLst/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886200" y="2747309"/>
              <a:ext cx="57150" cy="1872316"/>
            </a:xfrm>
            <a:prstGeom prst="line">
              <a:avLst/>
            </a:prstGeom>
            <a:ln w="19050">
              <a:solidFill>
                <a:srgbClr val="FF33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0800000">
            <a:off x="3791707" y="4688111"/>
            <a:ext cx="1504950" cy="1768866"/>
            <a:chOff x="4800600" y="2747309"/>
            <a:chExt cx="228600" cy="1872316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4800600" y="2747309"/>
              <a:ext cx="228600" cy="0"/>
            </a:xfrm>
            <a:prstGeom prst="line">
              <a:avLst/>
            </a:prstGeom>
            <a:ln w="1905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914900" y="2747309"/>
              <a:ext cx="114300" cy="1872316"/>
            </a:xfrm>
            <a:prstGeom prst="line">
              <a:avLst/>
            </a:prstGeom>
            <a:ln w="19050">
              <a:solidFill>
                <a:srgbClr val="FF33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167944" y="5599688"/>
            <a:ext cx="12271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Minor axis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51" name="Straight Connector 50"/>
          <p:cNvCxnSpPr>
            <a:stCxn id="49" idx="3"/>
          </p:cNvCxnSpPr>
          <p:nvPr/>
        </p:nvCxnSpPr>
        <p:spPr>
          <a:xfrm>
            <a:off x="5395068" y="5784354"/>
            <a:ext cx="306023" cy="0"/>
          </a:xfrm>
          <a:prstGeom prst="line">
            <a:avLst/>
          </a:prstGeom>
          <a:ln w="19050">
            <a:solidFill>
              <a:srgbClr val="66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41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36" grpId="0"/>
      <p:bldP spid="42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165448" cy="259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08" y="1981200"/>
            <a:ext cx="2979892" cy="273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36" y="5232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an Ellipse Centered at the Origin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137" y="1066800"/>
                <a:ext cx="4114800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    </m:t>
                      </m:r>
                      <m:r>
                        <a:rPr lang="en-US" sz="2400" b="0" i="1" smtClean="0">
                          <a:latin typeface="Cambria Math"/>
                        </a:rPr>
                        <m:t>𝑤h𝑒𝑟𝑒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37" y="1066800"/>
                <a:ext cx="4114800" cy="8334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49628" y="1066800"/>
                <a:ext cx="3962400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    </m:t>
                      </m:r>
                      <m:r>
                        <a:rPr lang="en-US" sz="2400" b="0" i="1" smtClean="0">
                          <a:latin typeface="Cambria Math"/>
                        </a:rPr>
                        <m:t>𝑤h𝑒𝑟𝑒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28" y="1066800"/>
                <a:ext cx="3962400" cy="8334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4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977647"/>
            <a:ext cx="304140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94" y="4038600"/>
            <a:ext cx="2124910" cy="250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7" y="1066800"/>
            <a:ext cx="8691113" cy="2910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11.6 – Conic Sections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2136" y="5232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Equation of an Ellipse Centered at a Point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2394</Words>
  <Application>Microsoft Office PowerPoint</Application>
  <PresentationFormat>On-screen Show (4:3)</PresentationFormat>
  <Paragraphs>277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Tristen Billerbeck</cp:lastModifiedBy>
  <cp:revision>43</cp:revision>
  <dcterms:created xsi:type="dcterms:W3CDTF">2013-02-14T17:21:24Z</dcterms:created>
  <dcterms:modified xsi:type="dcterms:W3CDTF">2018-01-10T19:27:16Z</dcterms:modified>
</cp:coreProperties>
</file>