
<file path=[Content_Types].xml><?xml version="1.0" encoding="utf-8"?>
<Types xmlns="http://schemas.openxmlformats.org/package/2006/content-types">
  <Default Extension="xml" ContentType="application/xml"/>
  <Default Extension="png" ContentType="image/png"/>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338" r:id="rId3"/>
    <p:sldId id="285" r:id="rId4"/>
    <p:sldId id="286" r:id="rId5"/>
    <p:sldId id="326" r:id="rId6"/>
    <p:sldId id="339" r:id="rId7"/>
    <p:sldId id="341" r:id="rId8"/>
    <p:sldId id="287" r:id="rId9"/>
    <p:sldId id="288" r:id="rId10"/>
    <p:sldId id="327" r:id="rId11"/>
    <p:sldId id="330" r:id="rId12"/>
    <p:sldId id="328" r:id="rId13"/>
    <p:sldId id="300" r:id="rId1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775">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95" d="100"/>
          <a:sy n="95" d="100"/>
        </p:scale>
        <p:origin x="-312" y="-384"/>
      </p:cViewPr>
      <p:guideLst>
        <p:guide orient="horz" pos="2160"/>
        <p:guide pos="775"/>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MS PGothic" charset="0"/>
                <a:cs typeface="MS PGothic" charset="0"/>
              </a:defRPr>
            </a:lvl1pPr>
          </a:lstStyle>
          <a:p>
            <a:fld id="{AAF90DCC-B354-B740-8116-56667B4C95ED}" type="datetime1">
              <a:rPr lang="en-US">
                <a:latin typeface="Arial"/>
                <a:ea typeface="Arial"/>
                <a:cs typeface="Arial"/>
              </a:rPr>
              <a:pPr/>
              <a:t>5/15/15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MS PGothic" charset="0"/>
                <a:cs typeface="MS PGothic" charset="0"/>
              </a:defRPr>
            </a:lvl1pPr>
          </a:lstStyle>
          <a:p>
            <a:fld id="{304D6765-0692-8B42-8B96-6E33D152346A}" type="slidenum">
              <a:rPr lang="en-US">
                <a:latin typeface="Arial"/>
                <a:ea typeface="Arial"/>
                <a:cs typeface="Arial"/>
              </a:rPr>
              <a:pPr/>
              <a:t>‹#›</a:t>
            </a:fld>
            <a:endParaRPr lang="en-US" dirty="0">
              <a:latin typeface="Arial"/>
              <a:ea typeface="Arial"/>
              <a:cs typeface="Arial"/>
            </a:endParaRPr>
          </a:p>
        </p:txBody>
      </p:sp>
    </p:spTree>
    <p:extLst>
      <p:ext uri="{BB962C8B-B14F-4D97-AF65-F5344CB8AC3E}">
        <p14:creationId xmlns:p14="http://schemas.microsoft.com/office/powerpoint/2010/main" val="17654488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a:ea typeface="Arial"/>
                <a:cs typeface="Arial"/>
              </a:defRPr>
            </a:lvl1pPr>
          </a:lstStyle>
          <a:p>
            <a:fld id="{49111967-7D4E-1746-AA5D-9DD20F6F2E36}" type="datetime1">
              <a:rPr lang="en-US" smtClean="0"/>
              <a:pPr/>
              <a:t>5/15/15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a:ea typeface="Arial"/>
                <a:cs typeface="Arial"/>
              </a:defRPr>
            </a:lvl1pPr>
          </a:lstStyle>
          <a:p>
            <a:fld id="{6057C1DB-61A9-9442-856B-A17F39B5661D}" type="slidenum">
              <a:rPr lang="en-US" smtClean="0"/>
              <a:pPr/>
              <a:t>‹#›</a:t>
            </a:fld>
            <a:endParaRPr lang="en-US" dirty="0"/>
          </a:p>
        </p:txBody>
      </p:sp>
    </p:spTree>
    <p:extLst>
      <p:ext uri="{BB962C8B-B14F-4D97-AF65-F5344CB8AC3E}">
        <p14:creationId xmlns:p14="http://schemas.microsoft.com/office/powerpoint/2010/main" val="213880527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453C0C34-33E1-1D42-9DAC-08DA11ACB7F2}" type="slidenum">
              <a:rPr lang="en-US" sz="1200">
                <a:latin typeface="Arial"/>
                <a:ea typeface="Arial"/>
                <a:cs typeface="Arial"/>
              </a:rPr>
              <a:pPr eaLnBrk="1" hangingPunct="1"/>
              <a:t>1</a:t>
            </a:fld>
            <a:endParaRPr lang="en-US" sz="1200" dirty="0">
              <a:latin typeface="Arial"/>
              <a:ea typeface="Arial"/>
              <a:cs typeface="Arial"/>
            </a:endParaRPr>
          </a:p>
        </p:txBody>
      </p:sp>
    </p:spTree>
    <p:extLst>
      <p:ext uri="{BB962C8B-B14F-4D97-AF65-F5344CB8AC3E}">
        <p14:creationId xmlns:p14="http://schemas.microsoft.com/office/powerpoint/2010/main" val="2450971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453C0C34-33E1-1D42-9DAC-08DA11ACB7F2}" type="slidenum">
              <a:rPr lang="en-US" sz="1200">
                <a:latin typeface="Arial"/>
                <a:ea typeface="Arial"/>
                <a:cs typeface="Arial"/>
              </a:rPr>
              <a:pPr eaLnBrk="1" hangingPunct="1"/>
              <a:t>2</a:t>
            </a:fld>
            <a:endParaRPr lang="en-US" sz="1200" dirty="0">
              <a:latin typeface="Arial"/>
              <a:ea typeface="Arial"/>
              <a:cs typeface="Arial"/>
            </a:endParaRPr>
          </a:p>
        </p:txBody>
      </p:sp>
    </p:spTree>
    <p:extLst>
      <p:ext uri="{BB962C8B-B14F-4D97-AF65-F5344CB8AC3E}">
        <p14:creationId xmlns:p14="http://schemas.microsoft.com/office/powerpoint/2010/main" val="2450971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a:t>
            </a:r>
            <a:r>
              <a:rPr lang="en-US" sz="1200" b="0" i="0" u="none" strike="noStrike" kern="1200" dirty="0" err="1" smtClean="0">
                <a:solidFill>
                  <a:schemeClr val="tx1"/>
                </a:solidFill>
                <a:effectLst/>
                <a:latin typeface="Arial"/>
              </a:rPr>
              <a:t>www.walch.com</a:t>
            </a:r>
            <a:r>
              <a:rPr lang="en-US" sz="1200" b="0" i="0" u="none" strike="noStrike" kern="1200" dirty="0" smtClean="0">
                <a:solidFill>
                  <a:schemeClr val="tx1"/>
                </a:solidFill>
                <a:effectLst/>
                <a:latin typeface="Arial"/>
              </a:rPr>
              <a:t>/</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/04014</a:t>
            </a:r>
            <a:endParaRPr lang="en-US" dirty="0" smtClean="0"/>
          </a:p>
        </p:txBody>
      </p:sp>
      <p:sp>
        <p:nvSpPr>
          <p:cNvPr id="4" name="Slide Number Placeholder 3"/>
          <p:cNvSpPr>
            <a:spLocks noGrp="1"/>
          </p:cNvSpPr>
          <p:nvPr>
            <p:ph type="sldNum" sz="quarter" idx="10"/>
          </p:nvPr>
        </p:nvSpPr>
        <p:spPr/>
        <p:txBody>
          <a:bodyPr/>
          <a:lstStyle/>
          <a:p>
            <a:fld id="{6057C1DB-61A9-9442-856B-A17F39B5661D}" type="slidenum">
              <a:rPr lang="en-US" smtClean="0"/>
              <a:pPr/>
              <a:t>13</a:t>
            </a:fld>
            <a:endParaRPr lang="en-US" dirty="0"/>
          </a:p>
        </p:txBody>
      </p:sp>
    </p:spTree>
    <p:extLst>
      <p:ext uri="{BB962C8B-B14F-4D97-AF65-F5344CB8AC3E}">
        <p14:creationId xmlns:p14="http://schemas.microsoft.com/office/powerpoint/2010/main" val="90021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CSS M1 SS PPT bgd Instruction.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99"/>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Autofit/>
          </a:bodyPr>
          <a:lstStyle>
            <a:lvl1pPr marL="0" indent="0" algn="ctr">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Text Placeholder 11"/>
          <p:cNvSpPr>
            <a:spLocks noGrp="1"/>
          </p:cNvSpPr>
          <p:nvPr>
            <p:ph type="body" sz="quarter" idx="10" hasCustomPrompt="1"/>
          </p:nvPr>
        </p:nvSpPr>
        <p:spPr>
          <a:xfrm>
            <a:off x="1002582" y="6303114"/>
            <a:ext cx="6719017" cy="264966"/>
          </a:xfrm>
        </p:spPr>
        <p:txBody>
          <a:bodyPr>
            <a:noAutofit/>
          </a:bodyPr>
          <a:lstStyle>
            <a:lvl1pPr marL="0" indent="0">
              <a:spcBef>
                <a:spcPts val="0"/>
              </a:spcBef>
              <a:buNone/>
              <a:defRPr sz="1600" b="0" i="0" baseline="0">
                <a:solidFill>
                  <a:srgbClr val="FF0000"/>
                </a:solidFill>
                <a:latin typeface="Arial"/>
                <a:cs typeface="Arial"/>
              </a:defRPr>
            </a:lvl1pPr>
          </a:lstStyle>
          <a:p>
            <a:pPr eaLnBrk="1" hangingPunct="1">
              <a:spcBef>
                <a:spcPct val="0"/>
              </a:spcBef>
            </a:pPr>
            <a:r>
              <a:rPr lang="en-US" dirty="0" smtClean="0">
                <a:cs typeface="MS PGothic" charset="0"/>
              </a:rPr>
              <a:t>1.1.1: Interpreting Complicated Expressions</a:t>
            </a:r>
            <a:endParaRPr lang="en-US" dirty="0">
              <a:cs typeface="MS PGothic" charset="0"/>
            </a:endParaRPr>
          </a:p>
        </p:txBody>
      </p:sp>
      <p:sp>
        <p:nvSpPr>
          <p:cNvPr id="5" name="Slide Number Placeholder 8"/>
          <p:cNvSpPr>
            <a:spLocks noGrp="1"/>
          </p:cNvSpPr>
          <p:nvPr>
            <p:ph type="sldNum" sz="quarter" idx="11"/>
          </p:nvPr>
        </p:nvSpPr>
        <p:spPr>
          <a:xfrm>
            <a:off x="8297863" y="5497513"/>
            <a:ext cx="728662" cy="282575"/>
          </a:xfrm>
        </p:spPr>
        <p:txBody>
          <a:bodyPr/>
          <a:lstStyle>
            <a:lvl1pPr>
              <a:defRPr sz="1800" b="1">
                <a:solidFill>
                  <a:srgbClr val="000000"/>
                </a:solidFill>
                <a:latin typeface="Arial"/>
                <a:ea typeface="Arial"/>
                <a:cs typeface="Arial"/>
              </a:defRPr>
            </a:lvl1pPr>
          </a:lstStyle>
          <a:p>
            <a:pPr>
              <a:defRPr/>
            </a:pPr>
            <a:fld id="{61002435-FE0F-AD4B-ABF4-2A6AB94313DD}" type="slidenum">
              <a:rPr lang="en-US" smtClean="0"/>
              <a:pPr>
                <a:defRPr/>
              </a:pPr>
              <a:t>‹#›</a:t>
            </a:fld>
            <a:endParaRPr lang="en-US" dirty="0"/>
          </a:p>
        </p:txBody>
      </p:sp>
    </p:spTree>
    <p:extLst>
      <p:ext uri="{BB962C8B-B14F-4D97-AF65-F5344CB8AC3E}">
        <p14:creationId xmlns:p14="http://schemas.microsoft.com/office/powerpoint/2010/main" val="1566269820"/>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a:ea typeface="Arial"/>
                <a:cs typeface="Aria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a:ea typeface="Arial"/>
                <a:cs typeface="Arial"/>
              </a:defRPr>
            </a:lvl1pPr>
          </a:lstStyle>
          <a:p>
            <a:fld id="{F732522F-31DA-AD4B-A698-D3D54ED29A4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1"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Arial"/>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Arial"/>
          <a:cs typeface="Arial"/>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Arial"/>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hyperlink" Target="http://www.walch.com/ei/04014" TargetMode="External"/><Relationship Id="rId4"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2.bin"/><Relationship Id="rId5"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wmf"/><Relationship Id="rId5" Type="http://schemas.openxmlformats.org/officeDocument/2006/relationships/oleObject" Target="../embeddings/oleObject4.bin"/><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5.emf"/><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6.emf"/><Relationship Id="rId1" Type="http://schemas.openxmlformats.org/officeDocument/2006/relationships/vmlDrawing" Target="../drawings/vmlDrawing5.v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2"/>
          <p:cNvSpPr>
            <a:spLocks noGrp="1"/>
          </p:cNvSpPr>
          <p:nvPr>
            <p:ph type="subTitle" idx="1"/>
          </p:nvPr>
        </p:nvSpPr>
        <p:spPr>
          <a:xfrm>
            <a:off x="641349" y="641350"/>
            <a:ext cx="8083551" cy="4997450"/>
          </a:xfrm>
        </p:spPr>
        <p:txBody>
          <a:bodyPr/>
          <a:lstStyle/>
          <a:p>
            <a:pPr algn="l" eaLnBrk="1" hangingPunct="1"/>
            <a:r>
              <a:rPr lang="en-US" sz="2800" b="1" dirty="0" smtClean="0"/>
              <a:t>Introduction</a:t>
            </a:r>
          </a:p>
          <a:p>
            <a:pPr algn="l">
              <a:lnSpc>
                <a:spcPct val="150000"/>
              </a:lnSpc>
            </a:pPr>
            <a:r>
              <a:rPr lang="en-US" dirty="0"/>
              <a:t>Functions can be represented as equations or graphs. By examining these representations of a function, it is possible to determine certain information about the situation that the function represents. For example, suppose that </a:t>
            </a:r>
            <a:r>
              <a:rPr lang="en-US" dirty="0" smtClean="0"/>
              <a:t>the equation                           represents </a:t>
            </a:r>
            <a:r>
              <a:rPr lang="en-US" dirty="0"/>
              <a:t>a skydiver’s height, </a:t>
            </a:r>
            <a:r>
              <a:rPr lang="en-US" i="1" dirty="0"/>
              <a:t>h</a:t>
            </a:r>
            <a:r>
              <a:rPr lang="en-US" dirty="0"/>
              <a:t>, above the ground in meters </a:t>
            </a:r>
            <a:r>
              <a:rPr lang="en-US" i="1" dirty="0"/>
              <a:t>t </a:t>
            </a:r>
            <a:r>
              <a:rPr lang="en-US" dirty="0"/>
              <a:t>seconds after she opened her parachute</a:t>
            </a:r>
            <a:r>
              <a:rPr lang="en-US" dirty="0" smtClean="0"/>
              <a:t>.</a:t>
            </a:r>
            <a:endParaRPr lang="en-US" dirty="0"/>
          </a:p>
        </p:txBody>
      </p:sp>
      <p:sp>
        <p:nvSpPr>
          <p:cNvPr id="15363"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FAD9FB24-FCE3-A34A-A281-0D4F41CD588B}" type="slidenum">
              <a:rPr lang="en-US" sz="1800">
                <a:solidFill>
                  <a:srgbClr val="000000"/>
                </a:solidFill>
                <a:latin typeface="Arial"/>
                <a:ea typeface="Arial"/>
                <a:cs typeface="Arial"/>
              </a:rPr>
              <a:pPr eaLnBrk="1" hangingPunct="1"/>
              <a:t>1</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5132" y="6246813"/>
            <a:ext cx="6627568" cy="360816"/>
          </a:xfrm>
        </p:spPr>
        <p:txBody>
          <a:bodyPr/>
          <a:lstStyle/>
          <a:p>
            <a:r>
              <a:rPr lang="sv-SE" dirty="0" smtClean="0"/>
              <a:t>2.3 Skill 1</a:t>
            </a:r>
            <a:r>
              <a:rPr lang="en-US" dirty="0" smtClean="0"/>
              <a:t>: Understanding </a:t>
            </a:r>
            <a:r>
              <a:rPr lang="en-US" dirty="0"/>
              <a:t>the Properties of Functions </a:t>
            </a:r>
          </a:p>
        </p:txBody>
      </p:sp>
      <p:graphicFrame>
        <p:nvGraphicFramePr>
          <p:cNvPr id="5" name="Object 4"/>
          <p:cNvGraphicFramePr>
            <a:graphicFrameLocks noChangeAspect="1"/>
          </p:cNvGraphicFramePr>
          <p:nvPr>
            <p:extLst>
              <p:ext uri="{D42A27DB-BD31-4B8C-83A1-F6EECF244321}">
                <p14:modId xmlns:p14="http://schemas.microsoft.com/office/powerpoint/2010/main" val="2955190450"/>
              </p:ext>
            </p:extLst>
          </p:nvPr>
        </p:nvGraphicFramePr>
        <p:xfrm>
          <a:off x="4281283" y="3302000"/>
          <a:ext cx="2120900" cy="800100"/>
        </p:xfrm>
        <a:graphic>
          <a:graphicData uri="http://schemas.openxmlformats.org/presentationml/2006/ole">
            <mc:AlternateContent xmlns:mc="http://schemas.openxmlformats.org/markup-compatibility/2006">
              <mc:Choice xmlns:v="urn:schemas-microsoft-com:vml" Requires="v">
                <p:oleObj spid="_x0000_s8244" name="Equation" r:id="rId4" imgW="2120900" imgH="800100" progId="Equation.DSMT4">
                  <p:embed/>
                </p:oleObj>
              </mc:Choice>
              <mc:Fallback>
                <p:oleObj name="Equation" r:id="rId4" imgW="2120900" imgH="800100" progId="Equation.DSMT4">
                  <p:embed/>
                  <p:pic>
                    <p:nvPicPr>
                      <p:cNvPr id="0" name=""/>
                      <p:cNvPicPr/>
                      <p:nvPr/>
                    </p:nvPicPr>
                    <p:blipFill>
                      <a:blip r:embed="rId5"/>
                      <a:stretch>
                        <a:fillRect/>
                      </a:stretch>
                    </p:blipFill>
                    <p:spPr>
                      <a:xfrm>
                        <a:off x="4281283" y="3302000"/>
                        <a:ext cx="2120900" cy="800100"/>
                      </a:xfrm>
                      <a:prstGeom prst="rect">
                        <a:avLst/>
                      </a:prstGeom>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10</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80835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2, </a:t>
            </a:r>
            <a:r>
              <a:rPr lang="en-US" sz="2800" b="1" i="1" dirty="0" smtClean="0">
                <a:solidFill>
                  <a:srgbClr val="000090"/>
                </a:solidFill>
              </a:rPr>
              <a:t>continued</a:t>
            </a:r>
          </a:p>
          <a:p>
            <a:pPr lvl="1" algn="l" eaLnBrk="1" fontAlgn="auto" hangingPunct="1">
              <a:spcAft>
                <a:spcPts val="0"/>
              </a:spcAft>
              <a:defRPr/>
            </a:pPr>
            <a:r>
              <a:rPr lang="en-US" sz="2400" dirty="0">
                <a:solidFill>
                  <a:schemeClr val="tx1"/>
                </a:solidFill>
              </a:rPr>
              <a:t>Garrett cannot walk a negative number of miles, and right when he starts, the number of miles he will have walked is 0. In theory, there is no maximum value for </a:t>
            </a:r>
            <a:r>
              <a:rPr lang="en-US" sz="2400" i="1" dirty="0">
                <a:solidFill>
                  <a:schemeClr val="tx1"/>
                </a:solidFill>
              </a:rPr>
              <a:t>m</a:t>
            </a:r>
            <a:r>
              <a:rPr lang="en-US" sz="2400" dirty="0">
                <a:solidFill>
                  <a:schemeClr val="tx1"/>
                </a:solidFill>
              </a:rPr>
              <a:t>. Therefore, the domain of the function is all real numbers </a:t>
            </a:r>
            <a:r>
              <a:rPr lang="en-US" sz="2400" i="1" dirty="0">
                <a:solidFill>
                  <a:schemeClr val="tx1"/>
                </a:solidFill>
              </a:rPr>
              <a:t>m </a:t>
            </a:r>
            <a:r>
              <a:rPr lang="en-US" sz="2400" dirty="0">
                <a:solidFill>
                  <a:schemeClr val="tx1"/>
                </a:solidFill>
              </a:rPr>
              <a:t>such that </a:t>
            </a:r>
            <a:r>
              <a:rPr lang="en-US" sz="2400" i="1" dirty="0">
                <a:solidFill>
                  <a:schemeClr val="tx1"/>
                </a:solidFill>
              </a:rPr>
              <a:t>m </a:t>
            </a:r>
            <a:r>
              <a:rPr lang="en-US" sz="2400" dirty="0">
                <a:solidFill>
                  <a:schemeClr val="tx1"/>
                </a:solidFill>
              </a:rPr>
              <a:t>is greater than or equal to </a:t>
            </a:r>
            <a:r>
              <a:rPr lang="en-US" sz="2400" dirty="0" smtClean="0">
                <a:solidFill>
                  <a:schemeClr val="tx1"/>
                </a:solidFill>
              </a:rPr>
              <a:t>0</a:t>
            </a:r>
            <a:br>
              <a:rPr lang="en-US" sz="2400" dirty="0" smtClean="0">
                <a:solidFill>
                  <a:schemeClr val="tx1"/>
                </a:solidFill>
              </a:rPr>
            </a:br>
            <a:r>
              <a:rPr lang="en-US" sz="2400" dirty="0" smtClean="0">
                <a:solidFill>
                  <a:schemeClr val="tx1"/>
                </a:solidFill>
              </a:rPr>
              <a:t>or</a:t>
            </a:r>
            <a:r>
              <a:rPr lang="en-US" sz="2400" dirty="0">
                <a:solidFill>
                  <a:schemeClr val="tx1"/>
                </a:solidFill>
              </a:rPr>
              <a:t>, symbolically, </a:t>
            </a:r>
            <a:r>
              <a:rPr lang="en-US" sz="2400" i="1" dirty="0">
                <a:solidFill>
                  <a:schemeClr val="tx1"/>
                </a:solidFill>
              </a:rPr>
              <a:t>m </a:t>
            </a:r>
            <a:r>
              <a:rPr lang="en-US" sz="2400" dirty="0">
                <a:solidFill>
                  <a:schemeClr val="tx1"/>
                </a:solidFill>
              </a:rPr>
              <a:t>≥ 0</a:t>
            </a:r>
            <a:r>
              <a:rPr lang="en-US" sz="2400" dirty="0" smtClean="0">
                <a:solidFill>
                  <a:schemeClr val="tx1"/>
                </a:solidFill>
              </a:rPr>
              <a:t>.</a:t>
            </a:r>
            <a:endParaRPr lang="en-US" sz="2800" dirty="0" smtClean="0"/>
          </a:p>
        </p:txBody>
      </p:sp>
      <p:sp>
        <p:nvSpPr>
          <p:cNvPr id="8" name="Text Placeholder 3"/>
          <p:cNvSpPr>
            <a:spLocks noGrp="1"/>
          </p:cNvSpPr>
          <p:nvPr>
            <p:ph type="body" sz="quarter" idx="10"/>
          </p:nvPr>
        </p:nvSpPr>
        <p:spPr>
          <a:xfrm>
            <a:off x="1005132" y="6246813"/>
            <a:ext cx="6741868" cy="360816"/>
          </a:xfrm>
        </p:spPr>
        <p:txBody>
          <a:bodyPr/>
          <a:lstStyle/>
          <a:p>
            <a:r>
              <a:rPr lang="sv-SE" dirty="0"/>
              <a:t>2.3 Skill 1</a:t>
            </a:r>
            <a:r>
              <a:rPr lang="en-US" dirty="0"/>
              <a:t>: Understanding the Properties of Functions </a:t>
            </a:r>
          </a:p>
        </p:txBody>
      </p:sp>
    </p:spTree>
    <p:extLst>
      <p:ext uri="{BB962C8B-B14F-4D97-AF65-F5344CB8AC3E}">
        <p14:creationId xmlns:p14="http://schemas.microsoft.com/office/powerpoint/2010/main" val="36589314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11</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80835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2, </a:t>
            </a:r>
            <a:r>
              <a:rPr lang="en-US" sz="2800" b="1" i="1" dirty="0" smtClean="0">
                <a:solidFill>
                  <a:srgbClr val="000090"/>
                </a:solidFill>
              </a:rPr>
              <a:t>continued</a:t>
            </a:r>
            <a:endParaRPr lang="en-US" sz="2800" dirty="0" smtClean="0"/>
          </a:p>
          <a:p>
            <a:pPr marL="514350" indent="-514350" algn="l">
              <a:buFont typeface="+mj-lt"/>
              <a:buAutoNum type="arabicPeriod" startAt="2"/>
            </a:pPr>
            <a:r>
              <a:rPr lang="en-US" sz="2800" b="1" dirty="0" smtClean="0">
                <a:solidFill>
                  <a:srgbClr val="660066"/>
                </a:solidFill>
              </a:rPr>
              <a:t>Identify </a:t>
            </a:r>
            <a:r>
              <a:rPr lang="en-US" sz="2800" b="1" dirty="0">
                <a:solidFill>
                  <a:srgbClr val="660066"/>
                </a:solidFill>
              </a:rPr>
              <a:t>the range of the function</a:t>
            </a:r>
            <a:r>
              <a:rPr lang="en-US" sz="2800" b="1" dirty="0" smtClean="0">
                <a:solidFill>
                  <a:srgbClr val="660066"/>
                </a:solidFill>
              </a:rPr>
              <a:t>.</a:t>
            </a:r>
          </a:p>
          <a:p>
            <a:pPr lvl="1" algn="l">
              <a:spcAft>
                <a:spcPts val="600"/>
              </a:spcAft>
            </a:pPr>
            <a:r>
              <a:rPr lang="en-US" sz="2400" dirty="0">
                <a:solidFill>
                  <a:schemeClr val="tx1"/>
                </a:solidFill>
              </a:rPr>
              <a:t>The range of a linear function is all the possible values of the function’s dependent variable</a:t>
            </a:r>
            <a:r>
              <a:rPr lang="en-US" sz="2400" dirty="0" smtClean="0">
                <a:solidFill>
                  <a:schemeClr val="tx1"/>
                </a:solidFill>
              </a:rPr>
              <a:t>.</a:t>
            </a:r>
            <a:endParaRPr lang="en-US" sz="2400" dirty="0">
              <a:solidFill>
                <a:schemeClr val="tx1"/>
              </a:solidFill>
            </a:endParaRPr>
          </a:p>
          <a:p>
            <a:pPr lvl="1" algn="l"/>
            <a:r>
              <a:rPr lang="en-US" sz="2400" dirty="0">
                <a:solidFill>
                  <a:schemeClr val="tx1"/>
                </a:solidFill>
              </a:rPr>
              <a:t>In this case, the dependent variable is </a:t>
            </a:r>
            <a:r>
              <a:rPr lang="en-US" sz="2400" i="1" dirty="0">
                <a:solidFill>
                  <a:schemeClr val="tx1"/>
                </a:solidFill>
              </a:rPr>
              <a:t>d</a:t>
            </a:r>
            <a:r>
              <a:rPr lang="en-US" sz="2400" dirty="0">
                <a:solidFill>
                  <a:schemeClr val="tx1"/>
                </a:solidFill>
              </a:rPr>
              <a:t>, which represents the number of dollars Garrett raises, because its value is determined by </a:t>
            </a:r>
            <a:r>
              <a:rPr lang="en-US" sz="2400" i="1" dirty="0">
                <a:solidFill>
                  <a:schemeClr val="tx1"/>
                </a:solidFill>
              </a:rPr>
              <a:t>m</a:t>
            </a:r>
            <a:r>
              <a:rPr lang="en-US" sz="2400" dirty="0">
                <a:solidFill>
                  <a:schemeClr val="tx1"/>
                </a:solidFill>
              </a:rPr>
              <a:t>. In other words, the amount of money Garrett raises depends on the number of miles he walks. 	</a:t>
            </a:r>
          </a:p>
          <a:p>
            <a:pPr marL="514350" indent="-514350" algn="l">
              <a:buFont typeface="+mj-lt"/>
              <a:buAutoNum type="arabicPeriod" startAt="2"/>
            </a:pPr>
            <a:endParaRPr lang="en-US" sz="2800" b="1" dirty="0">
              <a:solidFill>
                <a:srgbClr val="660066"/>
              </a:solidFill>
            </a:endParaRPr>
          </a:p>
        </p:txBody>
      </p:sp>
      <p:sp>
        <p:nvSpPr>
          <p:cNvPr id="8" name="Text Placeholder 3"/>
          <p:cNvSpPr>
            <a:spLocks noGrp="1"/>
          </p:cNvSpPr>
          <p:nvPr>
            <p:ph type="body" sz="quarter" idx="10"/>
          </p:nvPr>
        </p:nvSpPr>
        <p:spPr>
          <a:xfrm>
            <a:off x="1005132" y="6246813"/>
            <a:ext cx="6741868" cy="360816"/>
          </a:xfrm>
        </p:spPr>
        <p:txBody>
          <a:bodyPr/>
          <a:lstStyle/>
          <a:p>
            <a:r>
              <a:rPr lang="sv-SE" dirty="0"/>
              <a:t>2.3 Skill 1</a:t>
            </a:r>
            <a:r>
              <a:rPr lang="en-US" dirty="0"/>
              <a:t>: Understanding the Properties of Functions </a:t>
            </a:r>
          </a:p>
        </p:txBody>
      </p:sp>
    </p:spTree>
    <p:extLst>
      <p:ext uri="{BB962C8B-B14F-4D97-AF65-F5344CB8AC3E}">
        <p14:creationId xmlns:p14="http://schemas.microsoft.com/office/powerpoint/2010/main" val="19787761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12</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80835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2, </a:t>
            </a:r>
            <a:r>
              <a:rPr lang="en-US" sz="2800" b="1" i="1" dirty="0" smtClean="0">
                <a:solidFill>
                  <a:srgbClr val="000090"/>
                </a:solidFill>
              </a:rPr>
              <a:t>continued</a:t>
            </a:r>
          </a:p>
          <a:p>
            <a:pPr lvl="1" algn="l" eaLnBrk="1" fontAlgn="auto" hangingPunct="1">
              <a:spcAft>
                <a:spcPts val="0"/>
              </a:spcAft>
              <a:defRPr/>
            </a:pPr>
            <a:r>
              <a:rPr lang="en-US" sz="2400" dirty="0">
                <a:solidFill>
                  <a:schemeClr val="tx1"/>
                </a:solidFill>
              </a:rPr>
              <a:t>Since the minimum number of miles Garrett can walk is 0, the minimum number of dollars he can raise is 50(0) + 120 = 120. In theory, there is no maximum. Therefore, the range of the function is all real numbers </a:t>
            </a:r>
            <a:r>
              <a:rPr lang="en-US" sz="2400" i="1" dirty="0">
                <a:solidFill>
                  <a:schemeClr val="tx1"/>
                </a:solidFill>
              </a:rPr>
              <a:t>d </a:t>
            </a:r>
            <a:r>
              <a:rPr lang="en-US" sz="2400" dirty="0">
                <a:solidFill>
                  <a:schemeClr val="tx1"/>
                </a:solidFill>
              </a:rPr>
              <a:t>such that </a:t>
            </a:r>
            <a:r>
              <a:rPr lang="en-US" sz="2400" i="1" dirty="0">
                <a:solidFill>
                  <a:schemeClr val="tx1"/>
                </a:solidFill>
              </a:rPr>
              <a:t>d </a:t>
            </a:r>
            <a:r>
              <a:rPr lang="en-US" sz="2400" dirty="0">
                <a:solidFill>
                  <a:schemeClr val="tx1"/>
                </a:solidFill>
              </a:rPr>
              <a:t>is greater than or equal to 120 or, symbolically, </a:t>
            </a:r>
            <a:r>
              <a:rPr lang="en-US" sz="2400" i="1" dirty="0">
                <a:solidFill>
                  <a:schemeClr val="tx1"/>
                </a:solidFill>
              </a:rPr>
              <a:t>d </a:t>
            </a:r>
            <a:r>
              <a:rPr lang="en-US" sz="2400" dirty="0">
                <a:solidFill>
                  <a:schemeClr val="tx1"/>
                </a:solidFill>
              </a:rPr>
              <a:t>≥ 120</a:t>
            </a:r>
            <a:r>
              <a:rPr lang="en-US" sz="2400" dirty="0" smtClean="0">
                <a:solidFill>
                  <a:schemeClr val="tx1"/>
                </a:solidFill>
              </a:rPr>
              <a:t>.</a:t>
            </a:r>
            <a:endParaRPr lang="en-US" sz="2400" dirty="0">
              <a:solidFill>
                <a:schemeClr val="tx1"/>
              </a:solidFill>
            </a:endParaRPr>
          </a:p>
        </p:txBody>
      </p:sp>
      <p:sp>
        <p:nvSpPr>
          <p:cNvPr id="8" name="Text Placeholder 3"/>
          <p:cNvSpPr>
            <a:spLocks noGrp="1"/>
          </p:cNvSpPr>
          <p:nvPr>
            <p:ph type="body" sz="quarter" idx="10"/>
          </p:nvPr>
        </p:nvSpPr>
        <p:spPr>
          <a:xfrm>
            <a:off x="1005132" y="6246813"/>
            <a:ext cx="6741868" cy="360816"/>
          </a:xfrm>
        </p:spPr>
        <p:txBody>
          <a:bodyPr/>
          <a:lstStyle/>
          <a:p>
            <a:r>
              <a:rPr lang="sv-SE" dirty="0"/>
              <a:t>2.3 Skill 1</a:t>
            </a:r>
            <a:r>
              <a:rPr lang="en-US" dirty="0"/>
              <a:t>: Understanding the Properties of Functions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1089" y="4618521"/>
            <a:ext cx="1352739" cy="1200318"/>
          </a:xfrm>
          <a:prstGeom prst="rect">
            <a:avLst/>
          </a:prstGeom>
        </p:spPr>
      </p:pic>
    </p:spTree>
    <p:extLst>
      <p:ext uri="{BB962C8B-B14F-4D97-AF65-F5344CB8AC3E}">
        <p14:creationId xmlns:p14="http://schemas.microsoft.com/office/powerpoint/2010/main" val="38839801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sz="2800" b="1" dirty="0"/>
              <a:t>Guided Practice: </a:t>
            </a:r>
            <a:r>
              <a:rPr lang="en-US" sz="2800" b="1" dirty="0">
                <a:solidFill>
                  <a:srgbClr val="000090"/>
                </a:solidFill>
              </a:rPr>
              <a:t>Example </a:t>
            </a:r>
            <a:r>
              <a:rPr lang="en-US" sz="2800" b="1" dirty="0" smtClean="0">
                <a:solidFill>
                  <a:srgbClr val="000090"/>
                </a:solidFill>
              </a:rPr>
              <a:t>2, </a:t>
            </a:r>
            <a:r>
              <a:rPr lang="en-US" sz="2800" b="1" i="1" dirty="0">
                <a:solidFill>
                  <a:srgbClr val="000090"/>
                </a:solidFill>
              </a:rPr>
              <a:t>continued</a:t>
            </a:r>
            <a:endParaRPr lang="en-US" sz="2800" b="1" dirty="0">
              <a:solidFill>
                <a:srgbClr val="000090"/>
              </a:solidFill>
            </a:endParaRPr>
          </a:p>
          <a:p>
            <a:endParaRPr lang="en-US" dirty="0"/>
          </a:p>
        </p:txBody>
      </p:sp>
      <p:sp>
        <p:nvSpPr>
          <p:cNvPr id="4" name="Slide Number Placeholder 3"/>
          <p:cNvSpPr>
            <a:spLocks noGrp="1"/>
          </p:cNvSpPr>
          <p:nvPr>
            <p:ph type="sldNum" sz="quarter" idx="11"/>
          </p:nvPr>
        </p:nvSpPr>
        <p:spPr/>
        <p:txBody>
          <a:bodyPr/>
          <a:lstStyle/>
          <a:p>
            <a:pPr>
              <a:defRPr/>
            </a:pPr>
            <a:fld id="{61002435-FE0F-AD4B-ABF4-2A6AB94313DD}" type="slidenum">
              <a:rPr lang="en-US" smtClean="0"/>
              <a:pPr>
                <a:defRPr/>
              </a:pPr>
              <a:t>13</a:t>
            </a:fld>
            <a:endParaRPr lang="en-US" dirty="0"/>
          </a:p>
        </p:txBody>
      </p:sp>
      <p:pic>
        <p:nvPicPr>
          <p:cNvPr id="5"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3"/>
          <p:cNvSpPr>
            <a:spLocks noGrp="1"/>
          </p:cNvSpPr>
          <p:nvPr>
            <p:ph type="body" sz="quarter" idx="10"/>
          </p:nvPr>
        </p:nvSpPr>
        <p:spPr>
          <a:xfrm>
            <a:off x="1005132" y="6246813"/>
            <a:ext cx="6729168" cy="360816"/>
          </a:xfrm>
        </p:spPr>
        <p:txBody>
          <a:bodyPr/>
          <a:lstStyle/>
          <a:p>
            <a:r>
              <a:rPr lang="sv-SE" dirty="0"/>
              <a:t>2.3 Skill 1</a:t>
            </a:r>
            <a:r>
              <a:rPr lang="en-US" dirty="0"/>
              <a:t>: Understanding the Properties of Functions </a:t>
            </a:r>
          </a:p>
        </p:txBody>
      </p:sp>
    </p:spTree>
    <p:extLst>
      <p:ext uri="{BB962C8B-B14F-4D97-AF65-F5344CB8AC3E}">
        <p14:creationId xmlns:p14="http://schemas.microsoft.com/office/powerpoint/2010/main" val="3490236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2"/>
          <p:cNvSpPr>
            <a:spLocks noGrp="1"/>
          </p:cNvSpPr>
          <p:nvPr>
            <p:ph type="subTitle" idx="1"/>
          </p:nvPr>
        </p:nvSpPr>
        <p:spPr>
          <a:xfrm>
            <a:off x="641349" y="641350"/>
            <a:ext cx="8083551" cy="4997450"/>
          </a:xfrm>
        </p:spPr>
        <p:txBody>
          <a:bodyPr/>
          <a:lstStyle/>
          <a:p>
            <a:pPr algn="l" eaLnBrk="1" hangingPunct="1"/>
            <a:r>
              <a:rPr lang="en-US" sz="2800" b="1" dirty="0"/>
              <a:t>Introduction, </a:t>
            </a:r>
            <a:r>
              <a:rPr lang="en-US" sz="2800" b="1" i="1" dirty="0"/>
              <a:t>continued</a:t>
            </a:r>
            <a:endParaRPr lang="en-US" sz="2000" b="1" dirty="0"/>
          </a:p>
          <a:p>
            <a:pPr algn="l">
              <a:lnSpc>
                <a:spcPct val="150000"/>
              </a:lnSpc>
            </a:pPr>
            <a:r>
              <a:rPr lang="en-US" dirty="0"/>
              <a:t>From this equation, it can be determined that the skydiver opened her parachute when she was 950 </a:t>
            </a:r>
            <a:r>
              <a:rPr lang="en-US" dirty="0" smtClean="0"/>
              <a:t>meters above </a:t>
            </a:r>
            <a:r>
              <a:rPr lang="en-US" dirty="0"/>
              <a:t>the ground and that she was falling at a rate of       </a:t>
            </a:r>
            <a:r>
              <a:rPr lang="en-US" dirty="0" smtClean="0"/>
              <a:t>meters </a:t>
            </a:r>
            <a:r>
              <a:rPr lang="en-US" dirty="0"/>
              <a:t>per second</a:t>
            </a:r>
            <a:r>
              <a:rPr lang="en-US" dirty="0" smtClean="0"/>
              <a:t>.</a:t>
            </a:r>
            <a:endParaRPr lang="en-US" dirty="0"/>
          </a:p>
        </p:txBody>
      </p:sp>
      <p:sp>
        <p:nvSpPr>
          <p:cNvPr id="15363"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FAD9FB24-FCE3-A34A-A281-0D4F41CD588B}" type="slidenum">
              <a:rPr lang="en-US" sz="1800">
                <a:solidFill>
                  <a:srgbClr val="000000"/>
                </a:solidFill>
                <a:latin typeface="Arial"/>
                <a:ea typeface="Arial"/>
                <a:cs typeface="Arial"/>
              </a:rPr>
              <a:pPr eaLnBrk="1" hangingPunct="1"/>
              <a:t>2</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5132" y="6246813"/>
            <a:ext cx="6627568" cy="360816"/>
          </a:xfrm>
        </p:spPr>
        <p:txBody>
          <a:bodyPr/>
          <a:lstStyle/>
          <a:p>
            <a:r>
              <a:rPr lang="sv-SE" dirty="0" smtClean="0"/>
              <a:t>2.3 Skill 1</a:t>
            </a:r>
            <a:r>
              <a:rPr lang="en-US" dirty="0" smtClean="0"/>
              <a:t>: Understanding </a:t>
            </a:r>
            <a:r>
              <a:rPr lang="en-US" dirty="0"/>
              <a:t>the Properties of Functions </a:t>
            </a:r>
          </a:p>
        </p:txBody>
      </p:sp>
      <p:graphicFrame>
        <p:nvGraphicFramePr>
          <p:cNvPr id="7" name="Object 6"/>
          <p:cNvGraphicFramePr>
            <a:graphicFrameLocks noChangeAspect="1"/>
          </p:cNvGraphicFramePr>
          <p:nvPr>
            <p:extLst>
              <p:ext uri="{D42A27DB-BD31-4B8C-83A1-F6EECF244321}">
                <p14:modId xmlns:p14="http://schemas.microsoft.com/office/powerpoint/2010/main" val="3477534615"/>
              </p:ext>
            </p:extLst>
          </p:nvPr>
        </p:nvGraphicFramePr>
        <p:xfrm>
          <a:off x="7086572" y="2203450"/>
          <a:ext cx="431800" cy="800100"/>
        </p:xfrm>
        <a:graphic>
          <a:graphicData uri="http://schemas.openxmlformats.org/presentationml/2006/ole">
            <mc:AlternateContent xmlns:mc="http://schemas.openxmlformats.org/markup-compatibility/2006">
              <mc:Choice xmlns:v="urn:schemas-microsoft-com:vml" Requires="v">
                <p:oleObj spid="_x0000_s28707" name="Equation" r:id="rId4" imgW="431800" imgH="800100" progId="Equation.DSMT4">
                  <p:embed/>
                </p:oleObj>
              </mc:Choice>
              <mc:Fallback>
                <p:oleObj name="Equation" r:id="rId4" imgW="431800" imgH="800100" progId="Equation.DSMT4">
                  <p:embed/>
                  <p:pic>
                    <p:nvPicPr>
                      <p:cNvPr id="0" name=""/>
                      <p:cNvPicPr/>
                      <p:nvPr/>
                    </p:nvPicPr>
                    <p:blipFill>
                      <a:blip r:embed="rId5"/>
                      <a:stretch>
                        <a:fillRect/>
                      </a:stretch>
                    </p:blipFill>
                    <p:spPr>
                      <a:xfrm>
                        <a:off x="7086572" y="2203450"/>
                        <a:ext cx="431800" cy="800100"/>
                      </a:xfrm>
                      <a:prstGeom prst="rect">
                        <a:avLst/>
                      </a:prstGeom>
                    </p:spPr>
                  </p:pic>
                </p:oleObj>
              </mc:Fallback>
            </mc:AlternateContent>
          </a:graphicData>
        </a:graphic>
      </p:graphicFrame>
    </p:spTree>
    <p:extLst>
      <p:ext uri="{BB962C8B-B14F-4D97-AF65-F5344CB8AC3E}">
        <p14:creationId xmlns:p14="http://schemas.microsoft.com/office/powerpoint/2010/main" val="10649533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3</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8083550" cy="4997450"/>
          </a:xfrm>
        </p:spPr>
        <p:txBody>
          <a:bodyPr rtlCol="0">
            <a:noAutofit/>
          </a:bodyPr>
          <a:lstStyle/>
          <a:p>
            <a:pPr algn="l" eaLnBrk="1" fontAlgn="auto" hangingPunct="1">
              <a:spcAft>
                <a:spcPts val="0"/>
              </a:spcAft>
              <a:buFont typeface="Arial"/>
              <a:buNone/>
              <a:defRPr/>
            </a:pPr>
            <a:r>
              <a:rPr lang="en-US" sz="2800" b="1" dirty="0" smtClean="0">
                <a:ea typeface="+mn-ea"/>
              </a:rPr>
              <a:t>Key Concepts</a:t>
            </a:r>
            <a:endParaRPr lang="en-US" dirty="0"/>
          </a:p>
          <a:p>
            <a:pPr marL="342900" indent="-342900" algn="l">
              <a:buFont typeface="Arial"/>
              <a:buChar char="•"/>
            </a:pPr>
            <a:r>
              <a:rPr lang="en-US" dirty="0"/>
              <a:t>A </a:t>
            </a:r>
            <a:r>
              <a:rPr lang="en-US" b="1" dirty="0"/>
              <a:t>linear function </a:t>
            </a:r>
            <a:r>
              <a:rPr lang="en-US" dirty="0"/>
              <a:t>is a function that can be written in the form </a:t>
            </a:r>
            <a:r>
              <a:rPr lang="en-US" i="1" dirty="0"/>
              <a:t>y </a:t>
            </a:r>
            <a:r>
              <a:rPr lang="en-US" dirty="0"/>
              <a:t>= </a:t>
            </a:r>
            <a:r>
              <a:rPr lang="en-US" i="1" dirty="0"/>
              <a:t>mx </a:t>
            </a:r>
            <a:r>
              <a:rPr lang="en-US" dirty="0"/>
              <a:t>+ </a:t>
            </a:r>
            <a:r>
              <a:rPr lang="en-US" i="1" dirty="0"/>
              <a:t>b</a:t>
            </a:r>
            <a:r>
              <a:rPr lang="en-US" dirty="0"/>
              <a:t>, where </a:t>
            </a:r>
            <a:r>
              <a:rPr lang="en-US" i="1" dirty="0"/>
              <a:t>m </a:t>
            </a:r>
            <a:r>
              <a:rPr lang="en-US" dirty="0"/>
              <a:t>is the slope and </a:t>
            </a:r>
            <a:r>
              <a:rPr lang="en-US" i="1" dirty="0"/>
              <a:t>b </a:t>
            </a:r>
            <a:r>
              <a:rPr lang="en-US" dirty="0"/>
              <a:t>is </a:t>
            </a:r>
            <a:r>
              <a:rPr lang="en-US" dirty="0" smtClean="0"/>
              <a:t>the</a:t>
            </a:r>
            <a:br>
              <a:rPr lang="en-US" dirty="0" smtClean="0"/>
            </a:br>
            <a:r>
              <a:rPr lang="en-US" i="1" dirty="0" smtClean="0"/>
              <a:t>y</a:t>
            </a:r>
            <a:r>
              <a:rPr lang="en-US" dirty="0"/>
              <a:t>-intercept. </a:t>
            </a:r>
          </a:p>
          <a:p>
            <a:pPr marL="342900" indent="-342900" algn="l">
              <a:buFont typeface="Arial"/>
              <a:buChar char="•"/>
            </a:pPr>
            <a:r>
              <a:rPr lang="en-US" dirty="0" smtClean="0"/>
              <a:t>In </a:t>
            </a:r>
            <a:r>
              <a:rPr lang="en-US" dirty="0"/>
              <a:t>the equation </a:t>
            </a:r>
            <a:r>
              <a:rPr lang="en-US" i="1" dirty="0"/>
              <a:t>y </a:t>
            </a:r>
            <a:r>
              <a:rPr lang="en-US" dirty="0"/>
              <a:t>= </a:t>
            </a:r>
            <a:r>
              <a:rPr lang="en-US" i="1" dirty="0"/>
              <a:t>mx </a:t>
            </a:r>
            <a:r>
              <a:rPr lang="en-US" dirty="0"/>
              <a:t>+ </a:t>
            </a:r>
            <a:r>
              <a:rPr lang="en-US" i="1" dirty="0"/>
              <a:t>b</a:t>
            </a:r>
            <a:r>
              <a:rPr lang="en-US" dirty="0"/>
              <a:t>, </a:t>
            </a:r>
            <a:r>
              <a:rPr lang="en-US" i="1" dirty="0"/>
              <a:t>x </a:t>
            </a:r>
            <a:r>
              <a:rPr lang="en-US" dirty="0"/>
              <a:t>is the </a:t>
            </a:r>
            <a:r>
              <a:rPr lang="en-US" b="1" dirty="0"/>
              <a:t>independent variable</a:t>
            </a:r>
            <a:r>
              <a:rPr lang="en-US" dirty="0"/>
              <a:t>, or the variable of a function which has a value that </a:t>
            </a:r>
            <a:r>
              <a:rPr lang="en-US" i="1" dirty="0"/>
              <a:t>is not </a:t>
            </a:r>
            <a:r>
              <a:rPr lang="en-US" dirty="0"/>
              <a:t>determined by another variable’s value, whereas </a:t>
            </a:r>
            <a:r>
              <a:rPr lang="en-US" i="1" dirty="0"/>
              <a:t>y </a:t>
            </a:r>
            <a:r>
              <a:rPr lang="en-US" dirty="0"/>
              <a:t>is the </a:t>
            </a:r>
            <a:r>
              <a:rPr lang="en-US" b="1" dirty="0"/>
              <a:t>dependent variable</a:t>
            </a:r>
            <a:r>
              <a:rPr lang="en-US" dirty="0"/>
              <a:t>, or the variable of a function which has a value that </a:t>
            </a:r>
            <a:r>
              <a:rPr lang="en-US" i="1" dirty="0"/>
              <a:t>is </a:t>
            </a:r>
            <a:r>
              <a:rPr lang="en-US" dirty="0"/>
              <a:t>determined by another variable’s value</a:t>
            </a:r>
            <a:r>
              <a:rPr lang="en-US" dirty="0" smtClean="0"/>
              <a:t>.</a:t>
            </a:r>
            <a:endParaRPr lang="en-US" dirty="0"/>
          </a:p>
        </p:txBody>
      </p:sp>
      <p:sp>
        <p:nvSpPr>
          <p:cNvPr id="13" name="Text Placeholder 3"/>
          <p:cNvSpPr>
            <a:spLocks noGrp="1"/>
          </p:cNvSpPr>
          <p:nvPr>
            <p:ph type="body" sz="quarter" idx="10"/>
          </p:nvPr>
        </p:nvSpPr>
        <p:spPr>
          <a:xfrm>
            <a:off x="1005132" y="6246813"/>
            <a:ext cx="6589468" cy="360816"/>
          </a:xfrm>
        </p:spPr>
        <p:txBody>
          <a:bodyPr/>
          <a:lstStyle/>
          <a:p>
            <a:r>
              <a:rPr lang="sv-SE" dirty="0"/>
              <a:t>2.3 Skill 1</a:t>
            </a:r>
            <a:r>
              <a:rPr lang="en-US" dirty="0"/>
              <a:t>: Understanding the Properties of Functions </a:t>
            </a:r>
          </a:p>
        </p:txBody>
      </p:sp>
      <p:graphicFrame>
        <p:nvGraphicFramePr>
          <p:cNvPr id="2" name="Object 1"/>
          <p:cNvGraphicFramePr>
            <a:graphicFrameLocks noChangeAspect="1"/>
          </p:cNvGraphicFramePr>
          <p:nvPr>
            <p:extLst>
              <p:ext uri="{D42A27DB-BD31-4B8C-83A1-F6EECF244321}">
                <p14:modId xmlns:p14="http://schemas.microsoft.com/office/powerpoint/2010/main" val="1431297250"/>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415"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737975993"/>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1416"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spTree>
    <p:extLst>
      <p:ext uri="{BB962C8B-B14F-4D97-AF65-F5344CB8AC3E}">
        <p14:creationId xmlns:p14="http://schemas.microsoft.com/office/powerpoint/2010/main" val="9356109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4</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8083550" cy="4997450"/>
          </a:xfrm>
        </p:spPr>
        <p:txBody>
          <a:bodyPr/>
          <a:lstStyle/>
          <a:p>
            <a:pPr algn="l" eaLnBrk="1" hangingPunct="1">
              <a:defRPr/>
            </a:pPr>
            <a:r>
              <a:rPr lang="en-US" sz="2800" b="1" dirty="0" smtClean="0"/>
              <a:t>Key Concepts, </a:t>
            </a:r>
            <a:r>
              <a:rPr lang="en-US" sz="2800" b="1" i="1" dirty="0" smtClean="0"/>
              <a:t>continued</a:t>
            </a:r>
            <a:endParaRPr lang="en-US" sz="2000" b="1" dirty="0"/>
          </a:p>
          <a:p>
            <a:pPr marL="342900" indent="-342900" algn="l">
              <a:buFont typeface="Arial"/>
              <a:buChar char="•"/>
            </a:pPr>
            <a:r>
              <a:rPr lang="en-US" dirty="0"/>
              <a:t>All the possible values of a function’s independent variable are the function’s </a:t>
            </a:r>
            <a:r>
              <a:rPr lang="en-US" b="1" dirty="0"/>
              <a:t>domain</a:t>
            </a:r>
            <a:r>
              <a:rPr lang="en-US" dirty="0"/>
              <a:t>, whereas all the possible values of a function’s dependent variable are its </a:t>
            </a:r>
            <a:r>
              <a:rPr lang="en-US" b="1" dirty="0"/>
              <a:t>range</a:t>
            </a:r>
            <a:r>
              <a:rPr lang="en-US" dirty="0" smtClean="0"/>
              <a:t>.</a:t>
            </a:r>
            <a:endParaRPr lang="en-US" dirty="0"/>
          </a:p>
          <a:p>
            <a:pPr marL="342900" indent="-342900" algn="l">
              <a:buFont typeface="Arial"/>
              <a:buChar char="•"/>
            </a:pPr>
            <a:r>
              <a:rPr lang="en-US" dirty="0"/>
              <a:t>You can identify a linear relationship by checking to make sure that for each change in the value of the independent variable, the change in the value of the dependent variable remains constant. </a:t>
            </a:r>
          </a:p>
          <a:p>
            <a:pPr marL="342900" indent="-342900" algn="l">
              <a:buFont typeface="Arial"/>
              <a:buChar char="•"/>
            </a:pPr>
            <a:r>
              <a:rPr lang="en-US" dirty="0"/>
              <a:t>Given any two points that are on the graph of a linear function, the equation that represents the function can be determined, or created. </a:t>
            </a:r>
          </a:p>
          <a:p>
            <a:pPr marL="342900" indent="-342900" algn="l">
              <a:buFont typeface="Arial"/>
              <a:buChar char="•"/>
            </a:pPr>
            <a:endParaRPr lang="en-US" dirty="0"/>
          </a:p>
        </p:txBody>
      </p:sp>
      <p:sp>
        <p:nvSpPr>
          <p:cNvPr id="7" name="Text Placeholder 3"/>
          <p:cNvSpPr>
            <a:spLocks noGrp="1"/>
          </p:cNvSpPr>
          <p:nvPr>
            <p:ph type="body" sz="quarter" idx="10"/>
          </p:nvPr>
        </p:nvSpPr>
        <p:spPr>
          <a:xfrm>
            <a:off x="1005132" y="6246813"/>
            <a:ext cx="6945068" cy="360816"/>
          </a:xfrm>
        </p:spPr>
        <p:txBody>
          <a:bodyPr/>
          <a:lstStyle/>
          <a:p>
            <a:r>
              <a:rPr lang="sv-SE" dirty="0"/>
              <a:t>2.3 Skill 1</a:t>
            </a:r>
            <a:r>
              <a:rPr lang="en-US" dirty="0"/>
              <a:t>: Understanding the Properties of Functions </a:t>
            </a:r>
          </a:p>
        </p:txBody>
      </p:sp>
    </p:spTree>
    <p:extLst>
      <p:ext uri="{BB962C8B-B14F-4D97-AF65-F5344CB8AC3E}">
        <p14:creationId xmlns:p14="http://schemas.microsoft.com/office/powerpoint/2010/main" val="7165813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5</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8083550" cy="4997450"/>
          </a:xfrm>
        </p:spPr>
        <p:txBody>
          <a:bodyPr/>
          <a:lstStyle/>
          <a:p>
            <a:pPr algn="l" eaLnBrk="1" hangingPunct="1">
              <a:defRPr/>
            </a:pPr>
            <a:r>
              <a:rPr lang="en-US" sz="2800" b="1" dirty="0" smtClean="0"/>
              <a:t>Key Concepts, </a:t>
            </a:r>
            <a:r>
              <a:rPr lang="en-US" sz="2800" b="1" i="1" dirty="0" smtClean="0"/>
              <a:t>continued</a:t>
            </a:r>
            <a:endParaRPr lang="en-US" sz="2000" b="1" dirty="0"/>
          </a:p>
          <a:p>
            <a:pPr marL="342900" indent="-342900" algn="l">
              <a:buFont typeface="Arial"/>
              <a:buChar char="•"/>
            </a:pPr>
            <a:r>
              <a:rPr lang="en-US" dirty="0" smtClean="0"/>
              <a:t>The </a:t>
            </a:r>
            <a:r>
              <a:rPr lang="en-US" b="1" dirty="0"/>
              <a:t>slope </a:t>
            </a:r>
            <a:r>
              <a:rPr lang="en-US" dirty="0"/>
              <a:t>of a linear function, or the change in the value of a linear function’s dependent variable </a:t>
            </a:r>
            <a:r>
              <a:rPr lang="en-US" dirty="0" smtClean="0"/>
              <a:t>for</a:t>
            </a:r>
            <a:br>
              <a:rPr lang="en-US" dirty="0" smtClean="0"/>
            </a:br>
            <a:r>
              <a:rPr lang="en-US" dirty="0" smtClean="0"/>
              <a:t>each </a:t>
            </a:r>
            <a:r>
              <a:rPr lang="en-US" dirty="0"/>
              <a:t>one-unit increase in the value of the function’s independent variable, can be determined from the equation or graph representing the function. </a:t>
            </a:r>
          </a:p>
          <a:p>
            <a:pPr marL="342900" indent="-342900" algn="l">
              <a:lnSpc>
                <a:spcPct val="150000"/>
              </a:lnSpc>
              <a:buFont typeface="Arial"/>
              <a:buChar char="•"/>
            </a:pPr>
            <a:r>
              <a:rPr lang="en-US" dirty="0" smtClean="0"/>
              <a:t>The </a:t>
            </a:r>
            <a:r>
              <a:rPr lang="en-US" dirty="0"/>
              <a:t>slope is also known as the ratio of the </a:t>
            </a:r>
            <a:r>
              <a:rPr lang="en-US" dirty="0" smtClean="0"/>
              <a:t>amount</a:t>
            </a:r>
            <a:br>
              <a:rPr lang="en-US" dirty="0" smtClean="0"/>
            </a:br>
            <a:r>
              <a:rPr lang="en-US" dirty="0" smtClean="0"/>
              <a:t>of </a:t>
            </a:r>
            <a:r>
              <a:rPr lang="en-US" dirty="0"/>
              <a:t>vertical change to the amount of horizontal change, </a:t>
            </a:r>
            <a:r>
              <a:rPr lang="en-US" dirty="0" smtClean="0"/>
              <a:t>or        .</a:t>
            </a:r>
            <a:endParaRPr lang="en-US" dirty="0"/>
          </a:p>
        </p:txBody>
      </p:sp>
      <p:sp>
        <p:nvSpPr>
          <p:cNvPr id="7" name="Text Placeholder 3"/>
          <p:cNvSpPr>
            <a:spLocks noGrp="1"/>
          </p:cNvSpPr>
          <p:nvPr>
            <p:ph type="body" sz="quarter" idx="10"/>
          </p:nvPr>
        </p:nvSpPr>
        <p:spPr>
          <a:xfrm>
            <a:off x="1005132" y="6246813"/>
            <a:ext cx="6945068" cy="360816"/>
          </a:xfrm>
        </p:spPr>
        <p:txBody>
          <a:bodyPr/>
          <a:lstStyle/>
          <a:p>
            <a:r>
              <a:rPr lang="sv-SE" dirty="0"/>
              <a:t>2.3 Skill 1</a:t>
            </a:r>
            <a:r>
              <a:rPr lang="en-US" dirty="0"/>
              <a:t>: Understanding the Properties of Functions </a:t>
            </a:r>
          </a:p>
        </p:txBody>
      </p:sp>
      <p:graphicFrame>
        <p:nvGraphicFramePr>
          <p:cNvPr id="5" name="Object 4"/>
          <p:cNvGraphicFramePr>
            <a:graphicFrameLocks noChangeAspect="1"/>
          </p:cNvGraphicFramePr>
          <p:nvPr>
            <p:extLst>
              <p:ext uri="{D42A27DB-BD31-4B8C-83A1-F6EECF244321}">
                <p14:modId xmlns:p14="http://schemas.microsoft.com/office/powerpoint/2010/main" val="2910489238"/>
              </p:ext>
            </p:extLst>
          </p:nvPr>
        </p:nvGraphicFramePr>
        <p:xfrm>
          <a:off x="1466542" y="4156547"/>
          <a:ext cx="533400" cy="800100"/>
        </p:xfrm>
        <a:graphic>
          <a:graphicData uri="http://schemas.openxmlformats.org/presentationml/2006/ole">
            <mc:AlternateContent xmlns:mc="http://schemas.openxmlformats.org/markup-compatibility/2006">
              <mc:Choice xmlns:v="urn:schemas-microsoft-com:vml" Requires="v">
                <p:oleObj spid="_x0000_s11314" name="Equation" r:id="rId3" imgW="533400" imgH="800100" progId="Equation.DSMT4">
                  <p:embed/>
                </p:oleObj>
              </mc:Choice>
              <mc:Fallback>
                <p:oleObj name="Equation" r:id="rId3" imgW="533400" imgH="800100" progId="Equation.DSMT4">
                  <p:embed/>
                  <p:pic>
                    <p:nvPicPr>
                      <p:cNvPr id="0" name=""/>
                      <p:cNvPicPr/>
                      <p:nvPr/>
                    </p:nvPicPr>
                    <p:blipFill>
                      <a:blip r:embed="rId4"/>
                      <a:stretch>
                        <a:fillRect/>
                      </a:stretch>
                    </p:blipFill>
                    <p:spPr>
                      <a:xfrm>
                        <a:off x="1466542" y="4156547"/>
                        <a:ext cx="533400" cy="800100"/>
                      </a:xfrm>
                      <a:prstGeom prst="rect">
                        <a:avLst/>
                      </a:prstGeom>
                    </p:spPr>
                  </p:pic>
                </p:oleObj>
              </mc:Fallback>
            </mc:AlternateContent>
          </a:graphicData>
        </a:graphic>
      </p:graphicFrame>
    </p:spTree>
    <p:extLst>
      <p:ext uri="{BB962C8B-B14F-4D97-AF65-F5344CB8AC3E}">
        <p14:creationId xmlns:p14="http://schemas.microsoft.com/office/powerpoint/2010/main" val="39695271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6</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8083550" cy="4997450"/>
          </a:xfrm>
        </p:spPr>
        <p:txBody>
          <a:bodyPr/>
          <a:lstStyle/>
          <a:p>
            <a:pPr algn="l" eaLnBrk="1" hangingPunct="1">
              <a:defRPr/>
            </a:pPr>
            <a:r>
              <a:rPr lang="en-US" sz="2800" b="1" dirty="0" smtClean="0"/>
              <a:t>Key Concepts, </a:t>
            </a:r>
            <a:r>
              <a:rPr lang="en-US" sz="2800" b="1" i="1" dirty="0" smtClean="0"/>
              <a:t>continued</a:t>
            </a:r>
            <a:endParaRPr lang="en-US" dirty="0"/>
          </a:p>
          <a:p>
            <a:pPr marL="342900" indent="-342900" algn="l">
              <a:lnSpc>
                <a:spcPts val="5000"/>
              </a:lnSpc>
              <a:spcAft>
                <a:spcPts val="1800"/>
              </a:spcAft>
              <a:buFont typeface="Arial"/>
              <a:buChar char="•"/>
            </a:pPr>
            <a:r>
              <a:rPr lang="es-ES_tradnl" dirty="0" err="1"/>
              <a:t>The</a:t>
            </a:r>
            <a:r>
              <a:rPr lang="es-ES_tradnl" dirty="0"/>
              <a:t> </a:t>
            </a:r>
            <a:r>
              <a:rPr lang="es-ES_tradnl" dirty="0" smtClean="0"/>
              <a:t>formula             can </a:t>
            </a:r>
            <a:r>
              <a:rPr lang="es-ES_tradnl" dirty="0"/>
              <a:t>be </a:t>
            </a:r>
            <a:r>
              <a:rPr lang="es-ES_tradnl" dirty="0" err="1"/>
              <a:t>used</a:t>
            </a:r>
            <a:r>
              <a:rPr lang="es-ES_tradnl" dirty="0"/>
              <a:t> </a:t>
            </a:r>
            <a:r>
              <a:rPr lang="es-ES_tradnl" dirty="0" err="1"/>
              <a:t>to</a:t>
            </a:r>
            <a:r>
              <a:rPr lang="es-ES_tradnl" dirty="0"/>
              <a:t> </a:t>
            </a:r>
            <a:r>
              <a:rPr lang="es-ES_tradnl" dirty="0" err="1"/>
              <a:t>find</a:t>
            </a:r>
            <a:r>
              <a:rPr lang="es-ES_tradnl" dirty="0"/>
              <a:t> </a:t>
            </a:r>
            <a:r>
              <a:rPr lang="es-ES_tradnl" dirty="0" err="1"/>
              <a:t>the</a:t>
            </a:r>
            <a:r>
              <a:rPr lang="es-ES_tradnl" dirty="0"/>
              <a:t> slope of a linear </a:t>
            </a:r>
            <a:r>
              <a:rPr lang="es-ES_tradnl" dirty="0" err="1"/>
              <a:t>function</a:t>
            </a:r>
            <a:r>
              <a:rPr lang="es-ES_tradnl" dirty="0"/>
              <a:t>, </a:t>
            </a:r>
            <a:r>
              <a:rPr lang="es-ES_tradnl" dirty="0" err="1"/>
              <a:t>where</a:t>
            </a:r>
            <a:r>
              <a:rPr lang="es-ES_tradnl" dirty="0"/>
              <a:t> (</a:t>
            </a:r>
            <a:r>
              <a:rPr lang="es-ES_tradnl" i="1" dirty="0"/>
              <a:t>x</a:t>
            </a:r>
            <a:r>
              <a:rPr lang="es-ES_tradnl" baseline="-25000" dirty="0"/>
              <a:t>1</a:t>
            </a:r>
            <a:r>
              <a:rPr lang="es-ES_tradnl" dirty="0"/>
              <a:t>, </a:t>
            </a:r>
            <a:r>
              <a:rPr lang="es-ES_tradnl" i="1" dirty="0"/>
              <a:t>y</a:t>
            </a:r>
            <a:r>
              <a:rPr lang="es-ES_tradnl" baseline="-25000" dirty="0"/>
              <a:t>1</a:t>
            </a:r>
            <a:r>
              <a:rPr lang="es-ES_tradnl" dirty="0"/>
              <a:t>) and (</a:t>
            </a:r>
            <a:r>
              <a:rPr lang="es-ES_tradnl" i="1" dirty="0"/>
              <a:t>x</a:t>
            </a:r>
            <a:r>
              <a:rPr lang="es-ES_tradnl" baseline="-25000" dirty="0"/>
              <a:t>2</a:t>
            </a:r>
            <a:r>
              <a:rPr lang="es-ES_tradnl" dirty="0"/>
              <a:t>, </a:t>
            </a:r>
            <a:r>
              <a:rPr lang="es-ES_tradnl" i="1" dirty="0"/>
              <a:t>y</a:t>
            </a:r>
            <a:r>
              <a:rPr lang="es-ES_tradnl" baseline="-25000" dirty="0"/>
              <a:t>2</a:t>
            </a:r>
            <a:r>
              <a:rPr lang="es-ES_tradnl" dirty="0"/>
              <a:t>) are </a:t>
            </a:r>
            <a:r>
              <a:rPr lang="es-ES_tradnl" dirty="0" err="1"/>
              <a:t>two</a:t>
            </a:r>
            <a:r>
              <a:rPr lang="es-ES_tradnl" dirty="0"/>
              <a:t> </a:t>
            </a:r>
            <a:r>
              <a:rPr lang="es-ES_tradnl" dirty="0" err="1"/>
              <a:t>points</a:t>
            </a:r>
            <a:r>
              <a:rPr lang="es-ES_tradnl" dirty="0"/>
              <a:t> </a:t>
            </a:r>
            <a:r>
              <a:rPr lang="es-ES_tradnl" dirty="0" err="1"/>
              <a:t>on</a:t>
            </a:r>
            <a:r>
              <a:rPr lang="es-ES_tradnl" dirty="0"/>
              <a:t> </a:t>
            </a:r>
            <a:r>
              <a:rPr lang="es-ES_tradnl" dirty="0" err="1"/>
              <a:t>the</a:t>
            </a:r>
            <a:r>
              <a:rPr lang="es-ES_tradnl" dirty="0"/>
              <a:t> line</a:t>
            </a:r>
            <a:r>
              <a:rPr lang="es-ES_tradnl" dirty="0" smtClean="0"/>
              <a:t>.</a:t>
            </a:r>
          </a:p>
          <a:p>
            <a:pPr marL="342900" indent="-342900" algn="l">
              <a:buFont typeface="Arial"/>
              <a:buChar char="•"/>
            </a:pPr>
            <a:r>
              <a:rPr lang="en-US" dirty="0" smtClean="0"/>
              <a:t>A </a:t>
            </a:r>
            <a:r>
              <a:rPr lang="en-US" dirty="0"/>
              <a:t>linear function’s </a:t>
            </a:r>
            <a:r>
              <a:rPr lang="en-US" b="1" i="1" dirty="0"/>
              <a:t>y</a:t>
            </a:r>
            <a:r>
              <a:rPr lang="en-US" b="1" dirty="0"/>
              <a:t>-intercept</a:t>
            </a:r>
            <a:r>
              <a:rPr lang="en-US" dirty="0"/>
              <a:t>, or the location where the graph of a linear function crosses the </a:t>
            </a:r>
            <a:r>
              <a:rPr lang="en-US" i="1" dirty="0"/>
              <a:t>y</a:t>
            </a:r>
            <a:r>
              <a:rPr lang="en-US" dirty="0"/>
              <a:t>-axis, can also be determined from the equation or graph representing the function</a:t>
            </a:r>
            <a:r>
              <a:rPr lang="en-US" dirty="0" smtClean="0"/>
              <a:t>.</a:t>
            </a:r>
            <a:endParaRPr lang="es-ES_tradnl" dirty="0"/>
          </a:p>
        </p:txBody>
      </p:sp>
      <p:sp>
        <p:nvSpPr>
          <p:cNvPr id="7" name="Text Placeholder 3"/>
          <p:cNvSpPr>
            <a:spLocks noGrp="1"/>
          </p:cNvSpPr>
          <p:nvPr>
            <p:ph type="body" sz="quarter" idx="10"/>
          </p:nvPr>
        </p:nvSpPr>
        <p:spPr>
          <a:xfrm>
            <a:off x="1005132" y="6246813"/>
            <a:ext cx="6945068" cy="360816"/>
          </a:xfrm>
        </p:spPr>
        <p:txBody>
          <a:bodyPr/>
          <a:lstStyle/>
          <a:p>
            <a:r>
              <a:rPr lang="sv-SE" dirty="0"/>
              <a:t>2.3 Skill 1</a:t>
            </a:r>
            <a:r>
              <a:rPr lang="en-US" dirty="0"/>
              <a:t>: Understanding the Properties of Functions </a:t>
            </a:r>
          </a:p>
        </p:txBody>
      </p:sp>
      <p:graphicFrame>
        <p:nvGraphicFramePr>
          <p:cNvPr id="5" name="Object 4"/>
          <p:cNvGraphicFramePr>
            <a:graphicFrameLocks noChangeAspect="1"/>
          </p:cNvGraphicFramePr>
          <p:nvPr>
            <p:extLst>
              <p:ext uri="{D42A27DB-BD31-4B8C-83A1-F6EECF244321}">
                <p14:modId xmlns:p14="http://schemas.microsoft.com/office/powerpoint/2010/main" val="565279934"/>
              </p:ext>
            </p:extLst>
          </p:nvPr>
        </p:nvGraphicFramePr>
        <p:xfrm>
          <a:off x="2780920" y="1179928"/>
          <a:ext cx="927100" cy="901700"/>
        </p:xfrm>
        <a:graphic>
          <a:graphicData uri="http://schemas.openxmlformats.org/presentationml/2006/ole">
            <mc:AlternateContent xmlns:mc="http://schemas.openxmlformats.org/markup-compatibility/2006">
              <mc:Choice xmlns:v="urn:schemas-microsoft-com:vml" Requires="v">
                <p:oleObj spid="_x0000_s29729" name="Equation" r:id="rId3" imgW="927100" imgH="901700" progId="Equation.DSMT4">
                  <p:embed/>
                </p:oleObj>
              </mc:Choice>
              <mc:Fallback>
                <p:oleObj name="Equation" r:id="rId3" imgW="927100" imgH="901700" progId="Equation.DSMT4">
                  <p:embed/>
                  <p:pic>
                    <p:nvPicPr>
                      <p:cNvPr id="0" name=""/>
                      <p:cNvPicPr/>
                      <p:nvPr/>
                    </p:nvPicPr>
                    <p:blipFill>
                      <a:blip r:embed="rId4"/>
                      <a:stretch>
                        <a:fillRect/>
                      </a:stretch>
                    </p:blipFill>
                    <p:spPr>
                      <a:xfrm>
                        <a:off x="2780920" y="1179928"/>
                        <a:ext cx="927100" cy="901700"/>
                      </a:xfrm>
                      <a:prstGeom prst="rect">
                        <a:avLst/>
                      </a:prstGeom>
                    </p:spPr>
                  </p:pic>
                </p:oleObj>
              </mc:Fallback>
            </mc:AlternateContent>
          </a:graphicData>
        </a:graphic>
      </p:graphicFrame>
    </p:spTree>
    <p:extLst>
      <p:ext uri="{BB962C8B-B14F-4D97-AF65-F5344CB8AC3E}">
        <p14:creationId xmlns:p14="http://schemas.microsoft.com/office/powerpoint/2010/main" val="5617322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7</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8083550" cy="4997450"/>
          </a:xfrm>
        </p:spPr>
        <p:txBody>
          <a:bodyPr/>
          <a:lstStyle/>
          <a:p>
            <a:pPr algn="l" eaLnBrk="1" hangingPunct="1">
              <a:defRPr/>
            </a:pPr>
            <a:r>
              <a:rPr lang="en-US" sz="2800" b="1" dirty="0" smtClean="0"/>
              <a:t>Key Concepts, </a:t>
            </a:r>
            <a:r>
              <a:rPr lang="en-US" sz="2800" b="1" i="1" dirty="0" smtClean="0"/>
              <a:t>continued</a:t>
            </a:r>
            <a:endParaRPr lang="en-US" dirty="0"/>
          </a:p>
          <a:p>
            <a:pPr marL="342900" indent="-342900" algn="l">
              <a:buFont typeface="Arial"/>
              <a:buChar char="•"/>
            </a:pPr>
            <a:r>
              <a:rPr lang="en-US" dirty="0" smtClean="0"/>
              <a:t>Given </a:t>
            </a:r>
            <a:r>
              <a:rPr lang="en-US" dirty="0"/>
              <a:t>the equation of a linear function and a specific value of the dependent variable, it is possible to </a:t>
            </a:r>
            <a:r>
              <a:rPr lang="en-US" dirty="0" smtClean="0"/>
              <a:t>find</a:t>
            </a:r>
            <a:br>
              <a:rPr lang="en-US" dirty="0" smtClean="0"/>
            </a:br>
            <a:r>
              <a:rPr lang="en-US" dirty="0" smtClean="0"/>
              <a:t>the </a:t>
            </a:r>
            <a:r>
              <a:rPr lang="en-US" dirty="0"/>
              <a:t>corresponding value of the independent </a:t>
            </a:r>
            <a:r>
              <a:rPr lang="en-US" dirty="0" smtClean="0"/>
              <a:t>variable</a:t>
            </a:r>
            <a:br>
              <a:rPr lang="en-US" dirty="0" smtClean="0"/>
            </a:br>
            <a:r>
              <a:rPr lang="en-US" dirty="0" smtClean="0"/>
              <a:t>by </a:t>
            </a:r>
            <a:r>
              <a:rPr lang="en-US" dirty="0"/>
              <a:t>isolating the independent variable on one side </a:t>
            </a:r>
            <a:r>
              <a:rPr lang="en-US" dirty="0" smtClean="0"/>
              <a:t>of</a:t>
            </a:r>
            <a:br>
              <a:rPr lang="en-US" dirty="0" smtClean="0"/>
            </a:br>
            <a:r>
              <a:rPr lang="en-US" dirty="0" smtClean="0"/>
              <a:t>the </a:t>
            </a:r>
            <a:r>
              <a:rPr lang="en-US" dirty="0"/>
              <a:t>equation</a:t>
            </a:r>
            <a:r>
              <a:rPr lang="en-US" dirty="0" smtClean="0"/>
              <a:t>.</a:t>
            </a:r>
            <a:endParaRPr lang="es-ES_tradnl" dirty="0"/>
          </a:p>
        </p:txBody>
      </p:sp>
      <p:sp>
        <p:nvSpPr>
          <p:cNvPr id="7" name="Text Placeholder 3"/>
          <p:cNvSpPr>
            <a:spLocks noGrp="1"/>
          </p:cNvSpPr>
          <p:nvPr>
            <p:ph type="body" sz="quarter" idx="10"/>
          </p:nvPr>
        </p:nvSpPr>
        <p:spPr>
          <a:xfrm>
            <a:off x="1005132" y="6246813"/>
            <a:ext cx="6945068" cy="360816"/>
          </a:xfrm>
        </p:spPr>
        <p:txBody>
          <a:bodyPr/>
          <a:lstStyle/>
          <a:p>
            <a:r>
              <a:rPr lang="sv-SE" dirty="0"/>
              <a:t>2.3 Skill 1</a:t>
            </a:r>
            <a:r>
              <a:rPr lang="en-US" dirty="0"/>
              <a:t>: Understanding the Properties of Functions </a:t>
            </a:r>
          </a:p>
        </p:txBody>
      </p:sp>
    </p:spTree>
    <p:extLst>
      <p:ext uri="{BB962C8B-B14F-4D97-AF65-F5344CB8AC3E}">
        <p14:creationId xmlns:p14="http://schemas.microsoft.com/office/powerpoint/2010/main" val="38239016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641350" y="641350"/>
            <a:ext cx="8083550" cy="4997450"/>
          </a:xfrm>
        </p:spPr>
        <p:txBody>
          <a:bodyPr/>
          <a:lstStyle/>
          <a:p>
            <a:pPr algn="l" eaLnBrk="1" hangingPunct="1"/>
            <a:r>
              <a:rPr lang="en-US" sz="2800" b="1" dirty="0"/>
              <a:t>Guided </a:t>
            </a:r>
            <a:r>
              <a:rPr lang="en-US" sz="2800" b="1" dirty="0" smtClean="0"/>
              <a:t>Practice</a:t>
            </a:r>
            <a:endParaRPr lang="en-US" sz="2800" baseline="30000" dirty="0"/>
          </a:p>
          <a:p>
            <a:pPr algn="l" eaLnBrk="1" hangingPunct="1"/>
            <a:r>
              <a:rPr lang="en-US" sz="2800" b="1" dirty="0">
                <a:solidFill>
                  <a:srgbClr val="000090"/>
                </a:solidFill>
              </a:rPr>
              <a:t>Example 2</a:t>
            </a:r>
          </a:p>
          <a:p>
            <a:pPr algn="l">
              <a:lnSpc>
                <a:spcPct val="110000"/>
              </a:lnSpc>
            </a:pPr>
            <a:r>
              <a:rPr lang="en-US" dirty="0"/>
              <a:t>The amount of money Garrett will raise for charity by participating in a walkathon can be modeled by the linear function </a:t>
            </a:r>
            <a:r>
              <a:rPr lang="en-US" i="1" dirty="0"/>
              <a:t>d </a:t>
            </a:r>
            <a:r>
              <a:rPr lang="en-US" dirty="0"/>
              <a:t>= 50</a:t>
            </a:r>
            <a:r>
              <a:rPr lang="en-US" i="1" dirty="0"/>
              <a:t>m </a:t>
            </a:r>
            <a:r>
              <a:rPr lang="en-US" dirty="0"/>
              <a:t>+ 120, for which </a:t>
            </a:r>
            <a:r>
              <a:rPr lang="en-US" i="1" dirty="0"/>
              <a:t>m </a:t>
            </a:r>
            <a:r>
              <a:rPr lang="en-US" dirty="0"/>
              <a:t>is the number of miles he walks and </a:t>
            </a:r>
            <a:r>
              <a:rPr lang="en-US" i="1" dirty="0"/>
              <a:t>d </a:t>
            </a:r>
            <a:r>
              <a:rPr lang="en-US" dirty="0"/>
              <a:t>is the number of dollars he raises. The value 120 represents how much of his own money Garrett donated before the walkathon started. Find the domain and the range of this function</a:t>
            </a:r>
            <a:r>
              <a:rPr lang="en-US" dirty="0" smtClean="0"/>
              <a:t>.</a:t>
            </a:r>
            <a:endParaRPr lang="en-US" dirty="0"/>
          </a:p>
        </p:txBody>
      </p:sp>
      <p:sp>
        <p:nvSpPr>
          <p:cNvPr id="30722"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4E2057C-FEF6-9649-A4EF-C19DB221F278}" type="slidenum">
              <a:rPr lang="en-US" sz="1800">
                <a:solidFill>
                  <a:srgbClr val="000000"/>
                </a:solidFill>
                <a:latin typeface="Arial"/>
                <a:ea typeface="Arial"/>
                <a:cs typeface="Arial"/>
              </a:rPr>
              <a:pPr eaLnBrk="1" hangingPunct="1"/>
              <a:t>8</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5132" y="6246813"/>
            <a:ext cx="6856168" cy="360816"/>
          </a:xfrm>
        </p:spPr>
        <p:txBody>
          <a:bodyPr/>
          <a:lstStyle/>
          <a:p>
            <a:r>
              <a:rPr lang="sv-SE" dirty="0"/>
              <a:t>2.3 Skill 1</a:t>
            </a:r>
            <a:r>
              <a:rPr lang="en-US" dirty="0"/>
              <a:t>: Understanding the Properties of Functions </a:t>
            </a:r>
          </a:p>
        </p:txBody>
      </p:sp>
    </p:spTree>
    <p:extLst>
      <p:ext uri="{BB962C8B-B14F-4D97-AF65-F5344CB8AC3E}">
        <p14:creationId xmlns:p14="http://schemas.microsoft.com/office/powerpoint/2010/main" val="37080044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9</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8083550" cy="4997450"/>
          </a:xfrm>
        </p:spPr>
        <p:txBody>
          <a:bodyPr rtlCol="0">
            <a:no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2, </a:t>
            </a:r>
            <a:r>
              <a:rPr lang="en-US" sz="2800" b="1" i="1" dirty="0" smtClean="0">
                <a:solidFill>
                  <a:srgbClr val="000090"/>
                </a:solidFill>
              </a:rPr>
              <a:t>continued</a:t>
            </a:r>
            <a:endParaRPr lang="en-US" sz="2800" dirty="0" smtClean="0"/>
          </a:p>
          <a:p>
            <a:pPr marL="514350" indent="-514350" algn="l">
              <a:buFont typeface="+mj-lt"/>
              <a:buAutoNum type="arabicPeriod"/>
            </a:pPr>
            <a:r>
              <a:rPr lang="en-US" sz="2800" b="1" dirty="0" smtClean="0">
                <a:solidFill>
                  <a:srgbClr val="660066"/>
                </a:solidFill>
              </a:rPr>
              <a:t>Identify </a:t>
            </a:r>
            <a:r>
              <a:rPr lang="en-US" sz="2800" b="1" dirty="0">
                <a:solidFill>
                  <a:srgbClr val="660066"/>
                </a:solidFill>
              </a:rPr>
              <a:t>the domain of the function</a:t>
            </a:r>
            <a:r>
              <a:rPr lang="en-US" sz="2800" b="1" dirty="0" smtClean="0">
                <a:solidFill>
                  <a:srgbClr val="660066"/>
                </a:solidFill>
              </a:rPr>
              <a:t>.</a:t>
            </a:r>
          </a:p>
          <a:p>
            <a:pPr lvl="1" algn="l">
              <a:spcAft>
                <a:spcPts val="600"/>
              </a:spcAft>
            </a:pPr>
            <a:r>
              <a:rPr lang="en-US" sz="2400" dirty="0">
                <a:solidFill>
                  <a:schemeClr val="tx1"/>
                </a:solidFill>
              </a:rPr>
              <a:t>The domain of a linear function is all the possible values of the function’s independent variable</a:t>
            </a:r>
            <a:r>
              <a:rPr lang="en-US" sz="2400" dirty="0" smtClean="0">
                <a:solidFill>
                  <a:schemeClr val="tx1"/>
                </a:solidFill>
              </a:rPr>
              <a:t>.</a:t>
            </a:r>
            <a:endParaRPr lang="en-US" sz="2400" dirty="0">
              <a:solidFill>
                <a:schemeClr val="tx1"/>
              </a:solidFill>
            </a:endParaRPr>
          </a:p>
          <a:p>
            <a:pPr lvl="1" algn="l"/>
            <a:r>
              <a:rPr lang="en-US" sz="2400" dirty="0">
                <a:solidFill>
                  <a:schemeClr val="tx1"/>
                </a:solidFill>
              </a:rPr>
              <a:t>In this case, the independent variable is </a:t>
            </a:r>
            <a:r>
              <a:rPr lang="en-US" sz="2400" i="1" dirty="0">
                <a:solidFill>
                  <a:schemeClr val="tx1"/>
                </a:solidFill>
              </a:rPr>
              <a:t>m</a:t>
            </a:r>
            <a:r>
              <a:rPr lang="en-US" sz="2400" dirty="0">
                <a:solidFill>
                  <a:schemeClr val="tx1"/>
                </a:solidFill>
              </a:rPr>
              <a:t>, the number of miles Garrett walks, because its value is not determined by </a:t>
            </a:r>
            <a:r>
              <a:rPr lang="en-US" sz="2400" i="1" dirty="0">
                <a:solidFill>
                  <a:schemeClr val="tx1"/>
                </a:solidFill>
              </a:rPr>
              <a:t>d</a:t>
            </a:r>
            <a:r>
              <a:rPr lang="en-US" sz="2400" dirty="0">
                <a:solidFill>
                  <a:schemeClr val="tx1"/>
                </a:solidFill>
              </a:rPr>
              <a:t>. That is, the number of miles Garrett walks does not depend on the amount of money he raises—instead, the amount of money he raises depends on the number of miles he walks. 	</a:t>
            </a:r>
          </a:p>
          <a:p>
            <a:pPr marL="514350" indent="-514350" algn="l">
              <a:buFont typeface="+mj-lt"/>
              <a:buAutoNum type="arabicPeriod"/>
            </a:pPr>
            <a:endParaRPr lang="en-US" sz="2800" b="1" dirty="0">
              <a:solidFill>
                <a:srgbClr val="660066"/>
              </a:solidFill>
            </a:endParaRPr>
          </a:p>
        </p:txBody>
      </p:sp>
      <p:sp>
        <p:nvSpPr>
          <p:cNvPr id="8" name="Text Placeholder 3"/>
          <p:cNvSpPr>
            <a:spLocks noGrp="1"/>
          </p:cNvSpPr>
          <p:nvPr>
            <p:ph type="body" sz="quarter" idx="10"/>
          </p:nvPr>
        </p:nvSpPr>
        <p:spPr>
          <a:xfrm>
            <a:off x="1005132" y="6246813"/>
            <a:ext cx="6741868" cy="360816"/>
          </a:xfrm>
        </p:spPr>
        <p:txBody>
          <a:bodyPr/>
          <a:lstStyle/>
          <a:p>
            <a:r>
              <a:rPr lang="sv-SE" dirty="0"/>
              <a:t>2.3 Skill 1</a:t>
            </a:r>
            <a:r>
              <a:rPr lang="en-US" dirty="0"/>
              <a:t>: Understanding the Properties of Functions </a:t>
            </a:r>
          </a:p>
        </p:txBody>
      </p:sp>
    </p:spTree>
    <p:extLst>
      <p:ext uri="{BB962C8B-B14F-4D97-AF65-F5344CB8AC3E}">
        <p14:creationId xmlns:p14="http://schemas.microsoft.com/office/powerpoint/2010/main" val="11845594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oordinate Algebra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Coordinate Algebra Instruction TEMPLATE.potx</Template>
  <TotalTime>1713</TotalTime>
  <Words>883</Words>
  <Application>Microsoft Macintosh PowerPoint</Application>
  <PresentationFormat>On-screen Show (4:3)</PresentationFormat>
  <Paragraphs>65</Paragraphs>
  <Slides>13</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Coordinate Algebra Instruction TEMPLATE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Walch Education</dc:creator>
  <cp:lastModifiedBy>Martie Harmon</cp:lastModifiedBy>
  <cp:revision>254</cp:revision>
  <cp:lastPrinted>2012-03-22T14:14:30Z</cp:lastPrinted>
  <dcterms:created xsi:type="dcterms:W3CDTF">2012-02-22T19:14:19Z</dcterms:created>
  <dcterms:modified xsi:type="dcterms:W3CDTF">2015-05-15T21:01:29Z</dcterms:modified>
</cp:coreProperties>
</file>