
<file path=[Content_Types].xml><?xml version="1.0" encoding="utf-8"?>
<Types xmlns="http://schemas.openxmlformats.org/package/2006/content-types">
  <Default Extension="xml" ContentType="application/xml"/>
  <Default Extension="png" ContentType="image/png"/>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85" r:id="rId3"/>
    <p:sldId id="286" r:id="rId4"/>
    <p:sldId id="338" r:id="rId5"/>
    <p:sldId id="358" r:id="rId6"/>
    <p:sldId id="326" r:id="rId7"/>
    <p:sldId id="339" r:id="rId8"/>
    <p:sldId id="340" r:id="rId9"/>
    <p:sldId id="341" r:id="rId10"/>
    <p:sldId id="344" r:id="rId11"/>
    <p:sldId id="342" r:id="rId12"/>
    <p:sldId id="343" r:id="rId13"/>
    <p:sldId id="287" r:id="rId14"/>
    <p:sldId id="288" r:id="rId15"/>
    <p:sldId id="345" r:id="rId16"/>
    <p:sldId id="330" r:id="rId17"/>
    <p:sldId id="331" r:id="rId18"/>
    <p:sldId id="332" r:id="rId19"/>
    <p:sldId id="334" r:id="rId20"/>
    <p:sldId id="335" r:id="rId21"/>
    <p:sldId id="336" r:id="rId22"/>
    <p:sldId id="349" r:id="rId23"/>
    <p:sldId id="355" r:id="rId24"/>
    <p:sldId id="350" r:id="rId25"/>
    <p:sldId id="351" r:id="rId26"/>
    <p:sldId id="353" r:id="rId27"/>
    <p:sldId id="352" r:id="rId28"/>
    <p:sldId id="300"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77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03" d="100"/>
          <a:sy n="103" d="100"/>
        </p:scale>
        <p:origin x="-112" y="-208"/>
      </p:cViewPr>
      <p:guideLst>
        <p:guide orient="horz" pos="2160"/>
        <p:guide pos="775"/>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S PGothic" charset="0"/>
                <a:cs typeface="MS PGothic" charset="0"/>
              </a:defRPr>
            </a:lvl1pPr>
          </a:lstStyle>
          <a:p>
            <a:pPr>
              <a:defRPr/>
            </a:pPr>
            <a:endParaRPr lang="en-US" dirty="0">
              <a:latin typeface="Arial"/>
              <a:ea typeface="Arial"/>
              <a:cs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MS PGothic" charset="0"/>
                <a:cs typeface="MS PGothic" charset="0"/>
              </a:defRPr>
            </a:lvl1pPr>
          </a:lstStyle>
          <a:p>
            <a:fld id="{AAF90DCC-B354-B740-8116-56667B4C95ED}" type="datetime1">
              <a:rPr lang="en-US">
                <a:latin typeface="Arial"/>
                <a:ea typeface="Arial"/>
                <a:cs typeface="Arial"/>
              </a:rPr>
              <a:pPr/>
              <a:t>5/15/15</a:t>
            </a:fld>
            <a:endParaRPr lang="en-US" dirty="0">
              <a:latin typeface="Arial"/>
              <a:ea typeface="Arial"/>
              <a:cs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MS PGothic" charset="0"/>
                <a:cs typeface="MS PGothic" charset="0"/>
              </a:defRPr>
            </a:lvl1pPr>
          </a:lstStyle>
          <a:p>
            <a:pPr>
              <a:defRPr/>
            </a:pPr>
            <a:endParaRPr lang="en-US" dirty="0">
              <a:latin typeface="Arial"/>
              <a:ea typeface="Arial"/>
              <a:cs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MS PGothic" charset="0"/>
                <a:cs typeface="MS PGothic" charset="0"/>
              </a:defRPr>
            </a:lvl1pPr>
          </a:lstStyle>
          <a:p>
            <a:fld id="{304D6765-0692-8B42-8B96-6E33D152346A}" type="slidenum">
              <a:rPr lang="en-US">
                <a:latin typeface="Arial"/>
                <a:ea typeface="Arial"/>
                <a:cs typeface="Arial"/>
              </a:rPr>
              <a:pPr/>
              <a:t>‹#›</a:t>
            </a:fld>
            <a:endParaRPr lang="en-US" dirty="0">
              <a:latin typeface="Arial"/>
              <a:ea typeface="Arial"/>
              <a:cs typeface="Arial"/>
            </a:endParaRPr>
          </a:p>
        </p:txBody>
      </p:sp>
    </p:spTree>
    <p:extLst>
      <p:ext uri="{BB962C8B-B14F-4D97-AF65-F5344CB8AC3E}">
        <p14:creationId xmlns:p14="http://schemas.microsoft.com/office/powerpoint/2010/main" val="17654488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ea typeface="Arial"/>
                <a:cs typeface="Arial"/>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a:ea typeface="Arial"/>
                <a:cs typeface="Arial"/>
              </a:defRPr>
            </a:lvl1pPr>
          </a:lstStyle>
          <a:p>
            <a:fld id="{49111967-7D4E-1746-AA5D-9DD20F6F2E36}" type="datetime1">
              <a:rPr lang="en-US" smtClean="0"/>
              <a:pPr/>
              <a:t>5/15/15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ea typeface="Arial"/>
                <a:cs typeface="Arial"/>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a:ea typeface="Arial"/>
                <a:cs typeface="Arial"/>
              </a:defRPr>
            </a:lvl1pPr>
          </a:lstStyle>
          <a:p>
            <a:fld id="{6057C1DB-61A9-9442-856B-A17F39B5661D}" type="slidenum">
              <a:rPr lang="en-US" smtClean="0"/>
              <a:pPr/>
              <a:t>‹#›</a:t>
            </a:fld>
            <a:endParaRPr lang="en-US" dirty="0"/>
          </a:p>
        </p:txBody>
      </p:sp>
    </p:spTree>
    <p:extLst>
      <p:ext uri="{BB962C8B-B14F-4D97-AF65-F5344CB8AC3E}">
        <p14:creationId xmlns:p14="http://schemas.microsoft.com/office/powerpoint/2010/main" val="213880527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Arial"/>
        <a:cs typeface="Arial"/>
      </a:defRPr>
    </a:lvl1pPr>
    <a:lvl2pPr marL="457200" algn="l" defTabSz="457200" rtl="0" eaLnBrk="0" fontAlgn="base" hangingPunct="0">
      <a:spcBef>
        <a:spcPct val="30000"/>
      </a:spcBef>
      <a:spcAft>
        <a:spcPct val="0"/>
      </a:spcAft>
      <a:defRPr sz="1200" kern="1200">
        <a:solidFill>
          <a:schemeClr val="tx1"/>
        </a:solidFill>
        <a:latin typeface="Arial"/>
        <a:ea typeface="Arial"/>
        <a:cs typeface="+mn-cs"/>
      </a:defRPr>
    </a:lvl2pPr>
    <a:lvl3pPr marL="914400" algn="l" defTabSz="457200" rtl="0" eaLnBrk="0" fontAlgn="base" hangingPunct="0">
      <a:spcBef>
        <a:spcPct val="30000"/>
      </a:spcBef>
      <a:spcAft>
        <a:spcPct val="0"/>
      </a:spcAft>
      <a:defRPr sz="1200" kern="1200">
        <a:solidFill>
          <a:schemeClr val="tx1"/>
        </a:solidFill>
        <a:latin typeface="Arial"/>
        <a:ea typeface="Arial"/>
        <a:cs typeface="+mn-cs"/>
      </a:defRPr>
    </a:lvl3pPr>
    <a:lvl4pPr marL="1371600" algn="l" defTabSz="457200" rtl="0" eaLnBrk="0" fontAlgn="base" hangingPunct="0">
      <a:spcBef>
        <a:spcPct val="30000"/>
      </a:spcBef>
      <a:spcAft>
        <a:spcPct val="0"/>
      </a:spcAft>
      <a:defRPr sz="1200" kern="1200">
        <a:solidFill>
          <a:schemeClr val="tx1"/>
        </a:solidFill>
        <a:latin typeface="Arial"/>
        <a:ea typeface="Arial"/>
        <a:cs typeface="+mn-cs"/>
      </a:defRPr>
    </a:lvl4pPr>
    <a:lvl5pPr marL="1828800" algn="l" defTabSz="457200" rtl="0" eaLnBrk="0" fontAlgn="base" hangingPunct="0">
      <a:spcBef>
        <a:spcPct val="30000"/>
      </a:spcBef>
      <a:spcAft>
        <a:spcPct val="0"/>
      </a:spcAft>
      <a:defRPr sz="1200" kern="1200">
        <a:solidFill>
          <a:schemeClr val="tx1"/>
        </a:solidFill>
        <a:latin typeface="Arial"/>
        <a:ea typeface="Arial"/>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453C0C34-33E1-1D42-9DAC-08DA11ACB7F2}" type="slidenum">
              <a:rPr lang="en-US" sz="1200">
                <a:latin typeface="Arial"/>
                <a:ea typeface="Arial"/>
                <a:cs typeface="Arial"/>
              </a:rPr>
              <a:pPr eaLnBrk="1" hangingPunct="1"/>
              <a:t>1</a:t>
            </a:fld>
            <a:endParaRPr lang="en-US" sz="1200" dirty="0">
              <a:latin typeface="Arial"/>
              <a:ea typeface="Arial"/>
              <a:cs typeface="Arial"/>
            </a:endParaRPr>
          </a:p>
        </p:txBody>
      </p:sp>
    </p:spTree>
    <p:extLst>
      <p:ext uri="{BB962C8B-B14F-4D97-AF65-F5344CB8AC3E}">
        <p14:creationId xmlns:p14="http://schemas.microsoft.com/office/powerpoint/2010/main" val="2450971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Arial"/>
              </a:rPr>
              <a:t>http://</a:t>
            </a:r>
            <a:r>
              <a:rPr lang="en-US" sz="1200" b="0" i="0" u="none" strike="noStrike" kern="1200" dirty="0" err="1" smtClean="0">
                <a:solidFill>
                  <a:schemeClr val="tx1"/>
                </a:solidFill>
                <a:effectLst/>
                <a:latin typeface="Arial"/>
              </a:rPr>
              <a:t>www.walch.com</a:t>
            </a:r>
            <a:r>
              <a:rPr lang="en-US" sz="1200" b="0" i="0" u="none" strike="noStrike" kern="1200" dirty="0" smtClean="0">
                <a:solidFill>
                  <a:schemeClr val="tx1"/>
                </a:solidFill>
                <a:effectLst/>
                <a:latin typeface="Arial"/>
              </a:rPr>
              <a:t>/</a:t>
            </a:r>
            <a:r>
              <a:rPr lang="en-US" sz="1200" b="0" i="0" u="none" strike="noStrike" kern="1200" dirty="0" err="1" smtClean="0">
                <a:solidFill>
                  <a:schemeClr val="tx1"/>
                </a:solidFill>
                <a:effectLst/>
                <a:latin typeface="Arial"/>
              </a:rPr>
              <a:t>ei</a:t>
            </a:r>
            <a:r>
              <a:rPr lang="en-US" sz="1200" b="0" i="0" u="none" strike="noStrike" kern="1200" dirty="0" smtClean="0">
                <a:solidFill>
                  <a:schemeClr val="tx1"/>
                </a:solidFill>
                <a:effectLst/>
                <a:latin typeface="Arial"/>
              </a:rPr>
              <a:t>/04013</a:t>
            </a:r>
            <a:endParaRPr lang="en-US" dirty="0" smtClean="0"/>
          </a:p>
        </p:txBody>
      </p:sp>
      <p:sp>
        <p:nvSpPr>
          <p:cNvPr id="4" name="Slide Number Placeholder 3"/>
          <p:cNvSpPr>
            <a:spLocks noGrp="1"/>
          </p:cNvSpPr>
          <p:nvPr>
            <p:ph type="sldNum" sz="quarter" idx="10"/>
          </p:nvPr>
        </p:nvSpPr>
        <p:spPr/>
        <p:txBody>
          <a:bodyPr/>
          <a:lstStyle/>
          <a:p>
            <a:fld id="{6057C1DB-61A9-9442-856B-A17F39B5661D}" type="slidenum">
              <a:rPr lang="en-US" smtClean="0"/>
              <a:pPr/>
              <a:t>28</a:t>
            </a:fld>
            <a:endParaRPr lang="en-US" dirty="0"/>
          </a:p>
        </p:txBody>
      </p:sp>
    </p:spTree>
    <p:extLst>
      <p:ext uri="{BB962C8B-B14F-4D97-AF65-F5344CB8AC3E}">
        <p14:creationId xmlns:p14="http://schemas.microsoft.com/office/powerpoint/2010/main" val="900215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CSS M1 SS PPT bgd Instru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99"/>
            <a:ext cx="9144000" cy="6650182"/>
          </a:xfrm>
          <a:prstGeom prst="rect">
            <a:avLst/>
          </a:prstGeom>
        </p:spPr>
      </p:pic>
      <p:sp>
        <p:nvSpPr>
          <p:cNvPr id="3" name="Subtitle 2"/>
          <p:cNvSpPr>
            <a:spLocks noGrp="1"/>
          </p:cNvSpPr>
          <p:nvPr>
            <p:ph type="subTitle" idx="1"/>
          </p:nvPr>
        </p:nvSpPr>
        <p:spPr>
          <a:xfrm>
            <a:off x="640600" y="640567"/>
            <a:ext cx="7855776" cy="4998233"/>
          </a:xfrm>
          <a:noFill/>
          <a:ln>
            <a:noFill/>
          </a:ln>
        </p:spPr>
        <p:txBody>
          <a:bodyPr>
            <a:noAutofit/>
          </a:bodyPr>
          <a:lstStyle>
            <a:lvl1pPr marL="0" indent="0" algn="ctr">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Text Placeholder 11"/>
          <p:cNvSpPr>
            <a:spLocks noGrp="1"/>
          </p:cNvSpPr>
          <p:nvPr>
            <p:ph type="body" sz="quarter" idx="10" hasCustomPrompt="1"/>
          </p:nvPr>
        </p:nvSpPr>
        <p:spPr>
          <a:xfrm>
            <a:off x="1002582" y="6303114"/>
            <a:ext cx="6719017" cy="264966"/>
          </a:xfrm>
        </p:spPr>
        <p:txBody>
          <a:bodyPr>
            <a:noAutofit/>
          </a:bodyPr>
          <a:lstStyle>
            <a:lvl1pPr marL="0" indent="0">
              <a:spcBef>
                <a:spcPts val="0"/>
              </a:spcBef>
              <a:buNone/>
              <a:defRPr sz="1600" b="0" i="0" baseline="0">
                <a:solidFill>
                  <a:srgbClr val="FF0000"/>
                </a:solidFill>
                <a:latin typeface="Arial"/>
                <a:cs typeface="Arial"/>
              </a:defRPr>
            </a:lvl1pPr>
          </a:lstStyle>
          <a:p>
            <a:pPr eaLnBrk="1" hangingPunct="1">
              <a:spcBef>
                <a:spcPct val="0"/>
              </a:spcBef>
            </a:pPr>
            <a:r>
              <a:rPr lang="en-US" dirty="0" smtClean="0">
                <a:cs typeface="MS PGothic" charset="0"/>
              </a:rPr>
              <a:t>1.1.1: Interpreting Complicated Expressions</a:t>
            </a:r>
            <a:endParaRPr lang="en-US" dirty="0">
              <a:cs typeface="MS PGothic" charset="0"/>
            </a:endParaRPr>
          </a:p>
        </p:txBody>
      </p:sp>
      <p:sp>
        <p:nvSpPr>
          <p:cNvPr id="5" name="Slide Number Placeholder 8"/>
          <p:cNvSpPr>
            <a:spLocks noGrp="1"/>
          </p:cNvSpPr>
          <p:nvPr>
            <p:ph type="sldNum" sz="quarter" idx="11"/>
          </p:nvPr>
        </p:nvSpPr>
        <p:spPr>
          <a:xfrm>
            <a:off x="8297863" y="5497513"/>
            <a:ext cx="728662" cy="282575"/>
          </a:xfrm>
        </p:spPr>
        <p:txBody>
          <a:bodyPr/>
          <a:lstStyle>
            <a:lvl1pPr>
              <a:defRPr sz="1800" b="1">
                <a:solidFill>
                  <a:srgbClr val="000000"/>
                </a:solidFill>
                <a:latin typeface="Arial"/>
                <a:ea typeface="Arial"/>
                <a:cs typeface="Arial"/>
              </a:defRPr>
            </a:lvl1pPr>
          </a:lstStyle>
          <a:p>
            <a:pPr>
              <a:defRPr/>
            </a:pPr>
            <a:fld id="{61002435-FE0F-AD4B-ABF4-2A6AB94313DD}" type="slidenum">
              <a:rPr lang="en-US" smtClean="0"/>
              <a:pPr>
                <a:defRPr/>
              </a:pPr>
              <a:t>‹#›</a:t>
            </a:fld>
            <a:endParaRPr lang="en-US" dirty="0"/>
          </a:p>
        </p:txBody>
      </p:sp>
    </p:spTree>
    <p:extLst>
      <p:ext uri="{BB962C8B-B14F-4D97-AF65-F5344CB8AC3E}">
        <p14:creationId xmlns:p14="http://schemas.microsoft.com/office/powerpoint/2010/main" val="156626982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a:ea typeface="Arial"/>
                <a:cs typeface="Aria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a:ea typeface="Arial"/>
                <a:cs typeface="Arial"/>
              </a:defRPr>
            </a:lvl1pPr>
          </a:lstStyle>
          <a:p>
            <a:fld id="{F732522F-31DA-AD4B-A698-D3D54ED29A4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51"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Arial"/>
          <a:cs typeface="Arial"/>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Arial"/>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Arial"/>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Arial"/>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Arial"/>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Arial"/>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wmf"/><Relationship Id="rId5"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hyperlink" Target="http://www.walch.com/ei/04013" TargetMode="External"/><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ubtitle 2"/>
          <p:cNvSpPr>
            <a:spLocks noGrp="1"/>
          </p:cNvSpPr>
          <p:nvPr>
            <p:ph type="subTitle" idx="1"/>
          </p:nvPr>
        </p:nvSpPr>
        <p:spPr>
          <a:xfrm>
            <a:off x="641349" y="641350"/>
            <a:ext cx="8083551" cy="4997450"/>
          </a:xfrm>
        </p:spPr>
        <p:txBody>
          <a:bodyPr/>
          <a:lstStyle/>
          <a:p>
            <a:pPr algn="l" eaLnBrk="1" hangingPunct="1"/>
            <a:r>
              <a:rPr lang="en-US" sz="2800" b="1" dirty="0" smtClean="0"/>
              <a:t>Introduction</a:t>
            </a:r>
          </a:p>
          <a:p>
            <a:pPr algn="l"/>
            <a:r>
              <a:rPr lang="en-US" dirty="0"/>
              <a:t>When working with equations and inequalities, it is important to verify whether any values from a set of numbers make the equation or inequality true or false. Determining which values make an equation or inequality true is a key step in the process of learning to solve equations and inequalities</a:t>
            </a:r>
            <a:r>
              <a:rPr lang="en-US" dirty="0" smtClean="0"/>
              <a:t>.</a:t>
            </a:r>
            <a:endParaRPr lang="en-US" dirty="0"/>
          </a:p>
        </p:txBody>
      </p:sp>
      <p:sp>
        <p:nvSpPr>
          <p:cNvPr id="15363"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AD9FB24-FCE3-A34A-A281-0D4F41CD588B}" type="slidenum">
              <a:rPr lang="en-US" sz="1800">
                <a:solidFill>
                  <a:srgbClr val="000000"/>
                </a:solidFill>
                <a:latin typeface="Arial"/>
                <a:ea typeface="Arial"/>
                <a:cs typeface="Arial"/>
              </a:rPr>
              <a:pPr eaLnBrk="1" hangingPunct="1"/>
              <a:t>1</a:t>
            </a:fld>
            <a:endParaRPr lang="en-US" sz="1800" dirty="0">
              <a:solidFill>
                <a:srgbClr val="000000"/>
              </a:solidFill>
              <a:latin typeface="Arial"/>
              <a:ea typeface="Arial"/>
              <a:cs typeface="Arial"/>
            </a:endParaRPr>
          </a:p>
        </p:txBody>
      </p:sp>
      <p:sp>
        <p:nvSpPr>
          <p:cNvPr id="6" name="Text Placeholder 3"/>
          <p:cNvSpPr>
            <a:spLocks noGrp="1"/>
          </p:cNvSpPr>
          <p:nvPr>
            <p:ph type="body" sz="quarter" idx="10"/>
          </p:nvPr>
        </p:nvSpPr>
        <p:spPr>
          <a:xfrm>
            <a:off x="1005132" y="6246813"/>
            <a:ext cx="6627568" cy="360816"/>
          </a:xfrm>
        </p:spPr>
        <p:txBody>
          <a:bodyPr/>
          <a:lstStyle/>
          <a:p>
            <a:r>
              <a:rPr lang="sv-SE" dirty="0" smtClean="0"/>
              <a:t>2.2 Skill 2</a:t>
            </a:r>
            <a:r>
              <a:rPr lang="en-US" dirty="0" smtClean="0"/>
              <a:t>: Verifying </a:t>
            </a:r>
            <a:r>
              <a:rPr lang="en-US" dirty="0"/>
              <a:t>Whether Inequalities Are True or False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564C0FE-1B50-A244-8865-0271017718B4}" type="slidenum">
              <a:rPr lang="en-US" sz="1800">
                <a:solidFill>
                  <a:srgbClr val="000000"/>
                </a:solidFill>
                <a:latin typeface="Arial"/>
                <a:ea typeface="Arial"/>
                <a:cs typeface="Arial"/>
              </a:rPr>
              <a:pPr eaLnBrk="1" hangingPunct="1"/>
              <a:t>10</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641350" y="641350"/>
            <a:ext cx="7977097" cy="5229376"/>
          </a:xfrm>
        </p:spPr>
        <p:txBody>
          <a:bodyPr/>
          <a:lstStyle/>
          <a:p>
            <a:pPr algn="l" eaLnBrk="1" hangingPunct="1">
              <a:defRPr/>
            </a:pPr>
            <a:r>
              <a:rPr lang="en-US" sz="2800" b="1" dirty="0" smtClean="0"/>
              <a:t>Key Concepts, </a:t>
            </a:r>
            <a:r>
              <a:rPr lang="en-US" sz="2800" b="1" i="1" dirty="0" smtClean="0"/>
              <a:t>continued</a:t>
            </a:r>
            <a:endParaRPr lang="en-US" dirty="0"/>
          </a:p>
          <a:p>
            <a:pPr marL="342900" indent="-342900" algn="l">
              <a:buFont typeface="Arial"/>
              <a:buChar char="•"/>
            </a:pPr>
            <a:r>
              <a:rPr lang="en-US" dirty="0" smtClean="0"/>
              <a:t>To </a:t>
            </a:r>
            <a:r>
              <a:rPr lang="en-US" dirty="0"/>
              <a:t>determine which half plane to shade, select an (</a:t>
            </a:r>
            <a:r>
              <a:rPr lang="en-US" i="1" dirty="0"/>
              <a:t>x</a:t>
            </a:r>
            <a:r>
              <a:rPr lang="en-US" dirty="0"/>
              <a:t>, </a:t>
            </a:r>
            <a:r>
              <a:rPr lang="en-US" i="1" dirty="0"/>
              <a:t>y</a:t>
            </a:r>
            <a:r>
              <a:rPr lang="en-US" dirty="0"/>
              <a:t>) coordinate point on one side of the line and substitute those values into the inequality. If that coordinate point makes the inequality true, shade the half plane on the side of the line that includes the coordinate point. If that coordinate point makes the inequality false, shade the half plane on the side of the line that does not include the coordinate point.</a:t>
            </a:r>
          </a:p>
        </p:txBody>
      </p:sp>
      <p:sp>
        <p:nvSpPr>
          <p:cNvPr id="7" name="Text Placeholder 3"/>
          <p:cNvSpPr>
            <a:spLocks noGrp="1"/>
          </p:cNvSpPr>
          <p:nvPr>
            <p:ph type="body" sz="quarter" idx="10"/>
          </p:nvPr>
        </p:nvSpPr>
        <p:spPr>
          <a:xfrm>
            <a:off x="1005132" y="6246813"/>
            <a:ext cx="6945068" cy="360816"/>
          </a:xfrm>
        </p:spPr>
        <p:txBody>
          <a:bodyPr/>
          <a:lstStyle/>
          <a:p>
            <a:r>
              <a:rPr lang="sv-SE" dirty="0"/>
              <a:t>2.2 Skill 2</a:t>
            </a:r>
            <a:r>
              <a:rPr lang="en-US" dirty="0"/>
              <a:t>: Verifying Whether Inequalities Are True or False </a:t>
            </a:r>
          </a:p>
        </p:txBody>
      </p:sp>
    </p:spTree>
    <p:extLst>
      <p:ext uri="{BB962C8B-B14F-4D97-AF65-F5344CB8AC3E}">
        <p14:creationId xmlns:p14="http://schemas.microsoft.com/office/powerpoint/2010/main" val="28541619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564C0FE-1B50-A244-8865-0271017718B4}" type="slidenum">
              <a:rPr lang="en-US" sz="1800">
                <a:solidFill>
                  <a:srgbClr val="000000"/>
                </a:solidFill>
                <a:latin typeface="Arial"/>
                <a:ea typeface="Arial"/>
                <a:cs typeface="Arial"/>
              </a:rPr>
              <a:pPr eaLnBrk="1" hangingPunct="1"/>
              <a:t>11</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641350" y="641350"/>
            <a:ext cx="7989427" cy="5138738"/>
          </a:xfrm>
        </p:spPr>
        <p:txBody>
          <a:bodyPr/>
          <a:lstStyle/>
          <a:p>
            <a:pPr algn="l" eaLnBrk="1" hangingPunct="1">
              <a:defRPr/>
            </a:pPr>
            <a:r>
              <a:rPr lang="en-US" sz="2800" b="1" dirty="0" smtClean="0"/>
              <a:t>Key Concepts, </a:t>
            </a:r>
            <a:r>
              <a:rPr lang="en-US" sz="2800" b="1" i="1" dirty="0" smtClean="0"/>
              <a:t>continued</a:t>
            </a:r>
            <a:endParaRPr lang="en-US" dirty="0"/>
          </a:p>
          <a:p>
            <a:pPr algn="l"/>
            <a:r>
              <a:rPr lang="en-US" b="1" dirty="0" smtClean="0"/>
              <a:t>Systems </a:t>
            </a:r>
            <a:r>
              <a:rPr lang="en-US" b="1" dirty="0"/>
              <a:t>of Two-Variable </a:t>
            </a:r>
            <a:r>
              <a:rPr lang="en-US" b="1" dirty="0" smtClean="0"/>
              <a:t>Inequalities</a:t>
            </a:r>
            <a:endParaRPr lang="en-US" b="1" dirty="0"/>
          </a:p>
          <a:p>
            <a:pPr marL="342900" indent="-342900" algn="l">
              <a:buFont typeface="Arial"/>
              <a:buChar char="•"/>
            </a:pPr>
            <a:r>
              <a:rPr lang="en-US" dirty="0" smtClean="0"/>
              <a:t>To </a:t>
            </a:r>
            <a:r>
              <a:rPr lang="en-US" dirty="0"/>
              <a:t>verify the solutions for a system of two-variable inequalities, substitute (</a:t>
            </a:r>
            <a:r>
              <a:rPr lang="en-US" i="1" dirty="0"/>
              <a:t>x</a:t>
            </a:r>
            <a:r>
              <a:rPr lang="en-US" dirty="0"/>
              <a:t>, </a:t>
            </a:r>
            <a:r>
              <a:rPr lang="en-US" i="1" dirty="0"/>
              <a:t>y</a:t>
            </a:r>
            <a:r>
              <a:rPr lang="en-US" dirty="0"/>
              <a:t>) coordinate points into each inequality to determine which coordinate points make all of the inequalities true</a:t>
            </a:r>
            <a:r>
              <a:rPr lang="en-US" dirty="0" smtClean="0"/>
              <a:t>.</a:t>
            </a:r>
          </a:p>
          <a:p>
            <a:pPr marL="342900" indent="-342900" algn="l">
              <a:buFont typeface="Arial"/>
              <a:buChar char="•"/>
            </a:pPr>
            <a:r>
              <a:rPr lang="en-US" dirty="0" smtClean="0"/>
              <a:t>To </a:t>
            </a:r>
            <a:r>
              <a:rPr lang="en-US" dirty="0"/>
              <a:t>represent the solution for a system of two-variable inequalities, graph each inequality on the same coordinate plane. The solution region is where the shaded half planes overlap</a:t>
            </a:r>
            <a:r>
              <a:rPr lang="en-US" dirty="0" smtClean="0"/>
              <a:t>.</a:t>
            </a:r>
            <a:endParaRPr lang="en-US" dirty="0"/>
          </a:p>
        </p:txBody>
      </p:sp>
      <p:sp>
        <p:nvSpPr>
          <p:cNvPr id="7" name="Text Placeholder 3"/>
          <p:cNvSpPr>
            <a:spLocks noGrp="1"/>
          </p:cNvSpPr>
          <p:nvPr>
            <p:ph type="body" sz="quarter" idx="10"/>
          </p:nvPr>
        </p:nvSpPr>
        <p:spPr>
          <a:xfrm>
            <a:off x="1005132" y="6246813"/>
            <a:ext cx="6945068" cy="360816"/>
          </a:xfrm>
        </p:spPr>
        <p:txBody>
          <a:bodyPr/>
          <a:lstStyle/>
          <a:p>
            <a:r>
              <a:rPr lang="sv-SE" dirty="0"/>
              <a:t>2.2 Skill 2</a:t>
            </a:r>
            <a:r>
              <a:rPr lang="en-US" dirty="0"/>
              <a:t>: Verifying Whether Inequalities Are True or False </a:t>
            </a:r>
          </a:p>
        </p:txBody>
      </p:sp>
    </p:spTree>
    <p:extLst>
      <p:ext uri="{BB962C8B-B14F-4D97-AF65-F5344CB8AC3E}">
        <p14:creationId xmlns:p14="http://schemas.microsoft.com/office/powerpoint/2010/main" val="27006936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564C0FE-1B50-A244-8865-0271017718B4}" type="slidenum">
              <a:rPr lang="en-US" sz="1800">
                <a:solidFill>
                  <a:srgbClr val="000000"/>
                </a:solidFill>
                <a:latin typeface="Arial"/>
                <a:ea typeface="Arial"/>
                <a:cs typeface="Arial"/>
              </a:rPr>
              <a:pPr eaLnBrk="1" hangingPunct="1"/>
              <a:t>12</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641350" y="641350"/>
            <a:ext cx="8083550" cy="5229376"/>
          </a:xfrm>
        </p:spPr>
        <p:txBody>
          <a:bodyPr/>
          <a:lstStyle/>
          <a:p>
            <a:pPr algn="l" eaLnBrk="1" hangingPunct="1">
              <a:defRPr/>
            </a:pPr>
            <a:r>
              <a:rPr lang="en-US" sz="2800" b="1" dirty="0" smtClean="0"/>
              <a:t>Key Concepts, </a:t>
            </a:r>
            <a:r>
              <a:rPr lang="en-US" sz="2800" b="1" i="1" dirty="0" smtClean="0"/>
              <a:t>continued</a:t>
            </a:r>
            <a:endParaRPr lang="en-US" dirty="0"/>
          </a:p>
        </p:txBody>
      </p:sp>
      <p:sp>
        <p:nvSpPr>
          <p:cNvPr id="7" name="Text Placeholder 3"/>
          <p:cNvSpPr>
            <a:spLocks noGrp="1"/>
          </p:cNvSpPr>
          <p:nvPr>
            <p:ph type="body" sz="quarter" idx="10"/>
          </p:nvPr>
        </p:nvSpPr>
        <p:spPr>
          <a:xfrm>
            <a:off x="1005132" y="6246813"/>
            <a:ext cx="6945068" cy="360816"/>
          </a:xfrm>
        </p:spPr>
        <p:txBody>
          <a:bodyPr/>
          <a:lstStyle/>
          <a:p>
            <a:r>
              <a:rPr lang="sv-SE" dirty="0"/>
              <a:t>2.2 Skill 2</a:t>
            </a:r>
            <a:r>
              <a:rPr lang="en-US" dirty="0"/>
              <a:t>: Verifying Whether Inequalities Are True or False </a:t>
            </a:r>
          </a:p>
        </p:txBody>
      </p:sp>
      <p:pic>
        <p:nvPicPr>
          <p:cNvPr id="9" name="Picture 8"/>
          <p:cNvPicPr>
            <a:picLocks noChangeAspect="1"/>
          </p:cNvPicPr>
          <p:nvPr/>
        </p:nvPicPr>
        <p:blipFill rotWithShape="1">
          <a:blip r:embed="rId2"/>
          <a:srcRect l="1898" t="2472" r="1282" b="2000"/>
          <a:stretch/>
        </p:blipFill>
        <p:spPr>
          <a:xfrm>
            <a:off x="2173877" y="1164193"/>
            <a:ext cx="4796246" cy="4603491"/>
          </a:xfrm>
          <a:prstGeom prst="rect">
            <a:avLst/>
          </a:prstGeom>
          <a:solidFill>
            <a:srgbClr val="FFFFFF"/>
          </a:solidFill>
        </p:spPr>
      </p:pic>
    </p:spTree>
    <p:extLst>
      <p:ext uri="{BB962C8B-B14F-4D97-AF65-F5344CB8AC3E}">
        <p14:creationId xmlns:p14="http://schemas.microsoft.com/office/powerpoint/2010/main" val="27006936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ubtitle 1"/>
          <p:cNvSpPr>
            <a:spLocks noGrp="1"/>
          </p:cNvSpPr>
          <p:nvPr>
            <p:ph type="subTitle" idx="1"/>
          </p:nvPr>
        </p:nvSpPr>
        <p:spPr>
          <a:xfrm>
            <a:off x="641350" y="641350"/>
            <a:ext cx="7931150" cy="4997450"/>
          </a:xfrm>
        </p:spPr>
        <p:txBody>
          <a:bodyPr/>
          <a:lstStyle/>
          <a:p>
            <a:pPr algn="l" eaLnBrk="1" hangingPunct="1"/>
            <a:r>
              <a:rPr lang="en-US" sz="2800" b="1" dirty="0"/>
              <a:t>Guided </a:t>
            </a:r>
            <a:r>
              <a:rPr lang="en-US" sz="2800" b="1" dirty="0" smtClean="0"/>
              <a:t>Practice</a:t>
            </a:r>
            <a:endParaRPr lang="en-US" sz="2800" baseline="30000" dirty="0"/>
          </a:p>
          <a:p>
            <a:pPr algn="l" eaLnBrk="1" hangingPunct="1"/>
            <a:r>
              <a:rPr lang="en-US" sz="2800" b="1" dirty="0">
                <a:solidFill>
                  <a:srgbClr val="000090"/>
                </a:solidFill>
              </a:rPr>
              <a:t>Example </a:t>
            </a:r>
            <a:r>
              <a:rPr lang="en-US" sz="2800" b="1" dirty="0" smtClean="0">
                <a:solidFill>
                  <a:srgbClr val="000090"/>
                </a:solidFill>
              </a:rPr>
              <a:t>3</a:t>
            </a:r>
            <a:endParaRPr lang="en-US" sz="2800" b="1" dirty="0">
              <a:solidFill>
                <a:srgbClr val="000090"/>
              </a:solidFill>
            </a:endParaRPr>
          </a:p>
          <a:p>
            <a:pPr algn="l">
              <a:lnSpc>
                <a:spcPct val="110000"/>
              </a:lnSpc>
            </a:pPr>
            <a:r>
              <a:rPr lang="en-US" dirty="0" smtClean="0"/>
              <a:t>The shaded half plane in the graph on the next slide represents the solution set for the inequality </a:t>
            </a:r>
            <a:r>
              <a:rPr lang="en-US" i="1" dirty="0" smtClean="0"/>
              <a:t>y &lt; </a:t>
            </a:r>
            <a:r>
              <a:rPr lang="en-US" dirty="0" smtClean="0"/>
              <a:t>2</a:t>
            </a:r>
            <a:r>
              <a:rPr lang="en-US" i="1" dirty="0" smtClean="0"/>
              <a:t>x </a:t>
            </a:r>
            <a:r>
              <a:rPr lang="en-US" dirty="0" smtClean="0"/>
              <a:t>– 1. Use </a:t>
            </a:r>
            <a:r>
              <a:rPr lang="en-US" dirty="0"/>
              <a:t>both substitution and the graph of the inequality </a:t>
            </a:r>
            <a:endParaRPr lang="en-US" dirty="0" smtClean="0"/>
          </a:p>
          <a:p>
            <a:pPr algn="l">
              <a:lnSpc>
                <a:spcPct val="110000"/>
              </a:lnSpc>
              <a:spcBef>
                <a:spcPts val="0"/>
              </a:spcBef>
            </a:pPr>
            <a:r>
              <a:rPr lang="en-US" dirty="0" smtClean="0"/>
              <a:t>to </a:t>
            </a:r>
            <a:r>
              <a:rPr lang="en-US" dirty="0"/>
              <a:t>determine which values from the </a:t>
            </a:r>
            <a:r>
              <a:rPr lang="en-US" dirty="0" smtClean="0"/>
              <a:t>set </a:t>
            </a:r>
          </a:p>
          <a:p>
            <a:pPr algn="l">
              <a:lnSpc>
                <a:spcPct val="110000"/>
              </a:lnSpc>
              <a:spcBef>
                <a:spcPts val="0"/>
              </a:spcBef>
            </a:pPr>
            <a:r>
              <a:rPr lang="en-US" dirty="0" smtClean="0"/>
              <a:t>{</a:t>
            </a:r>
            <a:r>
              <a:rPr lang="en-US" dirty="0"/>
              <a:t>(–4, 3), (–1, –8), (</a:t>
            </a:r>
            <a:r>
              <a:rPr lang="en-US" dirty="0" smtClean="0"/>
              <a:t>3, 7</a:t>
            </a:r>
            <a:r>
              <a:rPr lang="en-US" dirty="0"/>
              <a:t>), (5, –1)} make the inequality true. </a:t>
            </a:r>
            <a:r>
              <a:rPr lang="en-US" dirty="0" smtClean="0"/>
              <a:t> </a:t>
            </a:r>
            <a:endParaRPr lang="en-US" dirty="0"/>
          </a:p>
        </p:txBody>
      </p:sp>
      <p:sp>
        <p:nvSpPr>
          <p:cNvPr id="30722"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4E2057C-FEF6-9649-A4EF-C19DB221F278}" type="slidenum">
              <a:rPr lang="en-US" sz="1800">
                <a:solidFill>
                  <a:srgbClr val="000000"/>
                </a:solidFill>
                <a:latin typeface="Arial"/>
                <a:ea typeface="Arial"/>
                <a:cs typeface="Arial"/>
              </a:rPr>
              <a:pPr eaLnBrk="1" hangingPunct="1"/>
              <a:t>13</a:t>
            </a:fld>
            <a:endParaRPr lang="en-US" sz="1800" dirty="0">
              <a:solidFill>
                <a:srgbClr val="000000"/>
              </a:solidFill>
              <a:latin typeface="Arial"/>
              <a:ea typeface="Arial"/>
              <a:cs typeface="Arial"/>
            </a:endParaRPr>
          </a:p>
        </p:txBody>
      </p:sp>
      <p:sp>
        <p:nvSpPr>
          <p:cNvPr id="6" name="Text Placeholder 3"/>
          <p:cNvSpPr>
            <a:spLocks noGrp="1"/>
          </p:cNvSpPr>
          <p:nvPr>
            <p:ph type="body" sz="quarter" idx="10"/>
          </p:nvPr>
        </p:nvSpPr>
        <p:spPr>
          <a:xfrm>
            <a:off x="1005132" y="6246813"/>
            <a:ext cx="6856168" cy="360816"/>
          </a:xfrm>
        </p:spPr>
        <p:txBody>
          <a:bodyPr/>
          <a:lstStyle/>
          <a:p>
            <a:r>
              <a:rPr lang="sv-SE" dirty="0"/>
              <a:t>2.2 Skill 2</a:t>
            </a:r>
            <a:r>
              <a:rPr lang="en-US" dirty="0"/>
              <a:t>: Verifying Whether Inequalities Are True or False </a:t>
            </a:r>
          </a:p>
        </p:txBody>
      </p:sp>
    </p:spTree>
    <p:extLst>
      <p:ext uri="{BB962C8B-B14F-4D97-AF65-F5344CB8AC3E}">
        <p14:creationId xmlns:p14="http://schemas.microsoft.com/office/powerpoint/2010/main" val="37080044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D968AB2-F23F-5845-B880-32ACD3B8E74E}" type="slidenum">
              <a:rPr lang="en-US" sz="1800">
                <a:solidFill>
                  <a:srgbClr val="000000"/>
                </a:solidFill>
                <a:latin typeface="Arial"/>
                <a:ea typeface="Arial"/>
                <a:cs typeface="Arial"/>
              </a:rPr>
              <a:pPr eaLnBrk="1" hangingPunct="1"/>
              <a:t>14</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641350" y="641350"/>
            <a:ext cx="8083550" cy="4997450"/>
          </a:xfrm>
        </p:spPr>
        <p:txBody>
          <a:bodyPr rtlCol="0">
            <a:noAutofit/>
          </a:bodyPr>
          <a:lstStyle/>
          <a:p>
            <a:pPr algn="l" eaLnBrk="1" fontAlgn="auto" hangingPunct="1">
              <a:spcAft>
                <a:spcPts val="0"/>
              </a:spcAft>
              <a:defRPr/>
            </a:pPr>
            <a:r>
              <a:rPr lang="en-US" sz="2800" b="1" dirty="0" smtClean="0">
                <a:ea typeface="+mn-ea"/>
              </a:rPr>
              <a:t>Guided Practice: </a:t>
            </a:r>
            <a:r>
              <a:rPr lang="en-US" sz="2800" b="1" dirty="0">
                <a:solidFill>
                  <a:srgbClr val="000090"/>
                </a:solidFill>
                <a:ea typeface="+mn-ea"/>
              </a:rPr>
              <a:t>Example </a:t>
            </a:r>
            <a:r>
              <a:rPr lang="en-US" sz="2800" b="1" dirty="0" smtClean="0">
                <a:solidFill>
                  <a:srgbClr val="000090"/>
                </a:solidFill>
                <a:ea typeface="+mn-ea"/>
              </a:rPr>
              <a:t>3, </a:t>
            </a:r>
            <a:r>
              <a:rPr lang="en-US" sz="2800" b="1" i="1" dirty="0" smtClean="0">
                <a:solidFill>
                  <a:srgbClr val="000090"/>
                </a:solidFill>
              </a:rPr>
              <a:t>continued</a:t>
            </a:r>
            <a:endParaRPr lang="en-US" sz="2800" dirty="0" smtClean="0"/>
          </a:p>
        </p:txBody>
      </p:sp>
      <p:sp>
        <p:nvSpPr>
          <p:cNvPr id="8" name="Text Placeholder 3"/>
          <p:cNvSpPr>
            <a:spLocks noGrp="1"/>
          </p:cNvSpPr>
          <p:nvPr>
            <p:ph type="body" sz="quarter" idx="10"/>
          </p:nvPr>
        </p:nvSpPr>
        <p:spPr>
          <a:xfrm>
            <a:off x="1005132" y="6246813"/>
            <a:ext cx="6741868" cy="360816"/>
          </a:xfrm>
        </p:spPr>
        <p:txBody>
          <a:bodyPr/>
          <a:lstStyle/>
          <a:p>
            <a:r>
              <a:rPr lang="sv-SE" dirty="0"/>
              <a:t>2.2 Skill 2</a:t>
            </a:r>
            <a:r>
              <a:rPr lang="en-US" dirty="0"/>
              <a:t>: Verifying Whether Inequalities Are True or False </a:t>
            </a:r>
          </a:p>
        </p:txBody>
      </p:sp>
      <p:pic>
        <p:nvPicPr>
          <p:cNvPr id="2" name="Picture 1"/>
          <p:cNvPicPr>
            <a:picLocks noChangeAspect="1"/>
          </p:cNvPicPr>
          <p:nvPr/>
        </p:nvPicPr>
        <p:blipFill rotWithShape="1">
          <a:blip r:embed="rId2"/>
          <a:srcRect l="2792" t="3619" r="2754" b="3572"/>
          <a:stretch/>
        </p:blipFill>
        <p:spPr>
          <a:xfrm>
            <a:off x="2133600" y="1143000"/>
            <a:ext cx="4851400" cy="4637088"/>
          </a:xfrm>
          <a:prstGeom prst="rect">
            <a:avLst/>
          </a:prstGeom>
          <a:solidFill>
            <a:srgbClr val="FFFFFF"/>
          </a:solidFill>
        </p:spPr>
      </p:pic>
    </p:spTree>
    <p:extLst>
      <p:ext uri="{BB962C8B-B14F-4D97-AF65-F5344CB8AC3E}">
        <p14:creationId xmlns:p14="http://schemas.microsoft.com/office/powerpoint/2010/main" val="11845594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D968AB2-F23F-5845-B880-32ACD3B8E74E}" type="slidenum">
              <a:rPr lang="en-US" sz="1800">
                <a:solidFill>
                  <a:srgbClr val="000000"/>
                </a:solidFill>
                <a:latin typeface="Arial"/>
                <a:ea typeface="Arial"/>
                <a:cs typeface="Arial"/>
              </a:rPr>
              <a:pPr eaLnBrk="1" hangingPunct="1"/>
              <a:t>15</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641350" y="641350"/>
            <a:ext cx="8083550" cy="5246832"/>
          </a:xfrm>
        </p:spPr>
        <p:txBody>
          <a:bodyPr rtlCol="0">
            <a:noAutofit/>
          </a:bodyPr>
          <a:lstStyle/>
          <a:p>
            <a:pPr algn="l" eaLnBrk="1" fontAlgn="auto" hangingPunct="1">
              <a:spcAft>
                <a:spcPts val="0"/>
              </a:spcAft>
              <a:defRPr/>
            </a:pPr>
            <a:r>
              <a:rPr lang="en-US" sz="2800" b="1" dirty="0" smtClean="0">
                <a:ea typeface="+mn-ea"/>
              </a:rPr>
              <a:t>Guided Practice: </a:t>
            </a:r>
            <a:r>
              <a:rPr lang="en-US" sz="2800" b="1" dirty="0">
                <a:solidFill>
                  <a:srgbClr val="000090"/>
                </a:solidFill>
                <a:ea typeface="+mn-ea"/>
              </a:rPr>
              <a:t>Example </a:t>
            </a:r>
            <a:r>
              <a:rPr lang="en-US" sz="2800" b="1" dirty="0" smtClean="0">
                <a:solidFill>
                  <a:srgbClr val="000090"/>
                </a:solidFill>
                <a:ea typeface="+mn-ea"/>
              </a:rPr>
              <a:t>3, </a:t>
            </a:r>
            <a:r>
              <a:rPr lang="en-US" sz="2800" b="1" i="1" dirty="0" smtClean="0">
                <a:solidFill>
                  <a:srgbClr val="000090"/>
                </a:solidFill>
              </a:rPr>
              <a:t>continued</a:t>
            </a:r>
            <a:endParaRPr lang="en-US" sz="2800" dirty="0" smtClean="0"/>
          </a:p>
          <a:p>
            <a:pPr marL="514350" indent="-557784" algn="l">
              <a:buFont typeface="+mj-lt"/>
              <a:buAutoNum type="arabicPeriod"/>
            </a:pPr>
            <a:r>
              <a:rPr lang="en-US" sz="2800" b="1" dirty="0" smtClean="0">
                <a:solidFill>
                  <a:srgbClr val="660066"/>
                </a:solidFill>
              </a:rPr>
              <a:t>Use </a:t>
            </a:r>
            <a:r>
              <a:rPr lang="en-US" sz="2800" b="1" dirty="0">
                <a:solidFill>
                  <a:srgbClr val="660066"/>
                </a:solidFill>
              </a:rPr>
              <a:t>substitution to determine if (–4, 3) makes the inequality </a:t>
            </a:r>
            <a:r>
              <a:rPr lang="en-US" sz="2800" b="1" dirty="0" smtClean="0">
                <a:solidFill>
                  <a:srgbClr val="660066"/>
                </a:solidFill>
              </a:rPr>
              <a:t>true.</a:t>
            </a:r>
          </a:p>
          <a:p>
            <a:pPr lvl="1" algn="l">
              <a:spcAft>
                <a:spcPts val="0"/>
              </a:spcAft>
            </a:pPr>
            <a:r>
              <a:rPr lang="en-US" sz="2300" dirty="0">
                <a:solidFill>
                  <a:schemeClr val="tx1"/>
                </a:solidFill>
                <a:latin typeface="Arial"/>
              </a:rPr>
              <a:t>Substitute –4 for </a:t>
            </a:r>
            <a:r>
              <a:rPr lang="en-US" sz="2300" i="1" dirty="0">
                <a:solidFill>
                  <a:schemeClr val="tx1"/>
                </a:solidFill>
                <a:latin typeface="Arial"/>
              </a:rPr>
              <a:t>x </a:t>
            </a:r>
            <a:r>
              <a:rPr lang="en-US" sz="2300" dirty="0">
                <a:solidFill>
                  <a:schemeClr val="tx1"/>
                </a:solidFill>
                <a:latin typeface="Arial"/>
              </a:rPr>
              <a:t>and 3 for </a:t>
            </a:r>
            <a:r>
              <a:rPr lang="en-US" sz="2300" i="1" dirty="0">
                <a:solidFill>
                  <a:schemeClr val="tx1"/>
                </a:solidFill>
                <a:latin typeface="Arial"/>
              </a:rPr>
              <a:t>y </a:t>
            </a:r>
            <a:r>
              <a:rPr lang="en-US" sz="2300" dirty="0">
                <a:solidFill>
                  <a:schemeClr val="tx1"/>
                </a:solidFill>
                <a:latin typeface="Arial"/>
              </a:rPr>
              <a:t>in the </a:t>
            </a:r>
            <a:r>
              <a:rPr lang="en-US" sz="2300" dirty="0" smtClean="0">
                <a:solidFill>
                  <a:schemeClr val="tx1"/>
                </a:solidFill>
                <a:latin typeface="Arial"/>
              </a:rPr>
              <a:t>inequality </a:t>
            </a:r>
            <a:r>
              <a:rPr lang="en-US" sz="2300" i="1" dirty="0" smtClean="0">
                <a:solidFill>
                  <a:schemeClr val="tx1"/>
                </a:solidFill>
                <a:latin typeface="Arial"/>
              </a:rPr>
              <a:t>y </a:t>
            </a:r>
            <a:r>
              <a:rPr lang="en-US" sz="2300" i="1" dirty="0">
                <a:solidFill>
                  <a:schemeClr val="tx1"/>
                </a:solidFill>
                <a:latin typeface="Arial"/>
              </a:rPr>
              <a:t>&lt; </a:t>
            </a:r>
            <a:r>
              <a:rPr lang="en-US" sz="2300" dirty="0">
                <a:solidFill>
                  <a:schemeClr val="tx1"/>
                </a:solidFill>
                <a:latin typeface="Arial"/>
              </a:rPr>
              <a:t>2</a:t>
            </a:r>
            <a:r>
              <a:rPr lang="en-US" sz="2300" i="1" dirty="0">
                <a:solidFill>
                  <a:schemeClr val="tx1"/>
                </a:solidFill>
                <a:latin typeface="Arial"/>
              </a:rPr>
              <a:t>x </a:t>
            </a:r>
            <a:r>
              <a:rPr lang="en-US" sz="2300" dirty="0">
                <a:solidFill>
                  <a:schemeClr val="tx1"/>
                </a:solidFill>
                <a:latin typeface="Arial"/>
              </a:rPr>
              <a:t>– 1 and simplify</a:t>
            </a:r>
            <a:r>
              <a:rPr lang="en-US" sz="2300" dirty="0" smtClean="0">
                <a:solidFill>
                  <a:schemeClr val="tx1"/>
                </a:solidFill>
                <a:latin typeface="Arial"/>
              </a:rPr>
              <a:t>.</a:t>
            </a:r>
          </a:p>
          <a:p>
            <a:pPr lvl="2" algn="l">
              <a:spcAft>
                <a:spcPts val="0"/>
              </a:spcAft>
            </a:pPr>
            <a:r>
              <a:rPr lang="en-US" sz="2300" i="1" dirty="0">
                <a:solidFill>
                  <a:schemeClr val="tx1"/>
                </a:solidFill>
              </a:rPr>
              <a:t>y &lt; </a:t>
            </a:r>
            <a:r>
              <a:rPr lang="en-US" sz="2300" dirty="0">
                <a:solidFill>
                  <a:schemeClr val="tx1"/>
                </a:solidFill>
              </a:rPr>
              <a:t>2</a:t>
            </a:r>
            <a:r>
              <a:rPr lang="en-US" sz="2300" i="1" dirty="0">
                <a:solidFill>
                  <a:schemeClr val="tx1"/>
                </a:solidFill>
              </a:rPr>
              <a:t>x </a:t>
            </a:r>
            <a:r>
              <a:rPr lang="en-US" sz="2300" dirty="0">
                <a:solidFill>
                  <a:schemeClr val="tx1"/>
                </a:solidFill>
              </a:rPr>
              <a:t>– </a:t>
            </a:r>
            <a:r>
              <a:rPr lang="en-US" sz="2300" dirty="0" smtClean="0">
                <a:solidFill>
                  <a:schemeClr val="tx1"/>
                </a:solidFill>
              </a:rPr>
              <a:t>1						Original inequality</a:t>
            </a:r>
            <a:endParaRPr lang="en-US" sz="2300" dirty="0">
              <a:solidFill>
                <a:schemeClr val="tx1"/>
              </a:solidFill>
            </a:endParaRPr>
          </a:p>
          <a:p>
            <a:pPr lvl="2" algn="l">
              <a:spcAft>
                <a:spcPts val="0"/>
              </a:spcAft>
            </a:pPr>
            <a:r>
              <a:rPr lang="en-US" sz="2300" dirty="0">
                <a:solidFill>
                  <a:schemeClr val="tx1"/>
                </a:solidFill>
              </a:rPr>
              <a:t>(3) </a:t>
            </a:r>
            <a:r>
              <a:rPr lang="en-US" sz="2300" i="1" dirty="0">
                <a:solidFill>
                  <a:schemeClr val="tx1"/>
                </a:solidFill>
              </a:rPr>
              <a:t>&lt; </a:t>
            </a:r>
            <a:r>
              <a:rPr lang="en-US" sz="2300" dirty="0">
                <a:solidFill>
                  <a:schemeClr val="tx1"/>
                </a:solidFill>
              </a:rPr>
              <a:t>2(–4) – </a:t>
            </a:r>
            <a:r>
              <a:rPr lang="en-US" sz="2300" dirty="0" smtClean="0">
                <a:solidFill>
                  <a:schemeClr val="tx1"/>
                </a:solidFill>
              </a:rPr>
              <a:t>1				Substitute </a:t>
            </a:r>
            <a:r>
              <a:rPr lang="en-US" sz="2300" dirty="0">
                <a:solidFill>
                  <a:schemeClr val="tx1"/>
                </a:solidFill>
              </a:rPr>
              <a:t>–4 for </a:t>
            </a:r>
            <a:r>
              <a:rPr lang="en-US" sz="2300" i="1" dirty="0">
                <a:solidFill>
                  <a:schemeClr val="tx1"/>
                </a:solidFill>
              </a:rPr>
              <a:t>x </a:t>
            </a:r>
            <a:r>
              <a:rPr lang="en-US" sz="2300" dirty="0" smtClean="0">
                <a:solidFill>
                  <a:schemeClr val="tx1"/>
                </a:solidFill>
              </a:rPr>
              <a:t>and</a:t>
            </a:r>
            <a:br>
              <a:rPr lang="en-US" sz="2300" dirty="0" smtClean="0">
                <a:solidFill>
                  <a:schemeClr val="tx1"/>
                </a:solidFill>
              </a:rPr>
            </a:br>
            <a:r>
              <a:rPr lang="en-US" sz="2300" dirty="0" smtClean="0">
                <a:solidFill>
                  <a:schemeClr val="tx1"/>
                </a:solidFill>
              </a:rPr>
              <a:t>								3 </a:t>
            </a:r>
            <a:r>
              <a:rPr lang="en-US" sz="2300" dirty="0">
                <a:solidFill>
                  <a:schemeClr val="tx1"/>
                </a:solidFill>
              </a:rPr>
              <a:t>for </a:t>
            </a:r>
            <a:r>
              <a:rPr lang="en-US" sz="2300" i="1" dirty="0">
                <a:solidFill>
                  <a:schemeClr val="tx1"/>
                </a:solidFill>
              </a:rPr>
              <a:t>y</a:t>
            </a:r>
            <a:r>
              <a:rPr lang="en-US" sz="2300" dirty="0" smtClean="0">
                <a:solidFill>
                  <a:schemeClr val="tx1"/>
                </a:solidFill>
              </a:rPr>
              <a:t>.</a:t>
            </a:r>
            <a:r>
              <a:rPr lang="en-US" sz="2300" dirty="0">
                <a:solidFill>
                  <a:schemeClr val="tx1"/>
                </a:solidFill>
              </a:rPr>
              <a:t>  </a:t>
            </a:r>
          </a:p>
          <a:p>
            <a:pPr lvl="2" algn="l">
              <a:spcAft>
                <a:spcPts val="0"/>
              </a:spcAft>
            </a:pPr>
            <a:r>
              <a:rPr lang="en-US" sz="2300" dirty="0">
                <a:solidFill>
                  <a:schemeClr val="tx1"/>
                </a:solidFill>
              </a:rPr>
              <a:t>3 </a:t>
            </a:r>
            <a:r>
              <a:rPr lang="en-US" sz="2300" i="1" dirty="0">
                <a:solidFill>
                  <a:schemeClr val="tx1"/>
                </a:solidFill>
              </a:rPr>
              <a:t>&lt; –</a:t>
            </a:r>
            <a:r>
              <a:rPr lang="en-US" sz="2300" dirty="0">
                <a:solidFill>
                  <a:schemeClr val="tx1"/>
                </a:solidFill>
              </a:rPr>
              <a:t>8 – </a:t>
            </a:r>
            <a:r>
              <a:rPr lang="en-US" sz="2300" dirty="0" smtClean="0">
                <a:solidFill>
                  <a:schemeClr val="tx1"/>
                </a:solidFill>
              </a:rPr>
              <a:t>1						Multiply.</a:t>
            </a:r>
            <a:r>
              <a:rPr lang="en-US" sz="2300" dirty="0">
                <a:solidFill>
                  <a:schemeClr val="tx1"/>
                </a:solidFill>
              </a:rPr>
              <a:t>  </a:t>
            </a:r>
          </a:p>
          <a:p>
            <a:pPr lvl="2" algn="l">
              <a:spcAft>
                <a:spcPts val="0"/>
              </a:spcAft>
            </a:pPr>
            <a:r>
              <a:rPr lang="en-US" sz="2300" dirty="0">
                <a:solidFill>
                  <a:schemeClr val="tx1"/>
                </a:solidFill>
              </a:rPr>
              <a:t>3 &lt; –</a:t>
            </a:r>
            <a:r>
              <a:rPr lang="en-US" sz="2300" dirty="0" smtClean="0">
                <a:solidFill>
                  <a:schemeClr val="tx1"/>
                </a:solidFill>
              </a:rPr>
              <a:t>9							Sub</a:t>
            </a:r>
            <a:r>
              <a:rPr lang="en-US" sz="2300" dirty="0" smtClean="0">
                <a:solidFill>
                  <a:srgbClr val="000000"/>
                </a:solidFill>
              </a:rPr>
              <a:t>tract.</a:t>
            </a:r>
          </a:p>
          <a:p>
            <a:pPr lvl="1" algn="l">
              <a:spcAft>
                <a:spcPts val="0"/>
              </a:spcAft>
            </a:pPr>
            <a:r>
              <a:rPr lang="en-US" sz="2300" dirty="0">
                <a:solidFill>
                  <a:srgbClr val="000000"/>
                </a:solidFill>
              </a:rPr>
              <a:t>The statement 3 &lt; –9 is not true; therefore, (–4, 3) does not make the inequality true.	</a:t>
            </a:r>
          </a:p>
          <a:p>
            <a:pPr lvl="2" algn="l"/>
            <a:endParaRPr lang="en-US" sz="2300" dirty="0">
              <a:solidFill>
                <a:schemeClr val="tx1"/>
              </a:solidFill>
            </a:endParaRPr>
          </a:p>
        </p:txBody>
      </p:sp>
      <p:sp>
        <p:nvSpPr>
          <p:cNvPr id="8" name="Text Placeholder 3"/>
          <p:cNvSpPr>
            <a:spLocks noGrp="1"/>
          </p:cNvSpPr>
          <p:nvPr>
            <p:ph type="body" sz="quarter" idx="10"/>
          </p:nvPr>
        </p:nvSpPr>
        <p:spPr>
          <a:xfrm>
            <a:off x="1005132" y="6246813"/>
            <a:ext cx="6741868" cy="360816"/>
          </a:xfrm>
        </p:spPr>
        <p:txBody>
          <a:bodyPr/>
          <a:lstStyle/>
          <a:p>
            <a:r>
              <a:rPr lang="sv-SE" dirty="0"/>
              <a:t>2.2 Skill 2</a:t>
            </a:r>
            <a:r>
              <a:rPr lang="en-US" dirty="0"/>
              <a:t>: Verifying Whether Inequalities Are True or False </a:t>
            </a:r>
          </a:p>
        </p:txBody>
      </p:sp>
    </p:spTree>
    <p:extLst>
      <p:ext uri="{BB962C8B-B14F-4D97-AF65-F5344CB8AC3E}">
        <p14:creationId xmlns:p14="http://schemas.microsoft.com/office/powerpoint/2010/main" val="17273231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D968AB2-F23F-5845-B880-32ACD3B8E74E}" type="slidenum">
              <a:rPr lang="en-US" sz="1800">
                <a:solidFill>
                  <a:srgbClr val="000000"/>
                </a:solidFill>
                <a:latin typeface="Arial"/>
                <a:ea typeface="Arial"/>
                <a:cs typeface="Arial"/>
              </a:rPr>
              <a:pPr eaLnBrk="1" hangingPunct="1"/>
              <a:t>16</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641349" y="641350"/>
            <a:ext cx="7977098" cy="4997450"/>
          </a:xfrm>
        </p:spPr>
        <p:txBody>
          <a:bodyPr rtlCol="0">
            <a:noAutofit/>
          </a:bodyPr>
          <a:lstStyle/>
          <a:p>
            <a:pPr algn="l" eaLnBrk="1" fontAlgn="auto" hangingPunct="1">
              <a:spcAft>
                <a:spcPts val="0"/>
              </a:spcAft>
              <a:defRPr/>
            </a:pPr>
            <a:r>
              <a:rPr lang="en-US" sz="2800" b="1" dirty="0" smtClean="0">
                <a:ea typeface="+mn-ea"/>
              </a:rPr>
              <a:t>Guided Practice: </a:t>
            </a:r>
            <a:r>
              <a:rPr lang="en-US" sz="2800" b="1" dirty="0">
                <a:solidFill>
                  <a:srgbClr val="000090"/>
                </a:solidFill>
                <a:ea typeface="+mn-ea"/>
              </a:rPr>
              <a:t>Example </a:t>
            </a:r>
            <a:r>
              <a:rPr lang="en-US" sz="2800" b="1" dirty="0" smtClean="0">
                <a:solidFill>
                  <a:srgbClr val="000090"/>
                </a:solidFill>
                <a:ea typeface="+mn-ea"/>
              </a:rPr>
              <a:t>3, </a:t>
            </a:r>
            <a:r>
              <a:rPr lang="en-US" sz="2800" b="1" i="1" dirty="0" smtClean="0">
                <a:solidFill>
                  <a:srgbClr val="000090"/>
                </a:solidFill>
              </a:rPr>
              <a:t>continued</a:t>
            </a:r>
            <a:endParaRPr lang="en-US" sz="2800" dirty="0" smtClean="0"/>
          </a:p>
          <a:p>
            <a:pPr marL="514350" indent="-557784" algn="l">
              <a:spcAft>
                <a:spcPts val="600"/>
              </a:spcAft>
              <a:buFont typeface="+mj-lt"/>
              <a:buAutoNum type="arabicPeriod" startAt="2"/>
            </a:pPr>
            <a:r>
              <a:rPr lang="en-US" sz="2800" b="1" dirty="0" smtClean="0">
                <a:solidFill>
                  <a:srgbClr val="660066"/>
                </a:solidFill>
              </a:rPr>
              <a:t>Use </a:t>
            </a:r>
            <a:r>
              <a:rPr lang="en-US" sz="2800" b="1" dirty="0">
                <a:solidFill>
                  <a:srgbClr val="660066"/>
                </a:solidFill>
              </a:rPr>
              <a:t>the graph of the inequality </a:t>
            </a:r>
            <a:r>
              <a:rPr lang="en-US" sz="2800" b="1" i="1" dirty="0">
                <a:solidFill>
                  <a:srgbClr val="660066"/>
                </a:solidFill>
              </a:rPr>
              <a:t>y &lt; </a:t>
            </a:r>
            <a:r>
              <a:rPr lang="en-US" sz="2800" b="1" dirty="0">
                <a:solidFill>
                  <a:srgbClr val="660066"/>
                </a:solidFill>
              </a:rPr>
              <a:t>2</a:t>
            </a:r>
            <a:r>
              <a:rPr lang="en-US" sz="2800" b="1" i="1" dirty="0">
                <a:solidFill>
                  <a:srgbClr val="660066"/>
                </a:solidFill>
              </a:rPr>
              <a:t>x </a:t>
            </a:r>
            <a:r>
              <a:rPr lang="en-US" sz="2800" b="1" dirty="0">
                <a:solidFill>
                  <a:srgbClr val="660066"/>
                </a:solidFill>
              </a:rPr>
              <a:t>– </a:t>
            </a:r>
            <a:r>
              <a:rPr lang="en-US" sz="2800" b="1" dirty="0" smtClean="0">
                <a:solidFill>
                  <a:srgbClr val="660066"/>
                </a:solidFill>
              </a:rPr>
              <a:t>1</a:t>
            </a:r>
            <a:br>
              <a:rPr lang="en-US" sz="2800" b="1" dirty="0" smtClean="0">
                <a:solidFill>
                  <a:srgbClr val="660066"/>
                </a:solidFill>
              </a:rPr>
            </a:br>
            <a:r>
              <a:rPr lang="en-US" sz="2800" b="1" dirty="0" smtClean="0">
                <a:solidFill>
                  <a:srgbClr val="660066"/>
                </a:solidFill>
              </a:rPr>
              <a:t>to </a:t>
            </a:r>
            <a:r>
              <a:rPr lang="en-US" sz="2800" b="1" dirty="0">
                <a:solidFill>
                  <a:srgbClr val="660066"/>
                </a:solidFill>
              </a:rPr>
              <a:t>determine if (–4, 3) makes the </a:t>
            </a:r>
            <a:r>
              <a:rPr lang="en-US" sz="2800" b="1" dirty="0" smtClean="0">
                <a:solidFill>
                  <a:srgbClr val="660066"/>
                </a:solidFill>
              </a:rPr>
              <a:t>inequality true.</a:t>
            </a:r>
          </a:p>
          <a:p>
            <a:pPr marL="512064" lvl="1" algn="l"/>
            <a:r>
              <a:rPr lang="en-US" sz="2400" dirty="0" smtClean="0">
                <a:solidFill>
                  <a:schemeClr val="tx1"/>
                </a:solidFill>
              </a:rPr>
              <a:t>Find </a:t>
            </a:r>
            <a:r>
              <a:rPr lang="en-US" sz="2400" dirty="0">
                <a:solidFill>
                  <a:schemeClr val="tx1"/>
                </a:solidFill>
              </a:rPr>
              <a:t>(–4, 3) on the </a:t>
            </a:r>
            <a:r>
              <a:rPr lang="en-US" sz="2400" dirty="0" smtClean="0">
                <a:solidFill>
                  <a:schemeClr val="tx1"/>
                </a:solidFill>
              </a:rPr>
              <a:t>graph, as shown on the next slide.</a:t>
            </a:r>
            <a:endParaRPr lang="en-US" sz="2800" dirty="0">
              <a:solidFill>
                <a:schemeClr val="tx1"/>
              </a:solidFill>
            </a:endParaRPr>
          </a:p>
        </p:txBody>
      </p:sp>
      <p:sp>
        <p:nvSpPr>
          <p:cNvPr id="8" name="Text Placeholder 3"/>
          <p:cNvSpPr>
            <a:spLocks noGrp="1"/>
          </p:cNvSpPr>
          <p:nvPr>
            <p:ph type="body" sz="quarter" idx="10"/>
          </p:nvPr>
        </p:nvSpPr>
        <p:spPr>
          <a:xfrm>
            <a:off x="1005132" y="6246813"/>
            <a:ext cx="6741868" cy="360816"/>
          </a:xfrm>
        </p:spPr>
        <p:txBody>
          <a:bodyPr/>
          <a:lstStyle/>
          <a:p>
            <a:r>
              <a:rPr lang="sv-SE" dirty="0"/>
              <a:t>2.2 Skill 2</a:t>
            </a:r>
            <a:r>
              <a:rPr lang="en-US" dirty="0"/>
              <a:t>: Verifying Whether Inequalities Are True or False </a:t>
            </a:r>
          </a:p>
        </p:txBody>
      </p:sp>
    </p:spTree>
    <p:extLst>
      <p:ext uri="{BB962C8B-B14F-4D97-AF65-F5344CB8AC3E}">
        <p14:creationId xmlns:p14="http://schemas.microsoft.com/office/powerpoint/2010/main" val="19787761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D968AB2-F23F-5845-B880-32ACD3B8E74E}" type="slidenum">
              <a:rPr lang="en-US" sz="1800">
                <a:solidFill>
                  <a:srgbClr val="000000"/>
                </a:solidFill>
                <a:latin typeface="Arial"/>
                <a:ea typeface="Arial"/>
                <a:cs typeface="Arial"/>
              </a:rPr>
              <a:pPr eaLnBrk="1" hangingPunct="1"/>
              <a:t>17</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641350" y="641350"/>
            <a:ext cx="8083550" cy="4997450"/>
          </a:xfrm>
        </p:spPr>
        <p:txBody>
          <a:bodyPr rtlCol="0">
            <a:noAutofit/>
          </a:bodyPr>
          <a:lstStyle/>
          <a:p>
            <a:pPr algn="l" eaLnBrk="1" fontAlgn="auto" hangingPunct="1">
              <a:spcAft>
                <a:spcPts val="0"/>
              </a:spcAft>
              <a:defRPr/>
            </a:pPr>
            <a:r>
              <a:rPr lang="en-US" sz="2800" b="1" dirty="0" smtClean="0">
                <a:ea typeface="+mn-ea"/>
              </a:rPr>
              <a:t>Guided Practice: </a:t>
            </a:r>
            <a:r>
              <a:rPr lang="en-US" sz="2800" b="1" dirty="0">
                <a:solidFill>
                  <a:srgbClr val="000090"/>
                </a:solidFill>
                <a:ea typeface="+mn-ea"/>
              </a:rPr>
              <a:t>Example </a:t>
            </a:r>
            <a:r>
              <a:rPr lang="en-US" sz="2800" b="1" dirty="0" smtClean="0">
                <a:solidFill>
                  <a:srgbClr val="000090"/>
                </a:solidFill>
                <a:ea typeface="+mn-ea"/>
              </a:rPr>
              <a:t>3, </a:t>
            </a:r>
            <a:r>
              <a:rPr lang="en-US" sz="2800" b="1" i="1" dirty="0" smtClean="0">
                <a:solidFill>
                  <a:srgbClr val="000090"/>
                </a:solidFill>
              </a:rPr>
              <a:t>continued</a:t>
            </a:r>
          </a:p>
          <a:p>
            <a:pPr algn="l" eaLnBrk="1" fontAlgn="auto" hangingPunct="1">
              <a:spcAft>
                <a:spcPts val="0"/>
              </a:spcAft>
              <a:defRPr/>
            </a:pPr>
            <a:endParaRPr lang="en-US" sz="2800" dirty="0" smtClean="0"/>
          </a:p>
        </p:txBody>
      </p:sp>
      <p:sp>
        <p:nvSpPr>
          <p:cNvPr id="8" name="Text Placeholder 3"/>
          <p:cNvSpPr>
            <a:spLocks noGrp="1"/>
          </p:cNvSpPr>
          <p:nvPr>
            <p:ph type="body" sz="quarter" idx="10"/>
          </p:nvPr>
        </p:nvSpPr>
        <p:spPr>
          <a:xfrm>
            <a:off x="1005132" y="6246813"/>
            <a:ext cx="6741868" cy="360816"/>
          </a:xfrm>
        </p:spPr>
        <p:txBody>
          <a:bodyPr/>
          <a:lstStyle/>
          <a:p>
            <a:r>
              <a:rPr lang="sv-SE" dirty="0"/>
              <a:t>2.2 Skill 2</a:t>
            </a:r>
            <a:r>
              <a:rPr lang="en-US" dirty="0"/>
              <a:t>: Verifying Whether Inequalities Are True or False </a:t>
            </a:r>
          </a:p>
        </p:txBody>
      </p:sp>
      <p:pic>
        <p:nvPicPr>
          <p:cNvPr id="2" name="Picture 1"/>
          <p:cNvPicPr>
            <a:picLocks noChangeAspect="1"/>
          </p:cNvPicPr>
          <p:nvPr/>
        </p:nvPicPr>
        <p:blipFill rotWithShape="1">
          <a:blip r:embed="rId2"/>
          <a:srcRect l="2786" t="2426" r="2203" b="1014"/>
          <a:stretch/>
        </p:blipFill>
        <p:spPr>
          <a:xfrm>
            <a:off x="4123482" y="1190375"/>
            <a:ext cx="4445634" cy="4307137"/>
          </a:xfrm>
          <a:prstGeom prst="rect">
            <a:avLst/>
          </a:prstGeom>
          <a:solidFill>
            <a:srgbClr val="FFFFFF"/>
          </a:solidFill>
        </p:spPr>
      </p:pic>
      <p:sp>
        <p:nvSpPr>
          <p:cNvPr id="7" name="Subtitle 1"/>
          <p:cNvSpPr txBox="1">
            <a:spLocks/>
          </p:cNvSpPr>
          <p:nvPr/>
        </p:nvSpPr>
        <p:spPr bwMode="auto">
          <a:xfrm>
            <a:off x="641350" y="1217243"/>
            <a:ext cx="3376613" cy="400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t" anchorCtr="0" compatLnSpc="1">
            <a:prstTxWarp prst="textNoShape">
              <a:avLst/>
            </a:prstTxWarp>
            <a:noAutofit/>
          </a:bodyPr>
          <a:lstStyle>
            <a:lvl1pPr marL="0" indent="0" algn="ctr"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Arial"/>
                <a:cs typeface="Arial"/>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Arial"/>
                <a:cs typeface="Arial"/>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eaLnBrk="1" fontAlgn="auto" hangingPunct="1">
              <a:spcAft>
                <a:spcPts val="0"/>
              </a:spcAft>
              <a:defRPr/>
            </a:pPr>
            <a:r>
              <a:rPr lang="en-US" sz="2400" dirty="0" smtClean="0">
                <a:solidFill>
                  <a:schemeClr val="tx1"/>
                </a:solidFill>
              </a:rPr>
              <a:t>It can be seen on the graph of the inequality </a:t>
            </a:r>
            <a:r>
              <a:rPr lang="en-US" sz="2400" i="1" dirty="0" smtClean="0">
                <a:solidFill>
                  <a:schemeClr val="tx1"/>
                </a:solidFill>
              </a:rPr>
              <a:t>y &lt; </a:t>
            </a:r>
            <a:r>
              <a:rPr lang="en-US" sz="2400" dirty="0" smtClean="0">
                <a:solidFill>
                  <a:schemeClr val="tx1"/>
                </a:solidFill>
              </a:rPr>
              <a:t>2</a:t>
            </a:r>
            <a:r>
              <a:rPr lang="en-US" sz="2400" i="1" dirty="0" smtClean="0">
                <a:solidFill>
                  <a:schemeClr val="tx1"/>
                </a:solidFill>
              </a:rPr>
              <a:t>x </a:t>
            </a:r>
            <a:r>
              <a:rPr lang="en-US" sz="2400" dirty="0" smtClean="0">
                <a:solidFill>
                  <a:schemeClr val="tx1"/>
                </a:solidFill>
              </a:rPr>
              <a:t>– 1 that (–4, 3) is not included in the shaded half plane, which represents the solution set; therefore, (–4, 3) does not make the inequality true.</a:t>
            </a:r>
            <a:endParaRPr lang="en-US" sz="2400" dirty="0" smtClean="0"/>
          </a:p>
        </p:txBody>
      </p:sp>
    </p:spTree>
    <p:extLst>
      <p:ext uri="{BB962C8B-B14F-4D97-AF65-F5344CB8AC3E}">
        <p14:creationId xmlns:p14="http://schemas.microsoft.com/office/powerpoint/2010/main" val="30229849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D968AB2-F23F-5845-B880-32ACD3B8E74E}" type="slidenum">
              <a:rPr lang="en-US" sz="1800">
                <a:solidFill>
                  <a:srgbClr val="000000"/>
                </a:solidFill>
                <a:latin typeface="Arial"/>
                <a:ea typeface="Arial"/>
                <a:cs typeface="Arial"/>
              </a:rPr>
              <a:pPr eaLnBrk="1" hangingPunct="1"/>
              <a:t>18</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641350" y="641350"/>
            <a:ext cx="8083550" cy="5246832"/>
          </a:xfrm>
        </p:spPr>
        <p:txBody>
          <a:bodyPr rtlCol="0">
            <a:noAutofit/>
          </a:bodyPr>
          <a:lstStyle/>
          <a:p>
            <a:pPr algn="l" eaLnBrk="1" fontAlgn="auto" hangingPunct="1">
              <a:spcAft>
                <a:spcPts val="0"/>
              </a:spcAft>
              <a:defRPr/>
            </a:pPr>
            <a:r>
              <a:rPr lang="en-US" sz="2800" b="1" dirty="0" smtClean="0">
                <a:ea typeface="+mn-ea"/>
              </a:rPr>
              <a:t>Guided Practice: </a:t>
            </a:r>
            <a:r>
              <a:rPr lang="en-US" sz="2800" b="1" dirty="0">
                <a:solidFill>
                  <a:srgbClr val="000090"/>
                </a:solidFill>
                <a:ea typeface="+mn-ea"/>
              </a:rPr>
              <a:t>Example </a:t>
            </a:r>
            <a:r>
              <a:rPr lang="en-US" sz="2800" b="1" dirty="0" smtClean="0">
                <a:solidFill>
                  <a:srgbClr val="000090"/>
                </a:solidFill>
                <a:ea typeface="+mn-ea"/>
              </a:rPr>
              <a:t>3, </a:t>
            </a:r>
            <a:r>
              <a:rPr lang="en-US" sz="2800" b="1" i="1" dirty="0" smtClean="0">
                <a:solidFill>
                  <a:srgbClr val="000090"/>
                </a:solidFill>
              </a:rPr>
              <a:t>continued</a:t>
            </a:r>
            <a:endParaRPr lang="en-US" sz="2800" dirty="0" smtClean="0"/>
          </a:p>
          <a:p>
            <a:pPr marL="514350" indent="-557784" algn="l">
              <a:buFont typeface="+mj-lt"/>
              <a:buAutoNum type="arabicPeriod" startAt="3"/>
            </a:pPr>
            <a:r>
              <a:rPr lang="en-US" sz="2800" b="1" dirty="0" smtClean="0">
                <a:solidFill>
                  <a:srgbClr val="660066"/>
                </a:solidFill>
              </a:rPr>
              <a:t>Use </a:t>
            </a:r>
            <a:r>
              <a:rPr lang="en-US" sz="2800" b="1" dirty="0">
                <a:solidFill>
                  <a:srgbClr val="660066"/>
                </a:solidFill>
              </a:rPr>
              <a:t>substitution to determine if (–1, –8) makes the inequality true</a:t>
            </a:r>
            <a:r>
              <a:rPr lang="en-US" sz="2800" b="1" dirty="0" smtClean="0">
                <a:solidFill>
                  <a:srgbClr val="660066"/>
                </a:solidFill>
              </a:rPr>
              <a:t>.</a:t>
            </a:r>
          </a:p>
          <a:p>
            <a:pPr lvl="1" algn="l">
              <a:spcAft>
                <a:spcPts val="0"/>
              </a:spcAft>
            </a:pPr>
            <a:r>
              <a:rPr lang="en-US" sz="2400" dirty="0">
                <a:solidFill>
                  <a:srgbClr val="000000"/>
                </a:solidFill>
              </a:rPr>
              <a:t>Substitute –1 for </a:t>
            </a:r>
            <a:r>
              <a:rPr lang="en-US" sz="2400" i="1" dirty="0">
                <a:solidFill>
                  <a:srgbClr val="000000"/>
                </a:solidFill>
              </a:rPr>
              <a:t>x </a:t>
            </a:r>
            <a:r>
              <a:rPr lang="en-US" sz="2400" dirty="0">
                <a:solidFill>
                  <a:srgbClr val="000000"/>
                </a:solidFill>
              </a:rPr>
              <a:t>and –8 for </a:t>
            </a:r>
            <a:r>
              <a:rPr lang="en-US" sz="2400" i="1" dirty="0">
                <a:solidFill>
                  <a:srgbClr val="000000"/>
                </a:solidFill>
              </a:rPr>
              <a:t>y </a:t>
            </a:r>
            <a:r>
              <a:rPr lang="en-US" sz="2400" dirty="0">
                <a:solidFill>
                  <a:srgbClr val="000000"/>
                </a:solidFill>
              </a:rPr>
              <a:t>in the </a:t>
            </a:r>
            <a:r>
              <a:rPr lang="en-US" sz="2400" dirty="0" smtClean="0">
                <a:solidFill>
                  <a:srgbClr val="000000"/>
                </a:solidFill>
              </a:rPr>
              <a:t>inequality</a:t>
            </a:r>
            <a:br>
              <a:rPr lang="en-US" sz="2400" dirty="0" smtClean="0">
                <a:solidFill>
                  <a:srgbClr val="000000"/>
                </a:solidFill>
              </a:rPr>
            </a:br>
            <a:r>
              <a:rPr lang="en-US" sz="2400" i="1" dirty="0" smtClean="0">
                <a:solidFill>
                  <a:srgbClr val="000000"/>
                </a:solidFill>
              </a:rPr>
              <a:t>y </a:t>
            </a:r>
            <a:r>
              <a:rPr lang="en-US" sz="2400" i="1" dirty="0">
                <a:solidFill>
                  <a:srgbClr val="000000"/>
                </a:solidFill>
              </a:rPr>
              <a:t>&lt; </a:t>
            </a:r>
            <a:r>
              <a:rPr lang="en-US" sz="2400" dirty="0">
                <a:solidFill>
                  <a:srgbClr val="000000"/>
                </a:solidFill>
              </a:rPr>
              <a:t>2</a:t>
            </a:r>
            <a:r>
              <a:rPr lang="en-US" sz="2400" i="1" dirty="0">
                <a:solidFill>
                  <a:srgbClr val="000000"/>
                </a:solidFill>
              </a:rPr>
              <a:t>x </a:t>
            </a:r>
            <a:r>
              <a:rPr lang="en-US" sz="2400" dirty="0">
                <a:solidFill>
                  <a:srgbClr val="000000"/>
                </a:solidFill>
              </a:rPr>
              <a:t>– 1</a:t>
            </a:r>
            <a:r>
              <a:rPr lang="en-US" sz="2400" dirty="0" smtClean="0">
                <a:solidFill>
                  <a:srgbClr val="000000"/>
                </a:solidFill>
              </a:rPr>
              <a:t>.</a:t>
            </a:r>
            <a:endParaRPr lang="en-US" sz="2400" dirty="0">
              <a:solidFill>
                <a:srgbClr val="000000"/>
              </a:solidFill>
            </a:endParaRPr>
          </a:p>
          <a:p>
            <a:pPr lvl="2" algn="l">
              <a:spcAft>
                <a:spcPts val="0"/>
              </a:spcAft>
            </a:pPr>
            <a:r>
              <a:rPr lang="fr-FR" i="1" dirty="0">
                <a:solidFill>
                  <a:srgbClr val="000000"/>
                </a:solidFill>
              </a:rPr>
              <a:t>y &lt; </a:t>
            </a:r>
            <a:r>
              <a:rPr lang="fr-FR" dirty="0">
                <a:solidFill>
                  <a:srgbClr val="000000"/>
                </a:solidFill>
              </a:rPr>
              <a:t>2</a:t>
            </a:r>
            <a:r>
              <a:rPr lang="fr-FR" i="1" dirty="0">
                <a:solidFill>
                  <a:srgbClr val="000000"/>
                </a:solidFill>
              </a:rPr>
              <a:t>x </a:t>
            </a:r>
            <a:r>
              <a:rPr lang="fr-FR" dirty="0">
                <a:solidFill>
                  <a:srgbClr val="000000"/>
                </a:solidFill>
              </a:rPr>
              <a:t>– </a:t>
            </a:r>
            <a:r>
              <a:rPr lang="fr-FR" dirty="0" smtClean="0">
                <a:solidFill>
                  <a:srgbClr val="000000"/>
                </a:solidFill>
              </a:rPr>
              <a:t>1						Original </a:t>
            </a:r>
            <a:r>
              <a:rPr lang="fr-FR" dirty="0" err="1" smtClean="0">
                <a:solidFill>
                  <a:srgbClr val="000000"/>
                </a:solidFill>
              </a:rPr>
              <a:t>inequality</a:t>
            </a:r>
            <a:endParaRPr lang="fr-FR" dirty="0">
              <a:solidFill>
                <a:srgbClr val="000000"/>
              </a:solidFill>
            </a:endParaRPr>
          </a:p>
          <a:p>
            <a:pPr lvl="2" algn="l">
              <a:spcAft>
                <a:spcPts val="0"/>
              </a:spcAft>
            </a:pPr>
            <a:r>
              <a:rPr lang="fr-FR" dirty="0">
                <a:solidFill>
                  <a:srgbClr val="000000"/>
                </a:solidFill>
              </a:rPr>
              <a:t>(–8) </a:t>
            </a:r>
            <a:r>
              <a:rPr lang="fr-FR" i="1" dirty="0">
                <a:solidFill>
                  <a:srgbClr val="000000"/>
                </a:solidFill>
              </a:rPr>
              <a:t>&lt; </a:t>
            </a:r>
            <a:r>
              <a:rPr lang="fr-FR" dirty="0">
                <a:solidFill>
                  <a:srgbClr val="000000"/>
                </a:solidFill>
              </a:rPr>
              <a:t>2(–1) – </a:t>
            </a:r>
            <a:r>
              <a:rPr lang="fr-FR" dirty="0" smtClean="0">
                <a:solidFill>
                  <a:srgbClr val="000000"/>
                </a:solidFill>
              </a:rPr>
              <a:t>1				Substitute </a:t>
            </a:r>
            <a:r>
              <a:rPr lang="fr-FR" dirty="0">
                <a:solidFill>
                  <a:srgbClr val="000000"/>
                </a:solidFill>
              </a:rPr>
              <a:t>–1 for </a:t>
            </a:r>
            <a:r>
              <a:rPr lang="fr-FR" i="1" dirty="0">
                <a:solidFill>
                  <a:srgbClr val="000000"/>
                </a:solidFill>
              </a:rPr>
              <a:t>x </a:t>
            </a:r>
            <a:r>
              <a:rPr lang="fr-FR" dirty="0" smtClean="0">
                <a:solidFill>
                  <a:srgbClr val="000000"/>
                </a:solidFill>
              </a:rPr>
              <a:t>and</a:t>
            </a:r>
            <a:br>
              <a:rPr lang="fr-FR" dirty="0" smtClean="0">
                <a:solidFill>
                  <a:srgbClr val="000000"/>
                </a:solidFill>
              </a:rPr>
            </a:br>
            <a:r>
              <a:rPr lang="fr-FR" dirty="0" smtClean="0">
                <a:solidFill>
                  <a:srgbClr val="000000"/>
                </a:solidFill>
              </a:rPr>
              <a:t>								–8 </a:t>
            </a:r>
            <a:r>
              <a:rPr lang="fr-FR" dirty="0">
                <a:solidFill>
                  <a:srgbClr val="000000"/>
                </a:solidFill>
              </a:rPr>
              <a:t>for </a:t>
            </a:r>
            <a:r>
              <a:rPr lang="fr-FR" i="1" dirty="0">
                <a:solidFill>
                  <a:srgbClr val="000000"/>
                </a:solidFill>
              </a:rPr>
              <a:t>y</a:t>
            </a:r>
            <a:r>
              <a:rPr lang="fr-FR" dirty="0">
                <a:solidFill>
                  <a:srgbClr val="000000"/>
                </a:solidFill>
              </a:rPr>
              <a:t>. </a:t>
            </a:r>
          </a:p>
          <a:p>
            <a:pPr lvl="2" algn="l">
              <a:spcAft>
                <a:spcPts val="0"/>
              </a:spcAft>
            </a:pPr>
            <a:r>
              <a:rPr lang="fr-FR" dirty="0" smtClean="0">
                <a:solidFill>
                  <a:srgbClr val="000000"/>
                </a:solidFill>
              </a:rPr>
              <a:t>–</a:t>
            </a:r>
            <a:r>
              <a:rPr lang="fr-FR" dirty="0">
                <a:solidFill>
                  <a:srgbClr val="000000"/>
                </a:solidFill>
              </a:rPr>
              <a:t>8 &lt; –2 – </a:t>
            </a:r>
            <a:r>
              <a:rPr lang="fr-FR" dirty="0" smtClean="0">
                <a:solidFill>
                  <a:srgbClr val="000000"/>
                </a:solidFill>
              </a:rPr>
              <a:t>1					</a:t>
            </a:r>
            <a:r>
              <a:rPr lang="fr-FR" dirty="0" err="1" smtClean="0">
                <a:solidFill>
                  <a:srgbClr val="000000"/>
                </a:solidFill>
              </a:rPr>
              <a:t>Multiply</a:t>
            </a:r>
            <a:r>
              <a:rPr lang="fr-FR" dirty="0" smtClean="0">
                <a:solidFill>
                  <a:srgbClr val="000000"/>
                </a:solidFill>
              </a:rPr>
              <a:t>.  </a:t>
            </a:r>
            <a:endParaRPr lang="fr-FR" dirty="0">
              <a:solidFill>
                <a:srgbClr val="000000"/>
              </a:solidFill>
            </a:endParaRPr>
          </a:p>
          <a:p>
            <a:pPr lvl="2" algn="l">
              <a:spcAft>
                <a:spcPts val="0"/>
              </a:spcAft>
            </a:pPr>
            <a:r>
              <a:rPr lang="fr-FR" dirty="0">
                <a:solidFill>
                  <a:srgbClr val="000000"/>
                </a:solidFill>
              </a:rPr>
              <a:t>–8 &lt; –</a:t>
            </a:r>
            <a:r>
              <a:rPr lang="fr-FR" dirty="0" smtClean="0">
                <a:solidFill>
                  <a:srgbClr val="000000"/>
                </a:solidFill>
              </a:rPr>
              <a:t>3						Subtract.</a:t>
            </a:r>
            <a:endParaRPr lang="fr-FR" dirty="0">
              <a:solidFill>
                <a:srgbClr val="000000"/>
              </a:solidFill>
            </a:endParaRPr>
          </a:p>
          <a:p>
            <a:pPr lvl="1" algn="l">
              <a:spcAft>
                <a:spcPts val="0"/>
              </a:spcAft>
            </a:pPr>
            <a:r>
              <a:rPr lang="en-US" sz="2400" dirty="0" smtClean="0">
                <a:solidFill>
                  <a:srgbClr val="000000"/>
                </a:solidFill>
              </a:rPr>
              <a:t>The </a:t>
            </a:r>
            <a:r>
              <a:rPr lang="en-US" sz="2400" dirty="0">
                <a:solidFill>
                  <a:srgbClr val="000000"/>
                </a:solidFill>
              </a:rPr>
              <a:t>statement –8 &lt; –3 is true; therefore, (–1, –8) does make the inequality true</a:t>
            </a:r>
            <a:r>
              <a:rPr lang="en-US" sz="2400" dirty="0" smtClean="0">
                <a:solidFill>
                  <a:srgbClr val="000000"/>
                </a:solidFill>
              </a:rPr>
              <a:t>.</a:t>
            </a:r>
            <a:endParaRPr lang="en-US" sz="2400" dirty="0">
              <a:solidFill>
                <a:srgbClr val="000000"/>
              </a:solidFill>
            </a:endParaRPr>
          </a:p>
        </p:txBody>
      </p:sp>
      <p:sp>
        <p:nvSpPr>
          <p:cNvPr id="8" name="Text Placeholder 3"/>
          <p:cNvSpPr>
            <a:spLocks noGrp="1"/>
          </p:cNvSpPr>
          <p:nvPr>
            <p:ph type="body" sz="quarter" idx="10"/>
          </p:nvPr>
        </p:nvSpPr>
        <p:spPr>
          <a:xfrm>
            <a:off x="1005132" y="6246813"/>
            <a:ext cx="6741868" cy="360816"/>
          </a:xfrm>
        </p:spPr>
        <p:txBody>
          <a:bodyPr/>
          <a:lstStyle/>
          <a:p>
            <a:r>
              <a:rPr lang="sv-SE" dirty="0"/>
              <a:t>2.2 Skill 2</a:t>
            </a:r>
            <a:r>
              <a:rPr lang="en-US" dirty="0"/>
              <a:t>: Verifying Whether Inequalities Are True or False </a:t>
            </a:r>
          </a:p>
        </p:txBody>
      </p:sp>
    </p:spTree>
    <p:extLst>
      <p:ext uri="{BB962C8B-B14F-4D97-AF65-F5344CB8AC3E}">
        <p14:creationId xmlns:p14="http://schemas.microsoft.com/office/powerpoint/2010/main" val="19787761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D968AB2-F23F-5845-B880-32ACD3B8E74E}" type="slidenum">
              <a:rPr lang="en-US" sz="1800">
                <a:solidFill>
                  <a:srgbClr val="000000"/>
                </a:solidFill>
                <a:latin typeface="Arial"/>
                <a:ea typeface="Arial"/>
                <a:cs typeface="Arial"/>
              </a:rPr>
              <a:pPr eaLnBrk="1" hangingPunct="1"/>
              <a:t>19</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641350" y="641350"/>
            <a:ext cx="8083550" cy="4997450"/>
          </a:xfrm>
        </p:spPr>
        <p:txBody>
          <a:bodyPr rtlCol="0">
            <a:noAutofit/>
          </a:bodyPr>
          <a:lstStyle/>
          <a:p>
            <a:pPr algn="l" eaLnBrk="1" fontAlgn="auto" hangingPunct="1">
              <a:spcAft>
                <a:spcPts val="0"/>
              </a:spcAft>
              <a:defRPr/>
            </a:pPr>
            <a:r>
              <a:rPr lang="en-US" sz="2800" b="1" dirty="0" smtClean="0">
                <a:ea typeface="+mn-ea"/>
              </a:rPr>
              <a:t>Guided Practice: </a:t>
            </a:r>
            <a:r>
              <a:rPr lang="en-US" sz="2800" b="1" dirty="0">
                <a:solidFill>
                  <a:srgbClr val="000090"/>
                </a:solidFill>
                <a:ea typeface="+mn-ea"/>
              </a:rPr>
              <a:t>Example </a:t>
            </a:r>
            <a:r>
              <a:rPr lang="en-US" sz="2800" b="1" dirty="0" smtClean="0">
                <a:solidFill>
                  <a:srgbClr val="000090"/>
                </a:solidFill>
                <a:ea typeface="+mn-ea"/>
              </a:rPr>
              <a:t>3, </a:t>
            </a:r>
            <a:r>
              <a:rPr lang="en-US" sz="2800" b="1" i="1" dirty="0" smtClean="0">
                <a:solidFill>
                  <a:srgbClr val="000090"/>
                </a:solidFill>
              </a:rPr>
              <a:t>continued</a:t>
            </a:r>
          </a:p>
          <a:p>
            <a:pPr marL="514350" indent="-557784" algn="l" eaLnBrk="1" fontAlgn="auto" hangingPunct="1">
              <a:spcAft>
                <a:spcPts val="600"/>
              </a:spcAft>
              <a:buFont typeface="+mj-lt"/>
              <a:buAutoNum type="arabicPeriod" startAt="4"/>
              <a:defRPr/>
            </a:pPr>
            <a:r>
              <a:rPr lang="en-US" sz="2800" b="1" dirty="0" smtClean="0">
                <a:solidFill>
                  <a:srgbClr val="660066"/>
                </a:solidFill>
              </a:rPr>
              <a:t>Use </a:t>
            </a:r>
            <a:r>
              <a:rPr lang="en-US" sz="2800" b="1" dirty="0">
                <a:solidFill>
                  <a:srgbClr val="660066"/>
                </a:solidFill>
              </a:rPr>
              <a:t>the graph of the inequality </a:t>
            </a:r>
            <a:r>
              <a:rPr lang="en-US" sz="2800" b="1" i="1" dirty="0">
                <a:solidFill>
                  <a:srgbClr val="660066"/>
                </a:solidFill>
              </a:rPr>
              <a:t>y &lt; </a:t>
            </a:r>
            <a:r>
              <a:rPr lang="en-US" sz="2800" b="1" dirty="0">
                <a:solidFill>
                  <a:srgbClr val="660066"/>
                </a:solidFill>
              </a:rPr>
              <a:t>2</a:t>
            </a:r>
            <a:r>
              <a:rPr lang="en-US" sz="2800" b="1" i="1" dirty="0">
                <a:solidFill>
                  <a:srgbClr val="660066"/>
                </a:solidFill>
              </a:rPr>
              <a:t>x </a:t>
            </a:r>
            <a:r>
              <a:rPr lang="en-US" sz="2800" b="1" dirty="0">
                <a:solidFill>
                  <a:srgbClr val="660066"/>
                </a:solidFill>
              </a:rPr>
              <a:t>– </a:t>
            </a:r>
            <a:r>
              <a:rPr lang="en-US" sz="2800" b="1" dirty="0" smtClean="0">
                <a:solidFill>
                  <a:srgbClr val="660066"/>
                </a:solidFill>
              </a:rPr>
              <a:t>1</a:t>
            </a:r>
            <a:br>
              <a:rPr lang="en-US" sz="2800" b="1" dirty="0" smtClean="0">
                <a:solidFill>
                  <a:srgbClr val="660066"/>
                </a:solidFill>
              </a:rPr>
            </a:br>
            <a:r>
              <a:rPr lang="en-US" sz="2800" b="1" dirty="0" smtClean="0">
                <a:solidFill>
                  <a:srgbClr val="660066"/>
                </a:solidFill>
              </a:rPr>
              <a:t>to </a:t>
            </a:r>
            <a:r>
              <a:rPr lang="en-US" sz="2800" b="1" dirty="0">
                <a:solidFill>
                  <a:srgbClr val="660066"/>
                </a:solidFill>
              </a:rPr>
              <a:t>determine if (–1, –8) makes </a:t>
            </a:r>
            <a:r>
              <a:rPr lang="en-US" sz="2800" b="1" dirty="0" smtClean="0">
                <a:solidFill>
                  <a:srgbClr val="660066"/>
                </a:solidFill>
              </a:rPr>
              <a:t>the</a:t>
            </a:r>
            <a:br>
              <a:rPr lang="en-US" sz="2800" b="1" dirty="0" smtClean="0">
                <a:solidFill>
                  <a:srgbClr val="660066"/>
                </a:solidFill>
              </a:rPr>
            </a:br>
            <a:r>
              <a:rPr lang="en-US" sz="2800" b="1" dirty="0" smtClean="0">
                <a:solidFill>
                  <a:srgbClr val="660066"/>
                </a:solidFill>
              </a:rPr>
              <a:t>inequality true.</a:t>
            </a:r>
          </a:p>
          <a:p>
            <a:pPr lvl="1" algn="l" eaLnBrk="1" fontAlgn="auto" hangingPunct="1">
              <a:spcAft>
                <a:spcPts val="0"/>
              </a:spcAft>
              <a:defRPr/>
            </a:pPr>
            <a:r>
              <a:rPr lang="en-US" sz="2400" dirty="0">
                <a:solidFill>
                  <a:schemeClr val="tx1"/>
                </a:solidFill>
              </a:rPr>
              <a:t>Find (–1, –8) on the </a:t>
            </a:r>
            <a:r>
              <a:rPr lang="en-US" sz="2400" dirty="0" smtClean="0">
                <a:solidFill>
                  <a:schemeClr val="tx1"/>
                </a:solidFill>
              </a:rPr>
              <a:t>graph, as shown on the next slide.</a:t>
            </a:r>
            <a:endParaRPr lang="en-US" sz="2400" dirty="0">
              <a:solidFill>
                <a:schemeClr val="tx1"/>
              </a:solidFill>
            </a:endParaRPr>
          </a:p>
        </p:txBody>
      </p:sp>
      <p:sp>
        <p:nvSpPr>
          <p:cNvPr id="8" name="Text Placeholder 3"/>
          <p:cNvSpPr>
            <a:spLocks noGrp="1"/>
          </p:cNvSpPr>
          <p:nvPr>
            <p:ph type="body" sz="quarter" idx="10"/>
          </p:nvPr>
        </p:nvSpPr>
        <p:spPr>
          <a:xfrm>
            <a:off x="1005132" y="6246813"/>
            <a:ext cx="6741868" cy="360816"/>
          </a:xfrm>
        </p:spPr>
        <p:txBody>
          <a:bodyPr/>
          <a:lstStyle/>
          <a:p>
            <a:r>
              <a:rPr lang="sv-SE" dirty="0"/>
              <a:t>2.2 Skill 2</a:t>
            </a:r>
            <a:r>
              <a:rPr lang="en-US" dirty="0"/>
              <a:t>: Verifying Whether Inequalities Are True or False </a:t>
            </a:r>
          </a:p>
        </p:txBody>
      </p:sp>
    </p:spTree>
    <p:extLst>
      <p:ext uri="{BB962C8B-B14F-4D97-AF65-F5344CB8AC3E}">
        <p14:creationId xmlns:p14="http://schemas.microsoft.com/office/powerpoint/2010/main" val="19787761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564C0FE-1B50-A244-8865-0271017718B4}" type="slidenum">
              <a:rPr lang="en-US" sz="1800">
                <a:solidFill>
                  <a:srgbClr val="000000"/>
                </a:solidFill>
                <a:latin typeface="Arial"/>
                <a:ea typeface="Arial"/>
                <a:cs typeface="Arial"/>
              </a:rPr>
              <a:pPr eaLnBrk="1" hangingPunct="1"/>
              <a:t>2</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641350" y="641350"/>
            <a:ext cx="7964768" cy="4997450"/>
          </a:xfrm>
        </p:spPr>
        <p:txBody>
          <a:bodyPr rtlCol="0">
            <a:noAutofit/>
          </a:bodyPr>
          <a:lstStyle/>
          <a:p>
            <a:pPr algn="l" eaLnBrk="1" fontAlgn="auto" hangingPunct="1">
              <a:spcAft>
                <a:spcPts val="0"/>
              </a:spcAft>
              <a:buFont typeface="Arial"/>
              <a:buNone/>
              <a:defRPr/>
            </a:pPr>
            <a:r>
              <a:rPr lang="en-US" sz="2800" b="1" dirty="0" smtClean="0">
                <a:ea typeface="+mn-ea"/>
              </a:rPr>
              <a:t>Key Concepts</a:t>
            </a:r>
            <a:endParaRPr lang="en-US" sz="2000" b="1" dirty="0" smtClean="0">
              <a:ea typeface="+mn-ea"/>
            </a:endParaRPr>
          </a:p>
          <a:p>
            <a:pPr marL="342900" indent="-342900" algn="l">
              <a:buFont typeface="Arial"/>
              <a:buChar char="•"/>
            </a:pPr>
            <a:r>
              <a:rPr lang="en-US" dirty="0"/>
              <a:t>To verify whether a value makes a one-variable equation true, substitute the value into the equation and simplify to ensure the left side of the equation is still equal to the right side of the equation. </a:t>
            </a:r>
          </a:p>
          <a:p>
            <a:pPr marL="342900" indent="-342900" algn="l">
              <a:buFont typeface="Arial"/>
              <a:buChar char="•"/>
            </a:pPr>
            <a:r>
              <a:rPr lang="en-US" dirty="0"/>
              <a:t>An inequality will have a set of solutions that make the inequality true. </a:t>
            </a:r>
          </a:p>
          <a:p>
            <a:pPr marL="342900" indent="-342900" algn="l">
              <a:buFont typeface="Arial"/>
              <a:buChar char="•"/>
            </a:pPr>
            <a:r>
              <a:rPr lang="en-US" dirty="0"/>
              <a:t>To verify solutions of an inequality, substitute values into the inequality and simplify the left and right sides of the inequality to determine if the inequality is true</a:t>
            </a:r>
            <a:r>
              <a:rPr lang="en-US" dirty="0" smtClean="0"/>
              <a:t>.</a:t>
            </a:r>
            <a:endParaRPr lang="en-US" dirty="0"/>
          </a:p>
        </p:txBody>
      </p:sp>
      <p:sp>
        <p:nvSpPr>
          <p:cNvPr id="13" name="Text Placeholder 3"/>
          <p:cNvSpPr>
            <a:spLocks noGrp="1"/>
          </p:cNvSpPr>
          <p:nvPr>
            <p:ph type="body" sz="quarter" idx="10"/>
          </p:nvPr>
        </p:nvSpPr>
        <p:spPr>
          <a:xfrm>
            <a:off x="1005132" y="6246813"/>
            <a:ext cx="6589468" cy="360816"/>
          </a:xfrm>
        </p:spPr>
        <p:txBody>
          <a:bodyPr/>
          <a:lstStyle/>
          <a:p>
            <a:r>
              <a:rPr lang="sv-SE" dirty="0"/>
              <a:t>2.2 Skill 2</a:t>
            </a:r>
            <a:r>
              <a:rPr lang="en-US" dirty="0"/>
              <a:t>: Verifying Whether Inequalities Are True or False </a:t>
            </a:r>
          </a:p>
        </p:txBody>
      </p:sp>
      <p:graphicFrame>
        <p:nvGraphicFramePr>
          <p:cNvPr id="2" name="Object 1"/>
          <p:cNvGraphicFramePr>
            <a:graphicFrameLocks noChangeAspect="1"/>
          </p:cNvGraphicFramePr>
          <p:nvPr>
            <p:extLst>
              <p:ext uri="{D42A27DB-BD31-4B8C-83A1-F6EECF244321}">
                <p14:modId xmlns:p14="http://schemas.microsoft.com/office/powerpoint/2010/main" val="1431297250"/>
              </p:ext>
            </p:extLst>
          </p:nvPr>
        </p:nvGraphicFramePr>
        <p:xfrm>
          <a:off x="5130800" y="2908300"/>
          <a:ext cx="914400" cy="311150"/>
        </p:xfrm>
        <a:graphic>
          <a:graphicData uri="http://schemas.openxmlformats.org/presentationml/2006/ole">
            <mc:AlternateContent xmlns:mc="http://schemas.openxmlformats.org/markup-compatibility/2006">
              <mc:Choice xmlns:v="urn:schemas-microsoft-com:vml" Requires="v">
                <p:oleObj spid="_x0000_s1479" name="Equation" r:id="rId3" imgW="914400" imgH="311040" progId="Equation.DSMT4">
                  <p:embed/>
                </p:oleObj>
              </mc:Choice>
              <mc:Fallback>
                <p:oleObj name="Equation" r:id="rId3" imgW="914400" imgH="311040" progId="Equation.DSMT4">
                  <p:embed/>
                  <p:pic>
                    <p:nvPicPr>
                      <p:cNvPr id="0" name=""/>
                      <p:cNvPicPr/>
                      <p:nvPr/>
                    </p:nvPicPr>
                    <p:blipFill>
                      <a:blip r:embed="rId4"/>
                      <a:stretch>
                        <a:fillRect/>
                      </a:stretch>
                    </p:blipFill>
                    <p:spPr>
                      <a:xfrm>
                        <a:off x="5130800" y="2908300"/>
                        <a:ext cx="914400" cy="31115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737975993"/>
              </p:ext>
            </p:extLst>
          </p:nvPr>
        </p:nvGraphicFramePr>
        <p:xfrm>
          <a:off x="5130800" y="2908300"/>
          <a:ext cx="914400" cy="311150"/>
        </p:xfrm>
        <a:graphic>
          <a:graphicData uri="http://schemas.openxmlformats.org/presentationml/2006/ole">
            <mc:AlternateContent xmlns:mc="http://schemas.openxmlformats.org/markup-compatibility/2006">
              <mc:Choice xmlns:v="urn:schemas-microsoft-com:vml" Requires="v">
                <p:oleObj spid="_x0000_s1480" name="Equation" r:id="rId5" imgW="914400" imgH="311040" progId="Equation.DSMT4">
                  <p:embed/>
                </p:oleObj>
              </mc:Choice>
              <mc:Fallback>
                <p:oleObj name="Equation" r:id="rId5" imgW="914400" imgH="311040" progId="Equation.DSMT4">
                  <p:embed/>
                  <p:pic>
                    <p:nvPicPr>
                      <p:cNvPr id="0" name=""/>
                      <p:cNvPicPr/>
                      <p:nvPr/>
                    </p:nvPicPr>
                    <p:blipFill>
                      <a:blip r:embed="rId4"/>
                      <a:stretch>
                        <a:fillRect/>
                      </a:stretch>
                    </p:blipFill>
                    <p:spPr>
                      <a:xfrm>
                        <a:off x="5130800" y="2908300"/>
                        <a:ext cx="914400" cy="311150"/>
                      </a:xfrm>
                      <a:prstGeom prst="rect">
                        <a:avLst/>
                      </a:prstGeom>
                    </p:spPr>
                  </p:pic>
                </p:oleObj>
              </mc:Fallback>
            </mc:AlternateContent>
          </a:graphicData>
        </a:graphic>
      </p:graphicFrame>
    </p:spTree>
    <p:extLst>
      <p:ext uri="{BB962C8B-B14F-4D97-AF65-F5344CB8AC3E}">
        <p14:creationId xmlns:p14="http://schemas.microsoft.com/office/powerpoint/2010/main" val="9356109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D968AB2-F23F-5845-B880-32ACD3B8E74E}" type="slidenum">
              <a:rPr lang="en-US" sz="1800">
                <a:solidFill>
                  <a:srgbClr val="000000"/>
                </a:solidFill>
                <a:latin typeface="Arial"/>
                <a:ea typeface="Arial"/>
                <a:cs typeface="Arial"/>
              </a:rPr>
              <a:pPr eaLnBrk="1" hangingPunct="1"/>
              <a:t>20</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641350" y="641350"/>
            <a:ext cx="8083550" cy="4997450"/>
          </a:xfrm>
        </p:spPr>
        <p:txBody>
          <a:bodyPr rtlCol="0">
            <a:noAutofit/>
          </a:bodyPr>
          <a:lstStyle/>
          <a:p>
            <a:pPr algn="l" eaLnBrk="1" fontAlgn="auto" hangingPunct="1">
              <a:spcAft>
                <a:spcPts val="0"/>
              </a:spcAft>
              <a:defRPr/>
            </a:pPr>
            <a:r>
              <a:rPr lang="en-US" sz="2800" b="1" dirty="0" smtClean="0">
                <a:ea typeface="+mn-ea"/>
              </a:rPr>
              <a:t>Guided Practice: </a:t>
            </a:r>
            <a:r>
              <a:rPr lang="en-US" sz="2800" b="1" dirty="0">
                <a:solidFill>
                  <a:srgbClr val="000090"/>
                </a:solidFill>
                <a:ea typeface="+mn-ea"/>
              </a:rPr>
              <a:t>Example </a:t>
            </a:r>
            <a:r>
              <a:rPr lang="en-US" sz="2800" b="1" dirty="0" smtClean="0">
                <a:solidFill>
                  <a:srgbClr val="000090"/>
                </a:solidFill>
                <a:ea typeface="+mn-ea"/>
              </a:rPr>
              <a:t>3, </a:t>
            </a:r>
            <a:r>
              <a:rPr lang="en-US" sz="2800" b="1" i="1" dirty="0" smtClean="0">
                <a:solidFill>
                  <a:srgbClr val="000090"/>
                </a:solidFill>
              </a:rPr>
              <a:t>continued</a:t>
            </a:r>
          </a:p>
          <a:p>
            <a:pPr algn="l" eaLnBrk="1" fontAlgn="auto" hangingPunct="1">
              <a:spcAft>
                <a:spcPts val="0"/>
              </a:spcAft>
              <a:defRPr/>
            </a:pPr>
            <a:endParaRPr lang="en-US" sz="2800" dirty="0" smtClean="0"/>
          </a:p>
        </p:txBody>
      </p:sp>
      <p:sp>
        <p:nvSpPr>
          <p:cNvPr id="8" name="Text Placeholder 3"/>
          <p:cNvSpPr>
            <a:spLocks noGrp="1"/>
          </p:cNvSpPr>
          <p:nvPr>
            <p:ph type="body" sz="quarter" idx="10"/>
          </p:nvPr>
        </p:nvSpPr>
        <p:spPr>
          <a:xfrm>
            <a:off x="1005132" y="6246813"/>
            <a:ext cx="6741868" cy="360816"/>
          </a:xfrm>
        </p:spPr>
        <p:txBody>
          <a:bodyPr/>
          <a:lstStyle/>
          <a:p>
            <a:r>
              <a:rPr lang="sv-SE" dirty="0"/>
              <a:t>2.2 Skill 2</a:t>
            </a:r>
            <a:r>
              <a:rPr lang="en-US" dirty="0"/>
              <a:t>: Verifying Whether Inequalities Are True or False </a:t>
            </a:r>
          </a:p>
        </p:txBody>
      </p:sp>
      <p:pic>
        <p:nvPicPr>
          <p:cNvPr id="2" name="Picture 1"/>
          <p:cNvPicPr>
            <a:picLocks noChangeAspect="1"/>
          </p:cNvPicPr>
          <p:nvPr/>
        </p:nvPicPr>
        <p:blipFill>
          <a:blip r:embed="rId2"/>
          <a:stretch>
            <a:fillRect/>
          </a:stretch>
        </p:blipFill>
        <p:spPr>
          <a:xfrm>
            <a:off x="4044705" y="1217243"/>
            <a:ext cx="4494283" cy="4280270"/>
          </a:xfrm>
          <a:prstGeom prst="rect">
            <a:avLst/>
          </a:prstGeom>
          <a:solidFill>
            <a:srgbClr val="FFFFFF"/>
          </a:solidFill>
        </p:spPr>
      </p:pic>
      <p:sp>
        <p:nvSpPr>
          <p:cNvPr id="7" name="Subtitle 1"/>
          <p:cNvSpPr txBox="1">
            <a:spLocks/>
          </p:cNvSpPr>
          <p:nvPr/>
        </p:nvSpPr>
        <p:spPr bwMode="auto">
          <a:xfrm>
            <a:off x="641350" y="1217243"/>
            <a:ext cx="3376613" cy="400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t" anchorCtr="0" compatLnSpc="1">
            <a:prstTxWarp prst="textNoShape">
              <a:avLst/>
            </a:prstTxWarp>
            <a:noAutofit/>
          </a:bodyPr>
          <a:lstStyle>
            <a:lvl1pPr marL="0" indent="0" algn="ctr"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Arial"/>
                <a:cs typeface="Arial"/>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Arial"/>
                <a:cs typeface="Arial"/>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eaLnBrk="1" fontAlgn="auto" hangingPunct="1">
              <a:spcAft>
                <a:spcPts val="0"/>
              </a:spcAft>
              <a:defRPr/>
            </a:pPr>
            <a:r>
              <a:rPr lang="en-US" sz="2400" dirty="0">
                <a:solidFill>
                  <a:schemeClr val="tx1"/>
                </a:solidFill>
              </a:rPr>
              <a:t>It can be seen on the graph of the inequality </a:t>
            </a:r>
            <a:r>
              <a:rPr lang="en-US" sz="2400" i="1" dirty="0">
                <a:solidFill>
                  <a:schemeClr val="tx1"/>
                </a:solidFill>
              </a:rPr>
              <a:t>y &lt; </a:t>
            </a:r>
            <a:r>
              <a:rPr lang="en-US" sz="2400" dirty="0">
                <a:solidFill>
                  <a:schemeClr val="tx1"/>
                </a:solidFill>
              </a:rPr>
              <a:t>2</a:t>
            </a:r>
            <a:r>
              <a:rPr lang="en-US" sz="2400" i="1" dirty="0">
                <a:solidFill>
                  <a:schemeClr val="tx1"/>
                </a:solidFill>
              </a:rPr>
              <a:t>x </a:t>
            </a:r>
            <a:r>
              <a:rPr lang="en-US" sz="2400" dirty="0">
                <a:solidFill>
                  <a:schemeClr val="tx1"/>
                </a:solidFill>
              </a:rPr>
              <a:t>– 1 that (–1, –8) is included in the shaded half plane, which represents the solution set; therefore, (–1, –8) does make the inequality true.</a:t>
            </a:r>
          </a:p>
        </p:txBody>
      </p:sp>
    </p:spTree>
    <p:extLst>
      <p:ext uri="{BB962C8B-B14F-4D97-AF65-F5344CB8AC3E}">
        <p14:creationId xmlns:p14="http://schemas.microsoft.com/office/powerpoint/2010/main" val="30229849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D968AB2-F23F-5845-B880-32ACD3B8E74E}" type="slidenum">
              <a:rPr lang="en-US" sz="1800">
                <a:solidFill>
                  <a:srgbClr val="000000"/>
                </a:solidFill>
                <a:latin typeface="Arial"/>
                <a:ea typeface="Arial"/>
                <a:cs typeface="Arial"/>
              </a:rPr>
              <a:pPr eaLnBrk="1" hangingPunct="1"/>
              <a:t>21</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641350" y="518060"/>
            <a:ext cx="8144741" cy="5246832"/>
          </a:xfrm>
        </p:spPr>
        <p:txBody>
          <a:bodyPr rtlCol="0">
            <a:noAutofit/>
          </a:bodyPr>
          <a:lstStyle/>
          <a:p>
            <a:pPr algn="l" eaLnBrk="1" fontAlgn="auto" hangingPunct="1">
              <a:spcAft>
                <a:spcPts val="0"/>
              </a:spcAft>
              <a:defRPr/>
            </a:pPr>
            <a:r>
              <a:rPr lang="en-US" sz="2800" b="1" dirty="0" smtClean="0">
                <a:ea typeface="+mn-ea"/>
              </a:rPr>
              <a:t>Guided Practice: </a:t>
            </a:r>
            <a:r>
              <a:rPr lang="en-US" sz="2800" b="1" dirty="0">
                <a:solidFill>
                  <a:srgbClr val="000090"/>
                </a:solidFill>
                <a:ea typeface="+mn-ea"/>
              </a:rPr>
              <a:t>Example </a:t>
            </a:r>
            <a:r>
              <a:rPr lang="en-US" sz="2800" b="1" dirty="0" smtClean="0">
                <a:solidFill>
                  <a:srgbClr val="000090"/>
                </a:solidFill>
                <a:ea typeface="+mn-ea"/>
              </a:rPr>
              <a:t>3, </a:t>
            </a:r>
            <a:r>
              <a:rPr lang="en-US" sz="2800" b="1" i="1" dirty="0" smtClean="0">
                <a:solidFill>
                  <a:srgbClr val="000090"/>
                </a:solidFill>
              </a:rPr>
              <a:t>continued</a:t>
            </a:r>
            <a:endParaRPr lang="en-US" sz="2800" dirty="0" smtClean="0"/>
          </a:p>
          <a:p>
            <a:pPr marL="514350" indent="-557784" algn="l">
              <a:buFont typeface="+mj-lt"/>
              <a:buAutoNum type="arabicPeriod" startAt="5"/>
            </a:pPr>
            <a:r>
              <a:rPr lang="en-US" sz="2800" b="1" dirty="0" smtClean="0">
                <a:solidFill>
                  <a:srgbClr val="660066"/>
                </a:solidFill>
              </a:rPr>
              <a:t>Use </a:t>
            </a:r>
            <a:r>
              <a:rPr lang="en-US" sz="2800" b="1" dirty="0">
                <a:solidFill>
                  <a:srgbClr val="660066"/>
                </a:solidFill>
              </a:rPr>
              <a:t>substitution to determine if (3, 7) makes the inequality </a:t>
            </a:r>
            <a:r>
              <a:rPr lang="en-US" sz="2800" b="1" dirty="0" smtClean="0">
                <a:solidFill>
                  <a:srgbClr val="660066"/>
                </a:solidFill>
              </a:rPr>
              <a:t>true.</a:t>
            </a:r>
          </a:p>
          <a:p>
            <a:pPr lvl="1" algn="l">
              <a:spcAft>
                <a:spcPts val="0"/>
              </a:spcAft>
            </a:pPr>
            <a:r>
              <a:rPr lang="en-US" sz="2400" dirty="0">
                <a:solidFill>
                  <a:schemeClr val="tx1"/>
                </a:solidFill>
              </a:rPr>
              <a:t>Substitute 3 for </a:t>
            </a:r>
            <a:r>
              <a:rPr lang="en-US" sz="2400" i="1" dirty="0">
                <a:solidFill>
                  <a:schemeClr val="tx1"/>
                </a:solidFill>
              </a:rPr>
              <a:t>x </a:t>
            </a:r>
            <a:r>
              <a:rPr lang="en-US" sz="2400" dirty="0">
                <a:solidFill>
                  <a:schemeClr val="tx1"/>
                </a:solidFill>
              </a:rPr>
              <a:t>and 7 for </a:t>
            </a:r>
            <a:r>
              <a:rPr lang="en-US" sz="2400" i="1" dirty="0">
                <a:solidFill>
                  <a:schemeClr val="tx1"/>
                </a:solidFill>
              </a:rPr>
              <a:t>y </a:t>
            </a:r>
            <a:r>
              <a:rPr lang="en-US" sz="2400" dirty="0">
                <a:solidFill>
                  <a:schemeClr val="tx1"/>
                </a:solidFill>
              </a:rPr>
              <a:t>in the inequality </a:t>
            </a:r>
            <a:r>
              <a:rPr lang="en-US" sz="2400" i="1" dirty="0">
                <a:solidFill>
                  <a:schemeClr val="tx1"/>
                </a:solidFill>
              </a:rPr>
              <a:t>y &lt; </a:t>
            </a:r>
            <a:r>
              <a:rPr lang="en-US" sz="2400" dirty="0">
                <a:solidFill>
                  <a:schemeClr val="tx1"/>
                </a:solidFill>
              </a:rPr>
              <a:t>2</a:t>
            </a:r>
            <a:r>
              <a:rPr lang="en-US" sz="2400" i="1" dirty="0">
                <a:solidFill>
                  <a:schemeClr val="tx1"/>
                </a:solidFill>
              </a:rPr>
              <a:t>x </a:t>
            </a:r>
            <a:r>
              <a:rPr lang="en-US" sz="2400" dirty="0">
                <a:solidFill>
                  <a:schemeClr val="tx1"/>
                </a:solidFill>
              </a:rPr>
              <a:t>– 1 and simplify</a:t>
            </a:r>
            <a:r>
              <a:rPr lang="en-US" sz="2400" dirty="0" smtClean="0">
                <a:solidFill>
                  <a:schemeClr val="tx1"/>
                </a:solidFill>
              </a:rPr>
              <a:t>.</a:t>
            </a:r>
            <a:endParaRPr lang="en-US" sz="2400" dirty="0">
              <a:solidFill>
                <a:schemeClr val="tx1"/>
              </a:solidFill>
            </a:endParaRPr>
          </a:p>
          <a:p>
            <a:pPr lvl="2" algn="l">
              <a:spcAft>
                <a:spcPts val="0"/>
              </a:spcAft>
            </a:pPr>
            <a:r>
              <a:rPr lang="fr-FR" i="1" dirty="0">
                <a:solidFill>
                  <a:schemeClr val="tx1"/>
                </a:solidFill>
              </a:rPr>
              <a:t>y &lt; </a:t>
            </a:r>
            <a:r>
              <a:rPr lang="fr-FR" dirty="0">
                <a:solidFill>
                  <a:schemeClr val="tx1"/>
                </a:solidFill>
              </a:rPr>
              <a:t>2</a:t>
            </a:r>
            <a:r>
              <a:rPr lang="fr-FR" i="1" dirty="0">
                <a:solidFill>
                  <a:schemeClr val="tx1"/>
                </a:solidFill>
              </a:rPr>
              <a:t>x </a:t>
            </a:r>
            <a:r>
              <a:rPr lang="fr-FR" dirty="0">
                <a:solidFill>
                  <a:schemeClr val="tx1"/>
                </a:solidFill>
              </a:rPr>
              <a:t>– </a:t>
            </a:r>
            <a:r>
              <a:rPr lang="fr-FR" dirty="0" smtClean="0">
                <a:solidFill>
                  <a:schemeClr val="tx1"/>
                </a:solidFill>
              </a:rPr>
              <a:t>1						</a:t>
            </a:r>
            <a:r>
              <a:rPr lang="fr-FR" sz="2350" dirty="0" smtClean="0">
                <a:solidFill>
                  <a:schemeClr val="tx1"/>
                </a:solidFill>
              </a:rPr>
              <a:t>Original </a:t>
            </a:r>
            <a:r>
              <a:rPr lang="fr-FR" sz="2350" dirty="0" err="1" smtClean="0">
                <a:solidFill>
                  <a:schemeClr val="tx1"/>
                </a:solidFill>
              </a:rPr>
              <a:t>inequality</a:t>
            </a:r>
            <a:endParaRPr lang="fr-FR" sz="2350" dirty="0" smtClean="0">
              <a:solidFill>
                <a:schemeClr val="tx1"/>
              </a:solidFill>
            </a:endParaRPr>
          </a:p>
          <a:p>
            <a:pPr lvl="2" algn="l">
              <a:spcAft>
                <a:spcPts val="0"/>
              </a:spcAft>
            </a:pPr>
            <a:r>
              <a:rPr lang="fr-FR" dirty="0" smtClean="0">
                <a:solidFill>
                  <a:schemeClr val="tx1"/>
                </a:solidFill>
              </a:rPr>
              <a:t>(</a:t>
            </a:r>
            <a:r>
              <a:rPr lang="fr-FR" dirty="0">
                <a:solidFill>
                  <a:schemeClr val="tx1"/>
                </a:solidFill>
              </a:rPr>
              <a:t>7) </a:t>
            </a:r>
            <a:r>
              <a:rPr lang="fr-FR" i="1" dirty="0">
                <a:solidFill>
                  <a:schemeClr val="tx1"/>
                </a:solidFill>
              </a:rPr>
              <a:t>&lt; </a:t>
            </a:r>
            <a:r>
              <a:rPr lang="fr-FR" dirty="0">
                <a:solidFill>
                  <a:schemeClr val="tx1"/>
                </a:solidFill>
              </a:rPr>
              <a:t>2(3) – </a:t>
            </a:r>
            <a:r>
              <a:rPr lang="fr-FR" dirty="0" smtClean="0">
                <a:solidFill>
                  <a:schemeClr val="tx1"/>
                </a:solidFill>
              </a:rPr>
              <a:t>1					</a:t>
            </a:r>
            <a:r>
              <a:rPr lang="fr-FR" sz="2350" dirty="0" smtClean="0">
                <a:solidFill>
                  <a:schemeClr val="tx1"/>
                </a:solidFill>
              </a:rPr>
              <a:t>Substitute </a:t>
            </a:r>
            <a:r>
              <a:rPr lang="fr-FR" sz="2350" dirty="0">
                <a:solidFill>
                  <a:schemeClr val="tx1"/>
                </a:solidFill>
              </a:rPr>
              <a:t>3 for </a:t>
            </a:r>
            <a:r>
              <a:rPr lang="fr-FR" sz="2350" i="1" dirty="0">
                <a:solidFill>
                  <a:schemeClr val="tx1"/>
                </a:solidFill>
              </a:rPr>
              <a:t>x </a:t>
            </a:r>
            <a:r>
              <a:rPr lang="fr-FR" sz="2350" dirty="0" smtClean="0">
                <a:solidFill>
                  <a:schemeClr val="tx1"/>
                </a:solidFill>
              </a:rPr>
              <a:t>and</a:t>
            </a:r>
          </a:p>
          <a:p>
            <a:pPr lvl="2" algn="l">
              <a:spcAft>
                <a:spcPts val="0"/>
              </a:spcAft>
            </a:pPr>
            <a:r>
              <a:rPr lang="fr-FR" sz="2350" dirty="0">
                <a:solidFill>
                  <a:schemeClr val="tx1"/>
                </a:solidFill>
              </a:rPr>
              <a:t>	</a:t>
            </a:r>
            <a:r>
              <a:rPr lang="fr-FR" sz="2350" dirty="0" smtClean="0">
                <a:solidFill>
                  <a:schemeClr val="tx1"/>
                </a:solidFill>
              </a:rPr>
              <a:t>							7 for </a:t>
            </a:r>
            <a:r>
              <a:rPr lang="fr-FR" sz="2350" i="1" dirty="0" smtClean="0">
                <a:solidFill>
                  <a:schemeClr val="tx1"/>
                </a:solidFill>
              </a:rPr>
              <a:t>y</a:t>
            </a:r>
            <a:r>
              <a:rPr lang="fr-FR" sz="2350" dirty="0" smtClean="0">
                <a:solidFill>
                  <a:schemeClr val="tx1"/>
                </a:solidFill>
              </a:rPr>
              <a:t>.</a:t>
            </a:r>
          </a:p>
          <a:p>
            <a:pPr lvl="2" algn="l">
              <a:spcAft>
                <a:spcPts val="0"/>
              </a:spcAft>
            </a:pPr>
            <a:r>
              <a:rPr lang="fr-FR" dirty="0" smtClean="0">
                <a:solidFill>
                  <a:schemeClr val="tx1"/>
                </a:solidFill>
              </a:rPr>
              <a:t>7 </a:t>
            </a:r>
            <a:r>
              <a:rPr lang="fr-FR" dirty="0">
                <a:solidFill>
                  <a:schemeClr val="tx1"/>
                </a:solidFill>
              </a:rPr>
              <a:t>&lt; 6 – </a:t>
            </a:r>
            <a:r>
              <a:rPr lang="fr-FR" dirty="0" smtClean="0">
                <a:solidFill>
                  <a:schemeClr val="tx1"/>
                </a:solidFill>
              </a:rPr>
              <a:t>1						</a:t>
            </a:r>
            <a:r>
              <a:rPr lang="fr-FR" sz="2350" dirty="0" err="1" smtClean="0">
                <a:solidFill>
                  <a:schemeClr val="tx1"/>
                </a:solidFill>
              </a:rPr>
              <a:t>Multiply</a:t>
            </a:r>
            <a:r>
              <a:rPr lang="fr-FR" sz="2350" dirty="0" smtClean="0">
                <a:solidFill>
                  <a:schemeClr val="tx1"/>
                </a:solidFill>
              </a:rPr>
              <a:t>.</a:t>
            </a:r>
          </a:p>
          <a:p>
            <a:pPr lvl="2" algn="l">
              <a:spcAft>
                <a:spcPts val="0"/>
              </a:spcAft>
            </a:pPr>
            <a:r>
              <a:rPr lang="fr-FR" dirty="0" smtClean="0">
                <a:solidFill>
                  <a:schemeClr val="tx1"/>
                </a:solidFill>
              </a:rPr>
              <a:t>7 </a:t>
            </a:r>
            <a:r>
              <a:rPr lang="fr-FR" dirty="0">
                <a:solidFill>
                  <a:schemeClr val="tx1"/>
                </a:solidFill>
              </a:rPr>
              <a:t>&lt; </a:t>
            </a:r>
            <a:r>
              <a:rPr lang="fr-FR" dirty="0" smtClean="0">
                <a:solidFill>
                  <a:schemeClr val="tx1"/>
                </a:solidFill>
              </a:rPr>
              <a:t>5							</a:t>
            </a:r>
            <a:r>
              <a:rPr lang="fr-FR" sz="2350" dirty="0" smtClean="0">
                <a:solidFill>
                  <a:schemeClr val="tx1"/>
                </a:solidFill>
              </a:rPr>
              <a:t>Subtract.</a:t>
            </a:r>
          </a:p>
          <a:p>
            <a:pPr lvl="1" algn="l">
              <a:spcAft>
                <a:spcPts val="0"/>
              </a:spcAft>
            </a:pPr>
            <a:r>
              <a:rPr lang="en-US" sz="2400" dirty="0">
                <a:solidFill>
                  <a:srgbClr val="000000"/>
                </a:solidFill>
              </a:rPr>
              <a:t>The statement 7 &lt; 5 is not true; therefore, (3, 7) does not make the inequality </a:t>
            </a:r>
            <a:r>
              <a:rPr lang="en-US" sz="2400" dirty="0" smtClean="0">
                <a:solidFill>
                  <a:srgbClr val="000000"/>
                </a:solidFill>
              </a:rPr>
              <a:t>true</a:t>
            </a:r>
            <a:r>
              <a:rPr lang="en-US" sz="2400" dirty="0">
                <a:solidFill>
                  <a:srgbClr val="000000"/>
                </a:solidFill>
              </a:rPr>
              <a:t>.</a:t>
            </a:r>
          </a:p>
        </p:txBody>
      </p:sp>
      <p:sp>
        <p:nvSpPr>
          <p:cNvPr id="8" name="Text Placeholder 3"/>
          <p:cNvSpPr>
            <a:spLocks noGrp="1"/>
          </p:cNvSpPr>
          <p:nvPr>
            <p:ph type="body" sz="quarter" idx="10"/>
          </p:nvPr>
        </p:nvSpPr>
        <p:spPr>
          <a:xfrm>
            <a:off x="1005132" y="6246813"/>
            <a:ext cx="6741868" cy="360816"/>
          </a:xfrm>
        </p:spPr>
        <p:txBody>
          <a:bodyPr/>
          <a:lstStyle/>
          <a:p>
            <a:r>
              <a:rPr lang="sv-SE" dirty="0"/>
              <a:t>2.2 Skill 2</a:t>
            </a:r>
            <a:r>
              <a:rPr lang="en-US" dirty="0"/>
              <a:t>: Verifying Whether Inequalities Are True or False </a:t>
            </a:r>
          </a:p>
        </p:txBody>
      </p:sp>
    </p:spTree>
    <p:extLst>
      <p:ext uri="{BB962C8B-B14F-4D97-AF65-F5344CB8AC3E}">
        <p14:creationId xmlns:p14="http://schemas.microsoft.com/office/powerpoint/2010/main" val="19787761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D968AB2-F23F-5845-B880-32ACD3B8E74E}" type="slidenum">
              <a:rPr lang="en-US" sz="1800">
                <a:solidFill>
                  <a:srgbClr val="000000"/>
                </a:solidFill>
                <a:latin typeface="Arial"/>
                <a:ea typeface="Arial"/>
                <a:cs typeface="Arial"/>
              </a:rPr>
              <a:pPr eaLnBrk="1" hangingPunct="1"/>
              <a:t>22</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641350" y="641350"/>
            <a:ext cx="8083550" cy="4997450"/>
          </a:xfrm>
        </p:spPr>
        <p:txBody>
          <a:bodyPr rtlCol="0">
            <a:noAutofit/>
          </a:bodyPr>
          <a:lstStyle/>
          <a:p>
            <a:pPr algn="l" eaLnBrk="1" fontAlgn="auto" hangingPunct="1">
              <a:spcAft>
                <a:spcPts val="0"/>
              </a:spcAft>
              <a:defRPr/>
            </a:pPr>
            <a:r>
              <a:rPr lang="en-US" sz="2800" b="1" dirty="0" smtClean="0">
                <a:ea typeface="+mn-ea"/>
              </a:rPr>
              <a:t>Guided Practice: </a:t>
            </a:r>
            <a:r>
              <a:rPr lang="en-US" sz="2800" b="1" dirty="0">
                <a:solidFill>
                  <a:srgbClr val="000090"/>
                </a:solidFill>
                <a:ea typeface="+mn-ea"/>
              </a:rPr>
              <a:t>Example </a:t>
            </a:r>
            <a:r>
              <a:rPr lang="en-US" sz="2800" b="1" dirty="0">
                <a:solidFill>
                  <a:srgbClr val="000090"/>
                </a:solidFill>
              </a:rPr>
              <a:t>3</a:t>
            </a:r>
            <a:r>
              <a:rPr lang="en-US" sz="2800" b="1" dirty="0" smtClean="0">
                <a:solidFill>
                  <a:srgbClr val="000090"/>
                </a:solidFill>
                <a:ea typeface="+mn-ea"/>
              </a:rPr>
              <a:t>, </a:t>
            </a:r>
            <a:r>
              <a:rPr lang="en-US" sz="2800" b="1" i="1" dirty="0" smtClean="0">
                <a:solidFill>
                  <a:srgbClr val="000090"/>
                </a:solidFill>
              </a:rPr>
              <a:t>continued</a:t>
            </a:r>
            <a:endParaRPr lang="en-US" sz="2800" dirty="0" smtClean="0"/>
          </a:p>
          <a:p>
            <a:pPr marL="514350" indent="-557784" algn="l">
              <a:spcAft>
                <a:spcPts val="600"/>
              </a:spcAft>
              <a:buFont typeface="+mj-lt"/>
              <a:buAutoNum type="arabicPeriod" startAt="6"/>
            </a:pPr>
            <a:r>
              <a:rPr lang="en-US" sz="2750" b="1" dirty="0" smtClean="0">
                <a:solidFill>
                  <a:srgbClr val="660066"/>
                </a:solidFill>
              </a:rPr>
              <a:t>Use </a:t>
            </a:r>
            <a:r>
              <a:rPr lang="en-US" sz="2750" b="1" dirty="0">
                <a:solidFill>
                  <a:srgbClr val="660066"/>
                </a:solidFill>
              </a:rPr>
              <a:t>the graph of the inequality </a:t>
            </a:r>
            <a:r>
              <a:rPr lang="en-US" sz="2750" b="1" i="1" dirty="0">
                <a:solidFill>
                  <a:srgbClr val="660066"/>
                </a:solidFill>
              </a:rPr>
              <a:t>y &lt; </a:t>
            </a:r>
            <a:r>
              <a:rPr lang="en-US" sz="2750" b="1" dirty="0">
                <a:solidFill>
                  <a:srgbClr val="660066"/>
                </a:solidFill>
              </a:rPr>
              <a:t>2</a:t>
            </a:r>
            <a:r>
              <a:rPr lang="en-US" sz="2750" b="1" i="1" dirty="0">
                <a:solidFill>
                  <a:srgbClr val="660066"/>
                </a:solidFill>
              </a:rPr>
              <a:t>x </a:t>
            </a:r>
            <a:r>
              <a:rPr lang="en-US" sz="2750" b="1" dirty="0">
                <a:solidFill>
                  <a:srgbClr val="660066"/>
                </a:solidFill>
              </a:rPr>
              <a:t>– </a:t>
            </a:r>
            <a:r>
              <a:rPr lang="en-US" sz="2750" b="1" dirty="0" smtClean="0">
                <a:solidFill>
                  <a:srgbClr val="660066"/>
                </a:solidFill>
              </a:rPr>
              <a:t>1 to </a:t>
            </a:r>
            <a:r>
              <a:rPr lang="en-US" sz="2750" b="1" dirty="0">
                <a:solidFill>
                  <a:srgbClr val="660066"/>
                </a:solidFill>
              </a:rPr>
              <a:t>determine if (3, 7) makes the inequality true</a:t>
            </a:r>
            <a:r>
              <a:rPr lang="en-US" sz="2750" b="1" dirty="0" smtClean="0">
                <a:solidFill>
                  <a:srgbClr val="660066"/>
                </a:solidFill>
              </a:rPr>
              <a:t>.</a:t>
            </a:r>
          </a:p>
          <a:p>
            <a:pPr lvl="1" algn="l"/>
            <a:r>
              <a:rPr lang="en-US" sz="2400" dirty="0" smtClean="0">
                <a:solidFill>
                  <a:schemeClr val="tx1"/>
                </a:solidFill>
              </a:rPr>
              <a:t> Find </a:t>
            </a:r>
            <a:r>
              <a:rPr lang="en-US" sz="2400" dirty="0">
                <a:solidFill>
                  <a:schemeClr val="tx1"/>
                </a:solidFill>
              </a:rPr>
              <a:t>(3, 7) on the </a:t>
            </a:r>
            <a:r>
              <a:rPr lang="en-US" sz="2400" dirty="0" smtClean="0">
                <a:solidFill>
                  <a:schemeClr val="tx1"/>
                </a:solidFill>
              </a:rPr>
              <a:t>graph, as shown on the next slide.</a:t>
            </a:r>
            <a:endParaRPr lang="en-US" sz="2400" dirty="0">
              <a:solidFill>
                <a:schemeClr val="tx1"/>
              </a:solidFill>
            </a:endParaRPr>
          </a:p>
          <a:p>
            <a:pPr marL="514350" indent="-557784" algn="l">
              <a:buFont typeface="+mj-lt"/>
              <a:buAutoNum type="arabicPeriod" startAt="6"/>
            </a:pPr>
            <a:endParaRPr lang="en-US" sz="2750" b="1" dirty="0">
              <a:solidFill>
                <a:srgbClr val="660066"/>
              </a:solidFill>
            </a:endParaRPr>
          </a:p>
        </p:txBody>
      </p:sp>
      <p:sp>
        <p:nvSpPr>
          <p:cNvPr id="8" name="Text Placeholder 3"/>
          <p:cNvSpPr>
            <a:spLocks noGrp="1"/>
          </p:cNvSpPr>
          <p:nvPr>
            <p:ph type="body" sz="quarter" idx="10"/>
          </p:nvPr>
        </p:nvSpPr>
        <p:spPr>
          <a:xfrm>
            <a:off x="1005132" y="6246813"/>
            <a:ext cx="6741868" cy="360816"/>
          </a:xfrm>
        </p:spPr>
        <p:txBody>
          <a:bodyPr/>
          <a:lstStyle/>
          <a:p>
            <a:r>
              <a:rPr lang="sv-SE" dirty="0"/>
              <a:t>2.2 Skill 2</a:t>
            </a:r>
            <a:r>
              <a:rPr lang="en-US" dirty="0"/>
              <a:t>: Verifying Whether Inequalities Are True or False </a:t>
            </a:r>
          </a:p>
        </p:txBody>
      </p:sp>
    </p:spTree>
    <p:extLst>
      <p:ext uri="{BB962C8B-B14F-4D97-AF65-F5344CB8AC3E}">
        <p14:creationId xmlns:p14="http://schemas.microsoft.com/office/powerpoint/2010/main" val="198698643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D968AB2-F23F-5845-B880-32ACD3B8E74E}" type="slidenum">
              <a:rPr lang="en-US" sz="1800">
                <a:solidFill>
                  <a:srgbClr val="000000"/>
                </a:solidFill>
                <a:latin typeface="Arial"/>
                <a:ea typeface="Arial"/>
                <a:cs typeface="Arial"/>
              </a:rPr>
              <a:pPr eaLnBrk="1" hangingPunct="1"/>
              <a:t>23</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641350" y="641350"/>
            <a:ext cx="8083550" cy="4997450"/>
          </a:xfrm>
        </p:spPr>
        <p:txBody>
          <a:bodyPr rtlCol="0">
            <a:noAutofit/>
          </a:bodyPr>
          <a:lstStyle/>
          <a:p>
            <a:pPr algn="l" eaLnBrk="1" fontAlgn="auto" hangingPunct="1">
              <a:spcAft>
                <a:spcPts val="0"/>
              </a:spcAft>
              <a:defRPr/>
            </a:pPr>
            <a:r>
              <a:rPr lang="en-US" sz="2800" b="1" dirty="0" smtClean="0">
                <a:ea typeface="+mn-ea"/>
              </a:rPr>
              <a:t>Guided Practice: </a:t>
            </a:r>
            <a:r>
              <a:rPr lang="en-US" sz="2800" b="1" dirty="0">
                <a:solidFill>
                  <a:srgbClr val="000090"/>
                </a:solidFill>
                <a:ea typeface="+mn-ea"/>
              </a:rPr>
              <a:t>Example </a:t>
            </a:r>
            <a:r>
              <a:rPr lang="en-US" sz="2800" b="1" dirty="0" smtClean="0">
                <a:solidFill>
                  <a:srgbClr val="000090"/>
                </a:solidFill>
                <a:ea typeface="+mn-ea"/>
              </a:rPr>
              <a:t>3, </a:t>
            </a:r>
            <a:r>
              <a:rPr lang="en-US" sz="2800" b="1" i="1" dirty="0" smtClean="0">
                <a:solidFill>
                  <a:srgbClr val="000090"/>
                </a:solidFill>
              </a:rPr>
              <a:t>continued</a:t>
            </a:r>
          </a:p>
          <a:p>
            <a:pPr algn="l" eaLnBrk="1" fontAlgn="auto" hangingPunct="1">
              <a:spcAft>
                <a:spcPts val="0"/>
              </a:spcAft>
              <a:defRPr/>
            </a:pPr>
            <a:endParaRPr lang="en-US" sz="2800" dirty="0" smtClean="0"/>
          </a:p>
        </p:txBody>
      </p:sp>
      <p:sp>
        <p:nvSpPr>
          <p:cNvPr id="8" name="Text Placeholder 3"/>
          <p:cNvSpPr>
            <a:spLocks noGrp="1"/>
          </p:cNvSpPr>
          <p:nvPr>
            <p:ph type="body" sz="quarter" idx="10"/>
          </p:nvPr>
        </p:nvSpPr>
        <p:spPr>
          <a:xfrm>
            <a:off x="1005132" y="6246813"/>
            <a:ext cx="6741868" cy="360816"/>
          </a:xfrm>
        </p:spPr>
        <p:txBody>
          <a:bodyPr/>
          <a:lstStyle/>
          <a:p>
            <a:r>
              <a:rPr lang="sv-SE" dirty="0"/>
              <a:t>2.2 Skill 2</a:t>
            </a:r>
            <a:r>
              <a:rPr lang="en-US" dirty="0"/>
              <a:t>: Verifying Whether Inequalities Are True or False </a:t>
            </a:r>
          </a:p>
        </p:txBody>
      </p:sp>
      <p:pic>
        <p:nvPicPr>
          <p:cNvPr id="2" name="Picture 1"/>
          <p:cNvPicPr>
            <a:picLocks noChangeAspect="1"/>
          </p:cNvPicPr>
          <p:nvPr/>
        </p:nvPicPr>
        <p:blipFill>
          <a:blip r:embed="rId2"/>
          <a:stretch>
            <a:fillRect/>
          </a:stretch>
        </p:blipFill>
        <p:spPr>
          <a:xfrm>
            <a:off x="3976406" y="1181045"/>
            <a:ext cx="4661220" cy="4457755"/>
          </a:xfrm>
          <a:prstGeom prst="rect">
            <a:avLst/>
          </a:prstGeom>
          <a:solidFill>
            <a:srgbClr val="FFFFFF"/>
          </a:solidFill>
        </p:spPr>
      </p:pic>
      <p:sp>
        <p:nvSpPr>
          <p:cNvPr id="7" name="Subtitle 1"/>
          <p:cNvSpPr txBox="1">
            <a:spLocks/>
          </p:cNvSpPr>
          <p:nvPr/>
        </p:nvSpPr>
        <p:spPr bwMode="auto">
          <a:xfrm>
            <a:off x="641351" y="1158924"/>
            <a:ext cx="3335056" cy="390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t" anchorCtr="0" compatLnSpc="1">
            <a:prstTxWarp prst="textNoShape">
              <a:avLst/>
            </a:prstTxWarp>
            <a:noAutofit/>
          </a:bodyPr>
          <a:lstStyle>
            <a:lvl1pPr marL="0" indent="0" algn="ctr"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Arial"/>
                <a:cs typeface="Arial"/>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Arial"/>
                <a:cs typeface="Arial"/>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eaLnBrk="1" fontAlgn="auto" hangingPunct="1">
              <a:spcAft>
                <a:spcPts val="0"/>
              </a:spcAft>
              <a:defRPr/>
            </a:pPr>
            <a:r>
              <a:rPr lang="en-US" sz="2400" dirty="0" smtClean="0">
                <a:solidFill>
                  <a:schemeClr val="tx1"/>
                </a:solidFill>
              </a:rPr>
              <a:t>It can be seen on the graph of the inequality </a:t>
            </a:r>
            <a:r>
              <a:rPr lang="en-US" sz="2400" i="1" dirty="0" smtClean="0">
                <a:solidFill>
                  <a:schemeClr val="tx1"/>
                </a:solidFill>
              </a:rPr>
              <a:t>y &lt; </a:t>
            </a:r>
            <a:r>
              <a:rPr lang="en-US" sz="2400" dirty="0" smtClean="0">
                <a:solidFill>
                  <a:schemeClr val="tx1"/>
                </a:solidFill>
              </a:rPr>
              <a:t>2</a:t>
            </a:r>
            <a:r>
              <a:rPr lang="en-US" sz="2400" i="1" dirty="0" smtClean="0">
                <a:solidFill>
                  <a:schemeClr val="tx1"/>
                </a:solidFill>
              </a:rPr>
              <a:t>x </a:t>
            </a:r>
            <a:r>
              <a:rPr lang="en-US" sz="2400" dirty="0" smtClean="0">
                <a:solidFill>
                  <a:schemeClr val="tx1"/>
                </a:solidFill>
              </a:rPr>
              <a:t>– 1 that (3, 7) is not included in the shaded half plane, which represents the solution set; therefore, (3, 7) does not make the inequality true. 	</a:t>
            </a:r>
          </a:p>
          <a:p>
            <a:pPr algn="l" eaLnBrk="1" fontAlgn="auto" hangingPunct="1">
              <a:spcAft>
                <a:spcPts val="0"/>
              </a:spcAft>
              <a:defRPr/>
            </a:pPr>
            <a:endParaRPr lang="en-US" sz="2800" b="1" i="1" dirty="0" smtClean="0">
              <a:solidFill>
                <a:srgbClr val="000090"/>
              </a:solidFill>
            </a:endParaRPr>
          </a:p>
          <a:p>
            <a:pPr algn="l" eaLnBrk="1" fontAlgn="auto" hangingPunct="1">
              <a:spcAft>
                <a:spcPts val="0"/>
              </a:spcAft>
              <a:defRPr/>
            </a:pPr>
            <a:endParaRPr lang="en-US" sz="2800" dirty="0" smtClean="0"/>
          </a:p>
        </p:txBody>
      </p:sp>
    </p:spTree>
    <p:extLst>
      <p:ext uri="{BB962C8B-B14F-4D97-AF65-F5344CB8AC3E}">
        <p14:creationId xmlns:p14="http://schemas.microsoft.com/office/powerpoint/2010/main" val="20509894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D968AB2-F23F-5845-B880-32ACD3B8E74E}" type="slidenum">
              <a:rPr lang="en-US" sz="1800">
                <a:solidFill>
                  <a:srgbClr val="000000"/>
                </a:solidFill>
                <a:latin typeface="Arial"/>
                <a:ea typeface="Arial"/>
                <a:cs typeface="Arial"/>
              </a:rPr>
              <a:pPr eaLnBrk="1" hangingPunct="1"/>
              <a:t>24</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542710" y="641350"/>
            <a:ext cx="8167832" cy="4997450"/>
          </a:xfrm>
        </p:spPr>
        <p:txBody>
          <a:bodyPr rtlCol="0">
            <a:noAutofit/>
          </a:bodyPr>
          <a:lstStyle/>
          <a:p>
            <a:pPr algn="l" eaLnBrk="1" fontAlgn="auto" hangingPunct="1">
              <a:spcAft>
                <a:spcPts val="0"/>
              </a:spcAft>
              <a:defRPr/>
            </a:pPr>
            <a:r>
              <a:rPr lang="en-US" sz="2800" b="1" dirty="0" smtClean="0">
                <a:ea typeface="+mn-ea"/>
              </a:rPr>
              <a:t>Guided Practice: </a:t>
            </a:r>
            <a:r>
              <a:rPr lang="en-US" sz="2800" b="1" dirty="0">
                <a:solidFill>
                  <a:srgbClr val="000090"/>
                </a:solidFill>
                <a:ea typeface="+mn-ea"/>
              </a:rPr>
              <a:t>Example </a:t>
            </a:r>
            <a:r>
              <a:rPr lang="en-US" sz="2800" b="1" dirty="0">
                <a:solidFill>
                  <a:srgbClr val="000090"/>
                </a:solidFill>
              </a:rPr>
              <a:t>3</a:t>
            </a:r>
            <a:r>
              <a:rPr lang="en-US" sz="2800" b="1" dirty="0" smtClean="0">
                <a:solidFill>
                  <a:srgbClr val="000090"/>
                </a:solidFill>
                <a:ea typeface="+mn-ea"/>
              </a:rPr>
              <a:t>, </a:t>
            </a:r>
            <a:r>
              <a:rPr lang="en-US" sz="2800" b="1" i="1" dirty="0" smtClean="0">
                <a:solidFill>
                  <a:srgbClr val="000090"/>
                </a:solidFill>
              </a:rPr>
              <a:t>continued</a:t>
            </a:r>
            <a:endParaRPr lang="en-US" sz="2800" dirty="0" smtClean="0"/>
          </a:p>
          <a:p>
            <a:pPr marL="514350" indent="-557784" algn="l">
              <a:buFont typeface="+mj-lt"/>
              <a:buAutoNum type="arabicPeriod" startAt="7"/>
            </a:pPr>
            <a:r>
              <a:rPr lang="en-US" sz="2800" b="1" dirty="0" smtClean="0">
                <a:solidFill>
                  <a:srgbClr val="660066"/>
                </a:solidFill>
              </a:rPr>
              <a:t>Use </a:t>
            </a:r>
            <a:r>
              <a:rPr lang="en-US" sz="2800" b="1" dirty="0">
                <a:solidFill>
                  <a:srgbClr val="660066"/>
                </a:solidFill>
              </a:rPr>
              <a:t>substitution to determine if (5, –1) makes the inequality true</a:t>
            </a:r>
            <a:r>
              <a:rPr lang="en-US" sz="2800" b="1" dirty="0" smtClean="0">
                <a:solidFill>
                  <a:srgbClr val="660066"/>
                </a:solidFill>
              </a:rPr>
              <a:t>.</a:t>
            </a:r>
          </a:p>
          <a:p>
            <a:pPr lvl="1" algn="l">
              <a:spcAft>
                <a:spcPts val="0"/>
              </a:spcAft>
            </a:pPr>
            <a:r>
              <a:rPr lang="en-US" sz="2350" dirty="0">
                <a:solidFill>
                  <a:schemeClr val="tx1"/>
                </a:solidFill>
              </a:rPr>
              <a:t>Substitute 5 for </a:t>
            </a:r>
            <a:r>
              <a:rPr lang="en-US" sz="2350" i="1" dirty="0">
                <a:solidFill>
                  <a:schemeClr val="tx1"/>
                </a:solidFill>
              </a:rPr>
              <a:t>x </a:t>
            </a:r>
            <a:r>
              <a:rPr lang="en-US" sz="2350" dirty="0">
                <a:solidFill>
                  <a:schemeClr val="tx1"/>
                </a:solidFill>
              </a:rPr>
              <a:t>and –1 for </a:t>
            </a:r>
            <a:r>
              <a:rPr lang="en-US" sz="2350" i="1" dirty="0">
                <a:solidFill>
                  <a:schemeClr val="tx1"/>
                </a:solidFill>
              </a:rPr>
              <a:t>y </a:t>
            </a:r>
            <a:r>
              <a:rPr lang="en-US" sz="2350" dirty="0">
                <a:solidFill>
                  <a:schemeClr val="tx1"/>
                </a:solidFill>
              </a:rPr>
              <a:t>in the inequality </a:t>
            </a:r>
            <a:r>
              <a:rPr lang="en-US" sz="2350" i="1" dirty="0">
                <a:solidFill>
                  <a:schemeClr val="tx1"/>
                </a:solidFill>
              </a:rPr>
              <a:t>y &lt; </a:t>
            </a:r>
            <a:r>
              <a:rPr lang="en-US" sz="2350" dirty="0">
                <a:solidFill>
                  <a:schemeClr val="tx1"/>
                </a:solidFill>
              </a:rPr>
              <a:t>2</a:t>
            </a:r>
            <a:r>
              <a:rPr lang="en-US" sz="2350" i="1" dirty="0">
                <a:solidFill>
                  <a:schemeClr val="tx1"/>
                </a:solidFill>
              </a:rPr>
              <a:t>x </a:t>
            </a:r>
            <a:r>
              <a:rPr lang="en-US" sz="2350" dirty="0">
                <a:solidFill>
                  <a:schemeClr val="tx1"/>
                </a:solidFill>
              </a:rPr>
              <a:t>– 1. </a:t>
            </a:r>
          </a:p>
          <a:p>
            <a:pPr lvl="2" algn="l">
              <a:spcAft>
                <a:spcPts val="0"/>
              </a:spcAft>
            </a:pPr>
            <a:r>
              <a:rPr lang="en-US" i="1" dirty="0">
                <a:solidFill>
                  <a:schemeClr val="tx1"/>
                </a:solidFill>
              </a:rPr>
              <a:t>y &lt; </a:t>
            </a:r>
            <a:r>
              <a:rPr lang="en-US" dirty="0">
                <a:solidFill>
                  <a:schemeClr val="tx1"/>
                </a:solidFill>
              </a:rPr>
              <a:t>2</a:t>
            </a:r>
            <a:r>
              <a:rPr lang="en-US" i="1" dirty="0">
                <a:solidFill>
                  <a:schemeClr val="tx1"/>
                </a:solidFill>
              </a:rPr>
              <a:t>x </a:t>
            </a:r>
            <a:r>
              <a:rPr lang="en-US" dirty="0">
                <a:solidFill>
                  <a:schemeClr val="tx1"/>
                </a:solidFill>
              </a:rPr>
              <a:t>– 1  </a:t>
            </a:r>
            <a:r>
              <a:rPr lang="en-US" dirty="0" smtClean="0">
                <a:solidFill>
                  <a:schemeClr val="tx1"/>
                </a:solidFill>
              </a:rPr>
              <a:t>					Original </a:t>
            </a:r>
            <a:r>
              <a:rPr lang="en-US" dirty="0">
                <a:solidFill>
                  <a:schemeClr val="tx1"/>
                </a:solidFill>
              </a:rPr>
              <a:t>inequality 	</a:t>
            </a:r>
          </a:p>
          <a:p>
            <a:pPr lvl="2" algn="l">
              <a:spcAft>
                <a:spcPts val="0"/>
              </a:spcAft>
            </a:pPr>
            <a:r>
              <a:rPr lang="en-US" dirty="0">
                <a:solidFill>
                  <a:schemeClr val="tx1"/>
                </a:solidFill>
              </a:rPr>
              <a:t>(–1) </a:t>
            </a:r>
            <a:r>
              <a:rPr lang="en-US" i="1" dirty="0">
                <a:solidFill>
                  <a:schemeClr val="tx1"/>
                </a:solidFill>
              </a:rPr>
              <a:t>&lt; </a:t>
            </a:r>
            <a:r>
              <a:rPr lang="en-US" dirty="0">
                <a:solidFill>
                  <a:schemeClr val="tx1"/>
                </a:solidFill>
              </a:rPr>
              <a:t>2(5) – 1 </a:t>
            </a:r>
            <a:r>
              <a:rPr lang="en-US" dirty="0" smtClean="0">
                <a:solidFill>
                  <a:schemeClr val="tx1"/>
                </a:solidFill>
              </a:rPr>
              <a:t>				Substitute </a:t>
            </a:r>
            <a:r>
              <a:rPr lang="en-US" dirty="0">
                <a:solidFill>
                  <a:schemeClr val="tx1"/>
                </a:solidFill>
              </a:rPr>
              <a:t>5 for </a:t>
            </a:r>
            <a:r>
              <a:rPr lang="en-US" i="1" dirty="0">
                <a:solidFill>
                  <a:schemeClr val="tx1"/>
                </a:solidFill>
              </a:rPr>
              <a:t>x </a:t>
            </a:r>
            <a:r>
              <a:rPr lang="en-US" dirty="0" smtClean="0">
                <a:solidFill>
                  <a:schemeClr val="tx1"/>
                </a:solidFill>
              </a:rPr>
              <a:t>and</a:t>
            </a:r>
            <a:br>
              <a:rPr lang="en-US" dirty="0" smtClean="0">
                <a:solidFill>
                  <a:schemeClr val="tx1"/>
                </a:solidFill>
              </a:rPr>
            </a:br>
            <a:r>
              <a:rPr lang="en-US" dirty="0" smtClean="0">
                <a:solidFill>
                  <a:schemeClr val="tx1"/>
                </a:solidFill>
              </a:rPr>
              <a:t>								–</a:t>
            </a:r>
            <a:r>
              <a:rPr lang="en-US" dirty="0">
                <a:solidFill>
                  <a:schemeClr val="tx1"/>
                </a:solidFill>
              </a:rPr>
              <a:t>1 for </a:t>
            </a:r>
            <a:r>
              <a:rPr lang="en-US" i="1" dirty="0">
                <a:solidFill>
                  <a:schemeClr val="tx1"/>
                </a:solidFill>
              </a:rPr>
              <a:t>y</a:t>
            </a:r>
            <a:r>
              <a:rPr lang="en-US" dirty="0">
                <a:solidFill>
                  <a:schemeClr val="tx1"/>
                </a:solidFill>
              </a:rPr>
              <a:t>. 	</a:t>
            </a:r>
          </a:p>
          <a:p>
            <a:pPr lvl="2" algn="l">
              <a:spcAft>
                <a:spcPts val="0"/>
              </a:spcAft>
            </a:pPr>
            <a:r>
              <a:rPr lang="en-US" dirty="0">
                <a:solidFill>
                  <a:schemeClr val="tx1"/>
                </a:solidFill>
              </a:rPr>
              <a:t>–1 &lt; 10 – 1 </a:t>
            </a:r>
            <a:r>
              <a:rPr lang="en-US" dirty="0" smtClean="0">
                <a:solidFill>
                  <a:schemeClr val="tx1"/>
                </a:solidFill>
              </a:rPr>
              <a:t>					Multiply</a:t>
            </a:r>
            <a:r>
              <a:rPr lang="en-US" dirty="0">
                <a:solidFill>
                  <a:schemeClr val="tx1"/>
                </a:solidFill>
              </a:rPr>
              <a:t>.   	</a:t>
            </a:r>
          </a:p>
          <a:p>
            <a:pPr lvl="2" algn="l">
              <a:spcAft>
                <a:spcPts val="0"/>
              </a:spcAft>
            </a:pPr>
            <a:r>
              <a:rPr lang="en-US" dirty="0">
                <a:solidFill>
                  <a:schemeClr val="tx1"/>
                </a:solidFill>
              </a:rPr>
              <a:t>–1 &lt; 9  </a:t>
            </a:r>
            <a:r>
              <a:rPr lang="en-US" dirty="0" smtClean="0">
                <a:solidFill>
                  <a:schemeClr val="tx1"/>
                </a:solidFill>
              </a:rPr>
              <a:t>						Subtract.</a:t>
            </a:r>
          </a:p>
          <a:p>
            <a:pPr lvl="1" algn="l">
              <a:spcAft>
                <a:spcPts val="0"/>
              </a:spcAft>
            </a:pPr>
            <a:r>
              <a:rPr lang="en-US" sz="2400" dirty="0">
                <a:solidFill>
                  <a:schemeClr val="tx1"/>
                </a:solidFill>
              </a:rPr>
              <a:t>The statement –1 &lt; 9 is true; therefore, (5, –1) does make the inequality true</a:t>
            </a:r>
            <a:r>
              <a:rPr lang="en-US" sz="2400" dirty="0" smtClean="0">
                <a:solidFill>
                  <a:schemeClr val="tx1"/>
                </a:solidFill>
              </a:rPr>
              <a:t>.</a:t>
            </a:r>
            <a:endParaRPr lang="en-US" sz="2800" b="1" dirty="0">
              <a:solidFill>
                <a:srgbClr val="660066"/>
              </a:solidFill>
            </a:endParaRPr>
          </a:p>
        </p:txBody>
      </p:sp>
      <p:sp>
        <p:nvSpPr>
          <p:cNvPr id="8" name="Text Placeholder 3"/>
          <p:cNvSpPr>
            <a:spLocks noGrp="1"/>
          </p:cNvSpPr>
          <p:nvPr>
            <p:ph type="body" sz="quarter" idx="10"/>
          </p:nvPr>
        </p:nvSpPr>
        <p:spPr>
          <a:xfrm>
            <a:off x="1005132" y="6246813"/>
            <a:ext cx="6741868" cy="360816"/>
          </a:xfrm>
        </p:spPr>
        <p:txBody>
          <a:bodyPr/>
          <a:lstStyle/>
          <a:p>
            <a:r>
              <a:rPr lang="sv-SE" dirty="0"/>
              <a:t>2.2 Skill 2</a:t>
            </a:r>
            <a:r>
              <a:rPr lang="en-US" dirty="0"/>
              <a:t>: Verifying Whether Inequalities Are True or False </a:t>
            </a:r>
          </a:p>
        </p:txBody>
      </p:sp>
    </p:spTree>
    <p:extLst>
      <p:ext uri="{BB962C8B-B14F-4D97-AF65-F5344CB8AC3E}">
        <p14:creationId xmlns:p14="http://schemas.microsoft.com/office/powerpoint/2010/main" val="6310162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D968AB2-F23F-5845-B880-32ACD3B8E74E}" type="slidenum">
              <a:rPr lang="en-US" sz="1800">
                <a:solidFill>
                  <a:srgbClr val="000000"/>
                </a:solidFill>
                <a:latin typeface="Arial"/>
                <a:ea typeface="Arial"/>
                <a:cs typeface="Arial"/>
              </a:rPr>
              <a:pPr eaLnBrk="1" hangingPunct="1"/>
              <a:t>25</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641350" y="641350"/>
            <a:ext cx="8083550" cy="4997450"/>
          </a:xfrm>
        </p:spPr>
        <p:txBody>
          <a:bodyPr rtlCol="0">
            <a:noAutofit/>
          </a:bodyPr>
          <a:lstStyle/>
          <a:p>
            <a:pPr algn="l" eaLnBrk="1" fontAlgn="auto" hangingPunct="1">
              <a:spcAft>
                <a:spcPts val="0"/>
              </a:spcAft>
              <a:defRPr/>
            </a:pPr>
            <a:r>
              <a:rPr lang="en-US" sz="2800" b="1" dirty="0" smtClean="0">
                <a:ea typeface="+mn-ea"/>
              </a:rPr>
              <a:t>Guided Practice: </a:t>
            </a:r>
            <a:r>
              <a:rPr lang="en-US" sz="2800" b="1" dirty="0">
                <a:solidFill>
                  <a:srgbClr val="000090"/>
                </a:solidFill>
                <a:ea typeface="+mn-ea"/>
              </a:rPr>
              <a:t>Example </a:t>
            </a:r>
            <a:r>
              <a:rPr lang="en-US" sz="2800" b="1" dirty="0">
                <a:solidFill>
                  <a:srgbClr val="000090"/>
                </a:solidFill>
              </a:rPr>
              <a:t>3</a:t>
            </a:r>
            <a:r>
              <a:rPr lang="en-US" sz="2800" b="1" dirty="0" smtClean="0">
                <a:solidFill>
                  <a:srgbClr val="000090"/>
                </a:solidFill>
                <a:ea typeface="+mn-ea"/>
              </a:rPr>
              <a:t>, </a:t>
            </a:r>
            <a:r>
              <a:rPr lang="en-US" sz="2800" b="1" i="1" dirty="0" smtClean="0">
                <a:solidFill>
                  <a:srgbClr val="000090"/>
                </a:solidFill>
              </a:rPr>
              <a:t>continued</a:t>
            </a:r>
            <a:endParaRPr lang="en-US" sz="2800" dirty="0" smtClean="0"/>
          </a:p>
          <a:p>
            <a:pPr marL="514350" indent="-557784" algn="l">
              <a:buFont typeface="+mj-lt"/>
              <a:buAutoNum type="arabicPeriod" startAt="8"/>
            </a:pPr>
            <a:r>
              <a:rPr lang="en-US" sz="2800" b="1" dirty="0" smtClean="0">
                <a:solidFill>
                  <a:srgbClr val="660066"/>
                </a:solidFill>
              </a:rPr>
              <a:t>Use </a:t>
            </a:r>
            <a:r>
              <a:rPr lang="en-US" sz="2800" b="1" dirty="0">
                <a:solidFill>
                  <a:srgbClr val="660066"/>
                </a:solidFill>
              </a:rPr>
              <a:t>the graph of the inequality </a:t>
            </a:r>
            <a:r>
              <a:rPr lang="en-US" sz="2800" b="1" i="1" dirty="0">
                <a:solidFill>
                  <a:srgbClr val="660066"/>
                </a:solidFill>
              </a:rPr>
              <a:t>y </a:t>
            </a:r>
            <a:r>
              <a:rPr lang="en-US" sz="2800" b="1" dirty="0">
                <a:solidFill>
                  <a:srgbClr val="660066"/>
                </a:solidFill>
              </a:rPr>
              <a:t>&lt; 2</a:t>
            </a:r>
            <a:r>
              <a:rPr lang="en-US" sz="2800" b="1" i="1" dirty="0">
                <a:solidFill>
                  <a:srgbClr val="660066"/>
                </a:solidFill>
              </a:rPr>
              <a:t>x </a:t>
            </a:r>
            <a:r>
              <a:rPr lang="en-US" sz="2800" b="1" dirty="0">
                <a:solidFill>
                  <a:srgbClr val="660066"/>
                </a:solidFill>
              </a:rPr>
              <a:t>– </a:t>
            </a:r>
            <a:r>
              <a:rPr lang="en-US" sz="2800" b="1" dirty="0" smtClean="0">
                <a:solidFill>
                  <a:srgbClr val="660066"/>
                </a:solidFill>
              </a:rPr>
              <a:t>1</a:t>
            </a:r>
            <a:br>
              <a:rPr lang="en-US" sz="2800" b="1" dirty="0" smtClean="0">
                <a:solidFill>
                  <a:srgbClr val="660066"/>
                </a:solidFill>
              </a:rPr>
            </a:br>
            <a:r>
              <a:rPr lang="en-US" sz="2800" b="1" dirty="0" smtClean="0">
                <a:solidFill>
                  <a:srgbClr val="660066"/>
                </a:solidFill>
              </a:rPr>
              <a:t>to </a:t>
            </a:r>
            <a:r>
              <a:rPr lang="en-US" sz="2800" b="1" dirty="0">
                <a:solidFill>
                  <a:srgbClr val="660066"/>
                </a:solidFill>
              </a:rPr>
              <a:t>determine if (5, –1) makes the inequality </a:t>
            </a:r>
            <a:r>
              <a:rPr lang="en-US" sz="2800" b="1" dirty="0" smtClean="0">
                <a:solidFill>
                  <a:srgbClr val="660066"/>
                </a:solidFill>
              </a:rPr>
              <a:t>true.</a:t>
            </a:r>
          </a:p>
          <a:p>
            <a:pPr lvl="1" algn="l"/>
            <a:r>
              <a:rPr lang="en-US" sz="2400" dirty="0" smtClean="0">
                <a:solidFill>
                  <a:schemeClr val="tx1"/>
                </a:solidFill>
              </a:rPr>
              <a:t> Find </a:t>
            </a:r>
            <a:r>
              <a:rPr lang="en-US" sz="2400" dirty="0">
                <a:solidFill>
                  <a:schemeClr val="tx1"/>
                </a:solidFill>
              </a:rPr>
              <a:t>(5, –1) on the </a:t>
            </a:r>
            <a:r>
              <a:rPr lang="en-US" sz="2400" dirty="0" smtClean="0">
                <a:solidFill>
                  <a:schemeClr val="tx1"/>
                </a:solidFill>
              </a:rPr>
              <a:t>graph, as shown on the next slide.</a:t>
            </a:r>
            <a:endParaRPr lang="en-US" sz="2800" b="1" dirty="0">
              <a:solidFill>
                <a:srgbClr val="660066"/>
              </a:solidFill>
            </a:endParaRPr>
          </a:p>
        </p:txBody>
      </p:sp>
      <p:sp>
        <p:nvSpPr>
          <p:cNvPr id="8" name="Text Placeholder 3"/>
          <p:cNvSpPr>
            <a:spLocks noGrp="1"/>
          </p:cNvSpPr>
          <p:nvPr>
            <p:ph type="body" sz="quarter" idx="10"/>
          </p:nvPr>
        </p:nvSpPr>
        <p:spPr>
          <a:xfrm>
            <a:off x="1005132" y="6246813"/>
            <a:ext cx="6741868" cy="360816"/>
          </a:xfrm>
        </p:spPr>
        <p:txBody>
          <a:bodyPr/>
          <a:lstStyle/>
          <a:p>
            <a:r>
              <a:rPr lang="sv-SE" dirty="0"/>
              <a:t>2.2 Skill 2</a:t>
            </a:r>
            <a:r>
              <a:rPr lang="en-US" dirty="0"/>
              <a:t>: Verifying Whether Inequalities Are True or False </a:t>
            </a:r>
          </a:p>
        </p:txBody>
      </p:sp>
    </p:spTree>
    <p:extLst>
      <p:ext uri="{BB962C8B-B14F-4D97-AF65-F5344CB8AC3E}">
        <p14:creationId xmlns:p14="http://schemas.microsoft.com/office/powerpoint/2010/main" val="35708121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D968AB2-F23F-5845-B880-32ACD3B8E74E}" type="slidenum">
              <a:rPr lang="en-US" sz="1800">
                <a:solidFill>
                  <a:srgbClr val="000000"/>
                </a:solidFill>
                <a:latin typeface="Arial"/>
                <a:ea typeface="Arial"/>
                <a:cs typeface="Arial"/>
              </a:rPr>
              <a:pPr eaLnBrk="1" hangingPunct="1"/>
              <a:t>26</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641350" y="641350"/>
            <a:ext cx="8083550" cy="4997450"/>
          </a:xfrm>
        </p:spPr>
        <p:txBody>
          <a:bodyPr rtlCol="0">
            <a:noAutofit/>
          </a:bodyPr>
          <a:lstStyle/>
          <a:p>
            <a:pPr algn="l" eaLnBrk="1" fontAlgn="auto" hangingPunct="1">
              <a:spcAft>
                <a:spcPts val="0"/>
              </a:spcAft>
              <a:defRPr/>
            </a:pPr>
            <a:r>
              <a:rPr lang="en-US" sz="2800" b="1" dirty="0" smtClean="0">
                <a:ea typeface="+mn-ea"/>
              </a:rPr>
              <a:t>Guided Practice: </a:t>
            </a:r>
            <a:r>
              <a:rPr lang="en-US" sz="2800" b="1" dirty="0">
                <a:solidFill>
                  <a:srgbClr val="000090"/>
                </a:solidFill>
                <a:ea typeface="+mn-ea"/>
              </a:rPr>
              <a:t>Example </a:t>
            </a:r>
            <a:r>
              <a:rPr lang="en-US" sz="2800" b="1" dirty="0" smtClean="0">
                <a:solidFill>
                  <a:srgbClr val="000090"/>
                </a:solidFill>
                <a:ea typeface="+mn-ea"/>
              </a:rPr>
              <a:t>3, </a:t>
            </a:r>
            <a:r>
              <a:rPr lang="en-US" sz="2800" b="1" i="1" dirty="0" smtClean="0">
                <a:solidFill>
                  <a:srgbClr val="000090"/>
                </a:solidFill>
              </a:rPr>
              <a:t>continued</a:t>
            </a:r>
          </a:p>
          <a:p>
            <a:pPr algn="l" eaLnBrk="1" fontAlgn="auto" hangingPunct="1">
              <a:spcAft>
                <a:spcPts val="0"/>
              </a:spcAft>
              <a:defRPr/>
            </a:pPr>
            <a:endParaRPr lang="en-US" sz="2800" dirty="0" smtClean="0"/>
          </a:p>
        </p:txBody>
      </p:sp>
      <p:sp>
        <p:nvSpPr>
          <p:cNvPr id="8" name="Text Placeholder 3"/>
          <p:cNvSpPr>
            <a:spLocks noGrp="1"/>
          </p:cNvSpPr>
          <p:nvPr>
            <p:ph type="body" sz="quarter" idx="10"/>
          </p:nvPr>
        </p:nvSpPr>
        <p:spPr>
          <a:xfrm>
            <a:off x="1005132" y="6246813"/>
            <a:ext cx="6741868" cy="360816"/>
          </a:xfrm>
        </p:spPr>
        <p:txBody>
          <a:bodyPr/>
          <a:lstStyle/>
          <a:p>
            <a:r>
              <a:rPr lang="sv-SE" dirty="0"/>
              <a:t>2.2 Skill 2</a:t>
            </a:r>
            <a:r>
              <a:rPr lang="en-US" dirty="0"/>
              <a:t>: Verifying Whether Inequalities Are True or False </a:t>
            </a:r>
          </a:p>
        </p:txBody>
      </p:sp>
      <p:pic>
        <p:nvPicPr>
          <p:cNvPr id="2" name="Picture 1"/>
          <p:cNvPicPr>
            <a:picLocks noChangeAspect="1"/>
          </p:cNvPicPr>
          <p:nvPr/>
        </p:nvPicPr>
        <p:blipFill rotWithShape="1">
          <a:blip r:embed="rId2"/>
          <a:srcRect l="2920" t="2155" r="2824" b="389"/>
          <a:stretch/>
        </p:blipFill>
        <p:spPr>
          <a:xfrm>
            <a:off x="4216751" y="1183583"/>
            <a:ext cx="4377037" cy="4331927"/>
          </a:xfrm>
          <a:prstGeom prst="rect">
            <a:avLst/>
          </a:prstGeom>
          <a:solidFill>
            <a:srgbClr val="FFFFFF"/>
          </a:solidFill>
        </p:spPr>
      </p:pic>
      <p:sp>
        <p:nvSpPr>
          <p:cNvPr id="7" name="Subtitle 1"/>
          <p:cNvSpPr txBox="1">
            <a:spLocks/>
          </p:cNvSpPr>
          <p:nvPr/>
        </p:nvSpPr>
        <p:spPr bwMode="auto">
          <a:xfrm>
            <a:off x="641350" y="1186017"/>
            <a:ext cx="3328807" cy="37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t" anchorCtr="0" compatLnSpc="1">
            <a:prstTxWarp prst="textNoShape">
              <a:avLst/>
            </a:prstTxWarp>
            <a:noAutofit/>
          </a:bodyPr>
          <a:lstStyle>
            <a:lvl1pPr marL="0" indent="0" algn="ctr"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Arial"/>
                <a:cs typeface="Arial"/>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Arial"/>
                <a:cs typeface="Arial"/>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eaLnBrk="1" fontAlgn="auto" hangingPunct="1">
              <a:spcAft>
                <a:spcPts val="0"/>
              </a:spcAft>
              <a:defRPr/>
            </a:pPr>
            <a:r>
              <a:rPr lang="en-US" sz="2400" dirty="0" smtClean="0">
                <a:solidFill>
                  <a:schemeClr val="tx1"/>
                </a:solidFill>
              </a:rPr>
              <a:t>It can be seen on the graph of the inequality </a:t>
            </a:r>
            <a:r>
              <a:rPr lang="en-US" sz="2400" i="1" dirty="0" smtClean="0">
                <a:solidFill>
                  <a:schemeClr val="tx1"/>
                </a:solidFill>
              </a:rPr>
              <a:t>y </a:t>
            </a:r>
            <a:r>
              <a:rPr lang="en-US" sz="2400" dirty="0" smtClean="0">
                <a:solidFill>
                  <a:schemeClr val="tx1"/>
                </a:solidFill>
              </a:rPr>
              <a:t>&lt; 2</a:t>
            </a:r>
            <a:r>
              <a:rPr lang="en-US" sz="2400" i="1" dirty="0" smtClean="0">
                <a:solidFill>
                  <a:schemeClr val="tx1"/>
                </a:solidFill>
              </a:rPr>
              <a:t>x </a:t>
            </a:r>
            <a:r>
              <a:rPr lang="en-US" sz="2400" dirty="0" smtClean="0">
                <a:solidFill>
                  <a:schemeClr val="tx1"/>
                </a:solidFill>
              </a:rPr>
              <a:t>– 1 that (5, –1) is included in the shaded half plane, which represents the solution set; therefore, (5, –1) does make the inequality true.</a:t>
            </a:r>
            <a:endParaRPr lang="en-US" dirty="0" smtClean="0"/>
          </a:p>
        </p:txBody>
      </p:sp>
    </p:spTree>
    <p:extLst>
      <p:ext uri="{BB962C8B-B14F-4D97-AF65-F5344CB8AC3E}">
        <p14:creationId xmlns:p14="http://schemas.microsoft.com/office/powerpoint/2010/main" val="205098940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D968AB2-F23F-5845-B880-32ACD3B8E74E}" type="slidenum">
              <a:rPr lang="en-US" sz="1800">
                <a:solidFill>
                  <a:srgbClr val="000000"/>
                </a:solidFill>
                <a:latin typeface="Arial"/>
                <a:ea typeface="Arial"/>
                <a:cs typeface="Arial"/>
              </a:rPr>
              <a:pPr eaLnBrk="1" hangingPunct="1"/>
              <a:t>27</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641350" y="641350"/>
            <a:ext cx="7832478" cy="4997450"/>
          </a:xfrm>
        </p:spPr>
        <p:txBody>
          <a:bodyPr rtlCol="0">
            <a:noAutofit/>
          </a:bodyPr>
          <a:lstStyle/>
          <a:p>
            <a:pPr algn="l" eaLnBrk="1" fontAlgn="auto" hangingPunct="1">
              <a:spcAft>
                <a:spcPts val="0"/>
              </a:spcAft>
              <a:defRPr/>
            </a:pPr>
            <a:r>
              <a:rPr lang="en-US" sz="2800" b="1" dirty="0" smtClean="0">
                <a:ea typeface="+mn-ea"/>
              </a:rPr>
              <a:t>Guided Practice: </a:t>
            </a:r>
            <a:r>
              <a:rPr lang="en-US" sz="2800" b="1" dirty="0">
                <a:solidFill>
                  <a:srgbClr val="000090"/>
                </a:solidFill>
                <a:ea typeface="+mn-ea"/>
              </a:rPr>
              <a:t>Example </a:t>
            </a:r>
            <a:r>
              <a:rPr lang="en-US" sz="2800" b="1" dirty="0">
                <a:solidFill>
                  <a:srgbClr val="000090"/>
                </a:solidFill>
              </a:rPr>
              <a:t>3</a:t>
            </a:r>
            <a:r>
              <a:rPr lang="en-US" sz="2800" b="1" dirty="0" smtClean="0">
                <a:solidFill>
                  <a:srgbClr val="000090"/>
                </a:solidFill>
                <a:ea typeface="+mn-ea"/>
              </a:rPr>
              <a:t>, </a:t>
            </a:r>
            <a:r>
              <a:rPr lang="en-US" sz="2800" b="1" i="1" dirty="0" smtClean="0">
                <a:solidFill>
                  <a:srgbClr val="000090"/>
                </a:solidFill>
              </a:rPr>
              <a:t>continued</a:t>
            </a:r>
            <a:endParaRPr lang="en-US" sz="2800" dirty="0" smtClean="0"/>
          </a:p>
          <a:p>
            <a:pPr marL="514350" indent="-557784" algn="l">
              <a:spcBef>
                <a:spcPts val="576"/>
              </a:spcBef>
              <a:buFont typeface="+mj-lt"/>
              <a:buAutoNum type="arabicPeriod" startAt="9"/>
            </a:pPr>
            <a:r>
              <a:rPr lang="en-US" sz="2800" b="1" dirty="0" smtClean="0">
                <a:solidFill>
                  <a:srgbClr val="660066"/>
                </a:solidFill>
              </a:rPr>
              <a:t>Summarize your results.</a:t>
            </a:r>
            <a:endParaRPr lang="en-US" sz="2800" b="1" dirty="0">
              <a:solidFill>
                <a:srgbClr val="660066"/>
              </a:solidFill>
            </a:endParaRPr>
          </a:p>
          <a:p>
            <a:pPr marL="512064" lvl="1" algn="l"/>
            <a:r>
              <a:rPr lang="en-US" sz="2400" dirty="0">
                <a:solidFill>
                  <a:schemeClr val="tx1"/>
                </a:solidFill>
              </a:rPr>
              <a:t>After using substitution and analyzing the graph of the inequality, the values from the set </a:t>
            </a:r>
            <a:endParaRPr lang="en-US" sz="2400" dirty="0" smtClean="0">
              <a:solidFill>
                <a:schemeClr val="tx1"/>
              </a:solidFill>
            </a:endParaRPr>
          </a:p>
          <a:p>
            <a:pPr marL="512064" lvl="1" algn="l">
              <a:spcBef>
                <a:spcPts val="0"/>
              </a:spcBef>
            </a:pPr>
            <a:r>
              <a:rPr lang="en-US" sz="2400" dirty="0" smtClean="0">
                <a:solidFill>
                  <a:schemeClr val="tx1"/>
                </a:solidFill>
              </a:rPr>
              <a:t>{</a:t>
            </a:r>
            <a:r>
              <a:rPr lang="en-US" sz="2400" dirty="0">
                <a:solidFill>
                  <a:schemeClr val="tx1"/>
                </a:solidFill>
              </a:rPr>
              <a:t>(–4, 3), (–1, –8)</a:t>
            </a:r>
            <a:r>
              <a:rPr lang="en-US" sz="2400" dirty="0" smtClean="0">
                <a:solidFill>
                  <a:schemeClr val="tx1"/>
                </a:solidFill>
              </a:rPr>
              <a:t>, (3</a:t>
            </a:r>
            <a:r>
              <a:rPr lang="en-US" sz="2400" dirty="0">
                <a:solidFill>
                  <a:schemeClr val="tx1"/>
                </a:solidFill>
              </a:rPr>
              <a:t>, 7), (5, –1)} that make the inequality true are (–1, –8) and (5, –1)</a:t>
            </a:r>
            <a:r>
              <a:rPr lang="en-US" sz="2400" dirty="0" smtClean="0">
                <a:solidFill>
                  <a:schemeClr val="tx1"/>
                </a:solidFill>
              </a:rPr>
              <a:t>.</a:t>
            </a:r>
            <a:endParaRPr lang="en-US" sz="2400" dirty="0">
              <a:solidFill>
                <a:schemeClr val="tx1"/>
              </a:solidFill>
            </a:endParaRPr>
          </a:p>
        </p:txBody>
      </p:sp>
      <p:sp>
        <p:nvSpPr>
          <p:cNvPr id="8" name="Text Placeholder 3"/>
          <p:cNvSpPr>
            <a:spLocks noGrp="1"/>
          </p:cNvSpPr>
          <p:nvPr>
            <p:ph type="body" sz="quarter" idx="10"/>
          </p:nvPr>
        </p:nvSpPr>
        <p:spPr>
          <a:xfrm>
            <a:off x="1005132" y="6246813"/>
            <a:ext cx="6741868" cy="360816"/>
          </a:xfrm>
        </p:spPr>
        <p:txBody>
          <a:bodyPr/>
          <a:lstStyle/>
          <a:p>
            <a:r>
              <a:rPr lang="sv-SE" dirty="0"/>
              <a:t>2.2 Skill 2</a:t>
            </a:r>
            <a:r>
              <a:rPr lang="en-US" dirty="0"/>
              <a:t>: Verifying Whether Inequalities Are True or False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089" y="4618521"/>
            <a:ext cx="1352739" cy="1200318"/>
          </a:xfrm>
          <a:prstGeom prst="rect">
            <a:avLst/>
          </a:prstGeom>
        </p:spPr>
      </p:pic>
    </p:spTree>
    <p:extLst>
      <p:ext uri="{BB962C8B-B14F-4D97-AF65-F5344CB8AC3E}">
        <p14:creationId xmlns:p14="http://schemas.microsoft.com/office/powerpoint/2010/main" val="27460627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l"/>
            <a:r>
              <a:rPr lang="en-US" sz="2800" b="1" dirty="0"/>
              <a:t>Guided Practice: </a:t>
            </a:r>
            <a:r>
              <a:rPr lang="en-US" sz="2800" b="1" dirty="0">
                <a:solidFill>
                  <a:srgbClr val="000090"/>
                </a:solidFill>
              </a:rPr>
              <a:t>Example </a:t>
            </a:r>
            <a:r>
              <a:rPr lang="en-US" sz="2800" b="1" dirty="0" smtClean="0">
                <a:solidFill>
                  <a:srgbClr val="000090"/>
                </a:solidFill>
              </a:rPr>
              <a:t>3, </a:t>
            </a:r>
            <a:r>
              <a:rPr lang="en-US" sz="2800" b="1" i="1" dirty="0">
                <a:solidFill>
                  <a:srgbClr val="000090"/>
                </a:solidFill>
              </a:rPr>
              <a:t>continued</a:t>
            </a:r>
            <a:endParaRPr lang="en-US" sz="2800" b="1" dirty="0">
              <a:solidFill>
                <a:srgbClr val="000090"/>
              </a:solidFill>
            </a:endParaRPr>
          </a:p>
          <a:p>
            <a:endParaRPr lang="en-US" dirty="0"/>
          </a:p>
        </p:txBody>
      </p:sp>
      <p:sp>
        <p:nvSpPr>
          <p:cNvPr id="4" name="Slide Number Placeholder 3"/>
          <p:cNvSpPr>
            <a:spLocks noGrp="1"/>
          </p:cNvSpPr>
          <p:nvPr>
            <p:ph type="sldNum" sz="quarter" idx="11"/>
          </p:nvPr>
        </p:nvSpPr>
        <p:spPr/>
        <p:txBody>
          <a:bodyPr/>
          <a:lstStyle/>
          <a:p>
            <a:pPr>
              <a:defRPr/>
            </a:pPr>
            <a:fld id="{61002435-FE0F-AD4B-ABF4-2A6AB94313DD}" type="slidenum">
              <a:rPr lang="en-US" smtClean="0"/>
              <a:pPr>
                <a:defRPr/>
              </a:pPr>
              <a:t>28</a:t>
            </a:fld>
            <a:endParaRPr lang="en-US" dirty="0"/>
          </a:p>
        </p:txBody>
      </p:sp>
      <p:pic>
        <p:nvPicPr>
          <p:cNvPr id="5" name="Picture 4" descr="play-button-lg.png">
            <a:hlinkClick r:id="rId3"/>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0" y="2095500"/>
            <a:ext cx="26543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3"/>
          <p:cNvSpPr>
            <a:spLocks noGrp="1"/>
          </p:cNvSpPr>
          <p:nvPr>
            <p:ph type="body" sz="quarter" idx="10"/>
          </p:nvPr>
        </p:nvSpPr>
        <p:spPr>
          <a:xfrm>
            <a:off x="1005132" y="6246813"/>
            <a:ext cx="6729168" cy="360816"/>
          </a:xfrm>
        </p:spPr>
        <p:txBody>
          <a:bodyPr/>
          <a:lstStyle/>
          <a:p>
            <a:r>
              <a:rPr lang="sv-SE" dirty="0"/>
              <a:t>2.2 Skill 2</a:t>
            </a:r>
            <a:r>
              <a:rPr lang="en-US" dirty="0"/>
              <a:t>: Verifying Whether Inequalities Are True or False </a:t>
            </a:r>
          </a:p>
        </p:txBody>
      </p:sp>
    </p:spTree>
    <p:extLst>
      <p:ext uri="{BB962C8B-B14F-4D97-AF65-F5344CB8AC3E}">
        <p14:creationId xmlns:p14="http://schemas.microsoft.com/office/powerpoint/2010/main" val="3490236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564C0FE-1B50-A244-8865-0271017718B4}" type="slidenum">
              <a:rPr lang="en-US" sz="1800">
                <a:solidFill>
                  <a:srgbClr val="000000"/>
                </a:solidFill>
                <a:latin typeface="Arial"/>
                <a:ea typeface="Arial"/>
                <a:cs typeface="Arial"/>
              </a:rPr>
              <a:pPr eaLnBrk="1" hangingPunct="1"/>
              <a:t>3</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641350" y="641350"/>
            <a:ext cx="7915449" cy="4997450"/>
          </a:xfrm>
        </p:spPr>
        <p:txBody>
          <a:bodyPr/>
          <a:lstStyle/>
          <a:p>
            <a:pPr algn="l" eaLnBrk="1" hangingPunct="1">
              <a:defRPr/>
            </a:pPr>
            <a:r>
              <a:rPr lang="en-US" sz="2800" b="1" dirty="0" smtClean="0"/>
              <a:t>Key Concepts, </a:t>
            </a:r>
            <a:r>
              <a:rPr lang="en-US" sz="2800" b="1" i="1" dirty="0" smtClean="0"/>
              <a:t>continued</a:t>
            </a:r>
            <a:endParaRPr lang="en-US" sz="2000" b="1" dirty="0"/>
          </a:p>
          <a:p>
            <a:pPr marL="342900" indent="-342900" algn="l">
              <a:spcAft>
                <a:spcPts val="1200"/>
              </a:spcAft>
              <a:buFont typeface="Arial"/>
              <a:buChar char="•"/>
            </a:pPr>
            <a:r>
              <a:rPr lang="en-US" dirty="0"/>
              <a:t>One way to represent the set of solutions for an inequality is to graph it. There are different types of graphs for one-variable inequalities, </a:t>
            </a:r>
            <a:r>
              <a:rPr lang="en-US" dirty="0" smtClean="0"/>
              <a:t>for two</a:t>
            </a:r>
            <a:r>
              <a:rPr lang="en-US" dirty="0"/>
              <a:t>-variable inequalities, and for systems of two‑variable inequalities</a:t>
            </a:r>
            <a:r>
              <a:rPr lang="en-US" dirty="0" smtClean="0"/>
              <a:t>.</a:t>
            </a:r>
          </a:p>
        </p:txBody>
      </p:sp>
      <p:sp>
        <p:nvSpPr>
          <p:cNvPr id="7" name="Text Placeholder 3"/>
          <p:cNvSpPr>
            <a:spLocks noGrp="1"/>
          </p:cNvSpPr>
          <p:nvPr>
            <p:ph type="body" sz="quarter" idx="10"/>
          </p:nvPr>
        </p:nvSpPr>
        <p:spPr>
          <a:xfrm>
            <a:off x="1005132" y="6246813"/>
            <a:ext cx="6945068" cy="360816"/>
          </a:xfrm>
        </p:spPr>
        <p:txBody>
          <a:bodyPr/>
          <a:lstStyle/>
          <a:p>
            <a:r>
              <a:rPr lang="sv-SE" dirty="0"/>
              <a:t>2.2 Skill 2</a:t>
            </a:r>
            <a:r>
              <a:rPr lang="en-US" dirty="0"/>
              <a:t>: Verifying Whether Inequalities Are True or False </a:t>
            </a:r>
          </a:p>
        </p:txBody>
      </p:sp>
    </p:spTree>
    <p:extLst>
      <p:ext uri="{BB962C8B-B14F-4D97-AF65-F5344CB8AC3E}">
        <p14:creationId xmlns:p14="http://schemas.microsoft.com/office/powerpoint/2010/main" val="7165813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564C0FE-1B50-A244-8865-0271017718B4}" type="slidenum">
              <a:rPr lang="en-US" sz="1800">
                <a:solidFill>
                  <a:srgbClr val="000000"/>
                </a:solidFill>
                <a:latin typeface="Arial"/>
                <a:ea typeface="Arial"/>
                <a:cs typeface="Arial"/>
              </a:rPr>
              <a:pPr eaLnBrk="1" hangingPunct="1"/>
              <a:t>4</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641350" y="641350"/>
            <a:ext cx="7925377" cy="4856163"/>
          </a:xfrm>
        </p:spPr>
        <p:txBody>
          <a:bodyPr/>
          <a:lstStyle/>
          <a:p>
            <a:pPr algn="l" eaLnBrk="1" hangingPunct="1">
              <a:defRPr/>
            </a:pPr>
            <a:r>
              <a:rPr lang="en-US" sz="2800" b="1" dirty="0" smtClean="0"/>
              <a:t>Key Concepts, </a:t>
            </a:r>
            <a:r>
              <a:rPr lang="en-US" sz="2800" b="1" i="1" dirty="0" smtClean="0"/>
              <a:t>continued</a:t>
            </a:r>
            <a:endParaRPr lang="en-US" sz="2000" b="1" dirty="0"/>
          </a:p>
          <a:p>
            <a:pPr algn="l"/>
            <a:r>
              <a:rPr lang="en-US" b="1" dirty="0"/>
              <a:t>One-Variable Inequalities</a:t>
            </a:r>
          </a:p>
          <a:p>
            <a:pPr marL="342900" indent="-342900" algn="l">
              <a:buFont typeface="Arial"/>
              <a:buChar char="•"/>
            </a:pPr>
            <a:r>
              <a:rPr lang="en-US" dirty="0"/>
              <a:t>For a one-variable inequality such as </a:t>
            </a:r>
            <a:r>
              <a:rPr lang="en-US" i="1" dirty="0"/>
              <a:t>x </a:t>
            </a:r>
            <a:r>
              <a:rPr lang="en-US" dirty="0"/>
              <a:t>&lt; 8, the solution is graphed on a number line using a circle at the </a:t>
            </a:r>
            <a:r>
              <a:rPr lang="en-US" b="1" dirty="0"/>
              <a:t>boundary value</a:t>
            </a:r>
            <a:r>
              <a:rPr lang="en-US" dirty="0"/>
              <a:t>. The boundary value is the point on a number line that represents the value that makes both sides of an inequality equal to each other.</a:t>
            </a:r>
          </a:p>
          <a:p>
            <a:pPr marL="342900" indent="-342900" algn="l">
              <a:spcBef>
                <a:spcPts val="1800"/>
              </a:spcBef>
              <a:spcAft>
                <a:spcPts val="0"/>
              </a:spcAft>
              <a:buFont typeface="Arial"/>
              <a:buChar char="•"/>
            </a:pPr>
            <a:r>
              <a:rPr lang="en-US" dirty="0" smtClean="0"/>
              <a:t>Starting </a:t>
            </a:r>
            <a:r>
              <a:rPr lang="en-US" dirty="0"/>
              <a:t>at the edge of the circle, shade along the number line in the direction that has values that make the inequality true</a:t>
            </a:r>
            <a:r>
              <a:rPr lang="en-US" dirty="0" smtClean="0"/>
              <a:t>.</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736" y="4947702"/>
            <a:ext cx="5492528" cy="668961"/>
          </a:xfrm>
          <a:prstGeom prst="rect">
            <a:avLst/>
          </a:prstGeom>
          <a:noFill/>
        </p:spPr>
      </p:pic>
      <p:sp>
        <p:nvSpPr>
          <p:cNvPr id="7" name="Text Placeholder 3"/>
          <p:cNvSpPr>
            <a:spLocks noGrp="1"/>
          </p:cNvSpPr>
          <p:nvPr>
            <p:ph type="body" sz="quarter" idx="10"/>
          </p:nvPr>
        </p:nvSpPr>
        <p:spPr>
          <a:xfrm>
            <a:off x="1005132" y="6246813"/>
            <a:ext cx="6945068" cy="360816"/>
          </a:xfrm>
        </p:spPr>
        <p:txBody>
          <a:bodyPr/>
          <a:lstStyle/>
          <a:p>
            <a:r>
              <a:rPr lang="sv-SE" dirty="0"/>
              <a:t>2.2 Skill 2</a:t>
            </a:r>
            <a:r>
              <a:rPr lang="en-US" dirty="0"/>
              <a:t>: Verifying Whether Inequalities Are True or False </a:t>
            </a:r>
          </a:p>
        </p:txBody>
      </p:sp>
    </p:spTree>
    <p:extLst>
      <p:ext uri="{BB962C8B-B14F-4D97-AF65-F5344CB8AC3E}">
        <p14:creationId xmlns:p14="http://schemas.microsoft.com/office/powerpoint/2010/main" val="3548385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564C0FE-1B50-A244-8865-0271017718B4}" type="slidenum">
              <a:rPr lang="en-US" sz="1800">
                <a:solidFill>
                  <a:srgbClr val="000000"/>
                </a:solidFill>
                <a:latin typeface="Arial"/>
                <a:ea typeface="Arial"/>
                <a:cs typeface="Arial"/>
              </a:rPr>
              <a:pPr eaLnBrk="1" hangingPunct="1"/>
              <a:t>5</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641350" y="641350"/>
            <a:ext cx="7925377" cy="5240516"/>
          </a:xfrm>
        </p:spPr>
        <p:txBody>
          <a:bodyPr/>
          <a:lstStyle/>
          <a:p>
            <a:pPr algn="l" eaLnBrk="1" hangingPunct="1">
              <a:defRPr/>
            </a:pPr>
            <a:r>
              <a:rPr lang="en-US" sz="2800" b="1" dirty="0" smtClean="0"/>
              <a:t>Key Concepts, </a:t>
            </a:r>
            <a:r>
              <a:rPr lang="en-US" sz="2800" b="1" i="1" dirty="0" smtClean="0"/>
              <a:t>continued</a:t>
            </a:r>
            <a:endParaRPr lang="en-US" sz="2000" b="1" dirty="0"/>
          </a:p>
          <a:p>
            <a:pPr marL="342900" indent="-342900" algn="l">
              <a:buFont typeface="Arial"/>
              <a:buChar char="•"/>
            </a:pPr>
            <a:r>
              <a:rPr lang="en-US" dirty="0" smtClean="0"/>
              <a:t>An </a:t>
            </a:r>
            <a:r>
              <a:rPr lang="en-US" dirty="0"/>
              <a:t>inequality symbol that is “less than” (&lt;) or “greater than” (&gt;) does not include the boundary value in the solution, and is shown by drawing an open circle at that boundary value on the number line. An open circle does not have any shading. Notice that the number line for </a:t>
            </a:r>
            <a:r>
              <a:rPr lang="en-US" i="1" dirty="0" smtClean="0"/>
              <a:t>x </a:t>
            </a:r>
            <a:r>
              <a:rPr lang="en-US" dirty="0"/>
              <a:t>&lt; 8 has an open circle at 8. This is because the inequality uses the “less than” symbol</a:t>
            </a:r>
            <a:r>
              <a:rPr lang="en-US" dirty="0" smtClean="0"/>
              <a:t>.</a:t>
            </a:r>
            <a:endParaRPr lang="en-US" dirty="0"/>
          </a:p>
        </p:txBody>
      </p:sp>
      <p:sp>
        <p:nvSpPr>
          <p:cNvPr id="7" name="Text Placeholder 3"/>
          <p:cNvSpPr>
            <a:spLocks noGrp="1"/>
          </p:cNvSpPr>
          <p:nvPr>
            <p:ph type="body" sz="quarter" idx="10"/>
          </p:nvPr>
        </p:nvSpPr>
        <p:spPr>
          <a:xfrm>
            <a:off x="1005132" y="6246813"/>
            <a:ext cx="6945068" cy="360816"/>
          </a:xfrm>
        </p:spPr>
        <p:txBody>
          <a:bodyPr/>
          <a:lstStyle/>
          <a:p>
            <a:r>
              <a:rPr lang="sv-SE" dirty="0"/>
              <a:t>2.2 Skill 2</a:t>
            </a:r>
            <a:r>
              <a:rPr lang="en-US" dirty="0"/>
              <a:t>: Verifying Whether Inequalities Are True or False </a:t>
            </a:r>
          </a:p>
        </p:txBody>
      </p:sp>
    </p:spTree>
    <p:extLst>
      <p:ext uri="{BB962C8B-B14F-4D97-AF65-F5344CB8AC3E}">
        <p14:creationId xmlns:p14="http://schemas.microsoft.com/office/powerpoint/2010/main" val="22253555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564C0FE-1B50-A244-8865-0271017718B4}" type="slidenum">
              <a:rPr lang="en-US" sz="1800">
                <a:solidFill>
                  <a:srgbClr val="000000"/>
                </a:solidFill>
                <a:latin typeface="Arial"/>
                <a:ea typeface="Arial"/>
                <a:cs typeface="Arial"/>
              </a:rPr>
              <a:pPr eaLnBrk="1" hangingPunct="1"/>
              <a:t>6</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641350" y="567376"/>
            <a:ext cx="8083550" cy="5229376"/>
          </a:xfrm>
        </p:spPr>
        <p:txBody>
          <a:bodyPr/>
          <a:lstStyle/>
          <a:p>
            <a:pPr algn="l" eaLnBrk="1" hangingPunct="1">
              <a:defRPr/>
            </a:pPr>
            <a:r>
              <a:rPr lang="en-US" sz="2800" b="1" dirty="0" smtClean="0"/>
              <a:t>Key Concepts, </a:t>
            </a:r>
            <a:r>
              <a:rPr lang="en-US" sz="2800" b="1" i="1" dirty="0" smtClean="0"/>
              <a:t>continued</a:t>
            </a:r>
            <a:endParaRPr lang="en-US" dirty="0"/>
          </a:p>
          <a:p>
            <a:pPr marL="342900" indent="-342900" algn="l">
              <a:spcAft>
                <a:spcPts val="6500"/>
              </a:spcAft>
              <a:buFont typeface="Arial"/>
              <a:buChar char="•"/>
            </a:pPr>
            <a:r>
              <a:rPr lang="en-US" dirty="0"/>
              <a:t>An inequality symbol that is “less than or equal to” (≤) or “greater than or equal to” (≥) </a:t>
            </a:r>
            <a:r>
              <a:rPr lang="en-US" i="1" dirty="0"/>
              <a:t>does </a:t>
            </a:r>
            <a:r>
              <a:rPr lang="en-US" dirty="0"/>
              <a:t>include the boundary value in the solution, and is shown by drawing a closed or shaded circle at the boundary value on the number line. For example, this number line shows </a:t>
            </a:r>
            <a:r>
              <a:rPr lang="en-US" i="1" dirty="0"/>
              <a:t>x </a:t>
            </a:r>
            <a:r>
              <a:rPr lang="en-US" dirty="0"/>
              <a:t>≤ 8</a:t>
            </a:r>
            <a:r>
              <a:rPr lang="en-US" dirty="0" smtClean="0"/>
              <a:t>.</a:t>
            </a:r>
          </a:p>
          <a:p>
            <a:pPr algn="l"/>
            <a:r>
              <a:rPr lang="en-US" b="1" dirty="0" smtClean="0"/>
              <a:t>Two-Variable Inequalities </a:t>
            </a:r>
            <a:endParaRPr lang="en-US" dirty="0" smtClean="0"/>
          </a:p>
          <a:p>
            <a:pPr marL="342900" indent="-342900" algn="l">
              <a:buFont typeface="Arial"/>
              <a:buChar char="•"/>
            </a:pPr>
            <a:r>
              <a:rPr lang="en-US" dirty="0" smtClean="0"/>
              <a:t>To verify the solutions for a two-variable inequality such as </a:t>
            </a:r>
            <a:r>
              <a:rPr lang="en-US" i="1" dirty="0" smtClean="0"/>
              <a:t>y </a:t>
            </a:r>
            <a:r>
              <a:rPr lang="en-US" dirty="0" smtClean="0"/>
              <a:t>&gt; </a:t>
            </a:r>
            <a:r>
              <a:rPr lang="en-US" i="1" dirty="0" smtClean="0"/>
              <a:t>x </a:t>
            </a:r>
            <a:r>
              <a:rPr lang="en-US" dirty="0" smtClean="0"/>
              <a:t>– 3, substitute (</a:t>
            </a:r>
            <a:r>
              <a:rPr lang="en-US" i="1" dirty="0" smtClean="0"/>
              <a:t>x</a:t>
            </a:r>
            <a:r>
              <a:rPr lang="en-US" dirty="0" smtClean="0"/>
              <a:t>, </a:t>
            </a:r>
            <a:r>
              <a:rPr lang="en-US" i="1" dirty="0" smtClean="0"/>
              <a:t>y</a:t>
            </a:r>
            <a:r>
              <a:rPr lang="en-US" dirty="0" smtClean="0"/>
              <a:t>) coordinate points into the inequality to determine which coordinate points make the inequality true.</a:t>
            </a:r>
            <a:endParaRPr lang="en-US" dirty="0"/>
          </a:p>
        </p:txBody>
      </p:sp>
      <p:sp>
        <p:nvSpPr>
          <p:cNvPr id="7" name="Text Placeholder 3"/>
          <p:cNvSpPr>
            <a:spLocks noGrp="1"/>
          </p:cNvSpPr>
          <p:nvPr>
            <p:ph type="body" sz="quarter" idx="10"/>
          </p:nvPr>
        </p:nvSpPr>
        <p:spPr>
          <a:xfrm>
            <a:off x="1005132" y="6246813"/>
            <a:ext cx="6945068" cy="360816"/>
          </a:xfrm>
        </p:spPr>
        <p:txBody>
          <a:bodyPr/>
          <a:lstStyle/>
          <a:p>
            <a:r>
              <a:rPr lang="sv-SE" dirty="0"/>
              <a:t>2.2 Skill 2</a:t>
            </a:r>
            <a:r>
              <a:rPr lang="en-US" dirty="0"/>
              <a:t>: Verifying Whether Inequalities Are True or False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269" y="3071575"/>
            <a:ext cx="5492528" cy="668961"/>
          </a:xfrm>
          <a:prstGeom prst="rect">
            <a:avLst/>
          </a:prstGeom>
          <a:noFill/>
        </p:spPr>
      </p:pic>
    </p:spTree>
    <p:extLst>
      <p:ext uri="{BB962C8B-B14F-4D97-AF65-F5344CB8AC3E}">
        <p14:creationId xmlns:p14="http://schemas.microsoft.com/office/powerpoint/2010/main" val="39695271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564C0FE-1B50-A244-8865-0271017718B4}" type="slidenum">
              <a:rPr lang="en-US" sz="1800">
                <a:solidFill>
                  <a:srgbClr val="000000"/>
                </a:solidFill>
                <a:latin typeface="Arial"/>
                <a:ea typeface="Arial"/>
                <a:cs typeface="Arial"/>
              </a:rPr>
              <a:pPr eaLnBrk="1" hangingPunct="1"/>
              <a:t>7</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641350" y="641350"/>
            <a:ext cx="8083550" cy="5229376"/>
          </a:xfrm>
        </p:spPr>
        <p:txBody>
          <a:bodyPr/>
          <a:lstStyle/>
          <a:p>
            <a:pPr algn="l" eaLnBrk="1" hangingPunct="1">
              <a:defRPr/>
            </a:pPr>
            <a:r>
              <a:rPr lang="en-US" sz="2800" b="1" dirty="0" smtClean="0"/>
              <a:t>Key Concepts, </a:t>
            </a:r>
            <a:r>
              <a:rPr lang="en-US" sz="2800" b="1" i="1" dirty="0" smtClean="0"/>
              <a:t>continued</a:t>
            </a:r>
            <a:endParaRPr lang="en-US" dirty="0"/>
          </a:p>
          <a:p>
            <a:pPr marL="342900" indent="-342900" algn="l">
              <a:buFont typeface="Arial"/>
              <a:buChar char="•"/>
            </a:pPr>
            <a:r>
              <a:rPr lang="en-US" dirty="0" smtClean="0"/>
              <a:t>To represent the solution for a two-variable inequality, solve the inequality for </a:t>
            </a:r>
            <a:r>
              <a:rPr lang="en-US" i="1" dirty="0" smtClean="0"/>
              <a:t>y</a:t>
            </a:r>
            <a:r>
              <a:rPr lang="en-US" dirty="0" smtClean="0"/>
              <a:t>, then use a coordinate plane</a:t>
            </a:r>
            <a:br>
              <a:rPr lang="en-US" dirty="0" smtClean="0"/>
            </a:br>
            <a:r>
              <a:rPr lang="en-US" dirty="0" smtClean="0"/>
              <a:t>to graph the </a:t>
            </a:r>
            <a:r>
              <a:rPr lang="en-US" b="1" dirty="0" smtClean="0"/>
              <a:t>boundary line</a:t>
            </a:r>
            <a:r>
              <a:rPr lang="en-US" dirty="0" smtClean="0"/>
              <a:t>, which is a line on the coordinate plane that represents an inequality if it was graphed as an equation. Finally, shade the </a:t>
            </a:r>
            <a:r>
              <a:rPr lang="en-US" b="1" dirty="0" smtClean="0"/>
              <a:t>half plane</a:t>
            </a:r>
            <a:r>
              <a:rPr lang="en-US" dirty="0" smtClean="0"/>
              <a:t>, or the region containing all points that has one boundary, that represents the solution. The boundary is a straight line that continues in both directions infinitely. </a:t>
            </a:r>
            <a:endParaRPr lang="en-US" dirty="0"/>
          </a:p>
        </p:txBody>
      </p:sp>
      <p:sp>
        <p:nvSpPr>
          <p:cNvPr id="7" name="Text Placeholder 3"/>
          <p:cNvSpPr>
            <a:spLocks noGrp="1"/>
          </p:cNvSpPr>
          <p:nvPr>
            <p:ph type="body" sz="quarter" idx="10"/>
          </p:nvPr>
        </p:nvSpPr>
        <p:spPr>
          <a:xfrm>
            <a:off x="1005132" y="6246813"/>
            <a:ext cx="6945068" cy="360816"/>
          </a:xfrm>
        </p:spPr>
        <p:txBody>
          <a:bodyPr/>
          <a:lstStyle/>
          <a:p>
            <a:r>
              <a:rPr lang="sv-SE" dirty="0"/>
              <a:t>2.2 Skill 2</a:t>
            </a:r>
            <a:r>
              <a:rPr lang="en-US" dirty="0"/>
              <a:t>: Verifying Whether Inequalities Are True or False </a:t>
            </a:r>
          </a:p>
        </p:txBody>
      </p:sp>
    </p:spTree>
    <p:extLst>
      <p:ext uri="{BB962C8B-B14F-4D97-AF65-F5344CB8AC3E}">
        <p14:creationId xmlns:p14="http://schemas.microsoft.com/office/powerpoint/2010/main" val="17449277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564C0FE-1B50-A244-8865-0271017718B4}" type="slidenum">
              <a:rPr lang="en-US" sz="1800">
                <a:solidFill>
                  <a:srgbClr val="000000"/>
                </a:solidFill>
                <a:latin typeface="Arial"/>
                <a:ea typeface="Arial"/>
                <a:cs typeface="Arial"/>
              </a:rPr>
              <a:pPr eaLnBrk="1" hangingPunct="1"/>
              <a:t>8</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641350" y="641350"/>
            <a:ext cx="8083550" cy="5229376"/>
          </a:xfrm>
        </p:spPr>
        <p:txBody>
          <a:bodyPr/>
          <a:lstStyle/>
          <a:p>
            <a:pPr algn="l" eaLnBrk="1" hangingPunct="1">
              <a:defRPr/>
            </a:pPr>
            <a:r>
              <a:rPr lang="en-US" sz="2800" b="1" dirty="0" smtClean="0"/>
              <a:t>Key Concepts, </a:t>
            </a:r>
            <a:r>
              <a:rPr lang="en-US" sz="2800" b="1" i="1" dirty="0" smtClean="0"/>
              <a:t>continued</a:t>
            </a:r>
            <a:endParaRPr lang="en-US" dirty="0"/>
          </a:p>
        </p:txBody>
      </p:sp>
      <p:sp>
        <p:nvSpPr>
          <p:cNvPr id="7" name="Text Placeholder 3"/>
          <p:cNvSpPr>
            <a:spLocks noGrp="1"/>
          </p:cNvSpPr>
          <p:nvPr>
            <p:ph type="body" sz="quarter" idx="10"/>
          </p:nvPr>
        </p:nvSpPr>
        <p:spPr>
          <a:xfrm>
            <a:off x="1005132" y="6246813"/>
            <a:ext cx="6945068" cy="360816"/>
          </a:xfrm>
        </p:spPr>
        <p:txBody>
          <a:bodyPr/>
          <a:lstStyle/>
          <a:p>
            <a:r>
              <a:rPr lang="sv-SE" dirty="0"/>
              <a:t>2.2 Skill 2</a:t>
            </a:r>
            <a:r>
              <a:rPr lang="en-US" dirty="0"/>
              <a:t>: Verifying Whether Inequalities Are True or False </a:t>
            </a:r>
          </a:p>
        </p:txBody>
      </p:sp>
      <p:pic>
        <p:nvPicPr>
          <p:cNvPr id="2" name="Picture 1"/>
          <p:cNvPicPr>
            <a:picLocks noChangeAspect="1"/>
          </p:cNvPicPr>
          <p:nvPr/>
        </p:nvPicPr>
        <p:blipFill rotWithShape="1">
          <a:blip r:embed="rId2"/>
          <a:srcRect l="1691" t="2639" r="1523" b="2141"/>
          <a:stretch/>
        </p:blipFill>
        <p:spPr>
          <a:xfrm>
            <a:off x="2167712" y="1147171"/>
            <a:ext cx="4808576" cy="4602060"/>
          </a:xfrm>
          <a:prstGeom prst="rect">
            <a:avLst/>
          </a:prstGeom>
          <a:solidFill>
            <a:srgbClr val="FFFFFF"/>
          </a:solidFill>
        </p:spPr>
      </p:pic>
    </p:spTree>
    <p:extLst>
      <p:ext uri="{BB962C8B-B14F-4D97-AF65-F5344CB8AC3E}">
        <p14:creationId xmlns:p14="http://schemas.microsoft.com/office/powerpoint/2010/main" val="30180699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564C0FE-1B50-A244-8865-0271017718B4}" type="slidenum">
              <a:rPr lang="en-US" sz="1800">
                <a:solidFill>
                  <a:srgbClr val="000000"/>
                </a:solidFill>
                <a:latin typeface="Arial"/>
                <a:ea typeface="Arial"/>
                <a:cs typeface="Arial"/>
              </a:rPr>
              <a:pPr eaLnBrk="1" hangingPunct="1"/>
              <a:t>9</a:t>
            </a:fld>
            <a:endParaRPr lang="en-US" sz="1800" dirty="0">
              <a:solidFill>
                <a:srgbClr val="000000"/>
              </a:solidFill>
              <a:latin typeface="Arial"/>
              <a:ea typeface="Arial"/>
              <a:cs typeface="Arial"/>
            </a:endParaRPr>
          </a:p>
        </p:txBody>
      </p:sp>
      <p:sp>
        <p:nvSpPr>
          <p:cNvPr id="6" name="Subtitle 1"/>
          <p:cNvSpPr>
            <a:spLocks noGrp="1"/>
          </p:cNvSpPr>
          <p:nvPr>
            <p:ph type="subTitle" idx="1"/>
          </p:nvPr>
        </p:nvSpPr>
        <p:spPr>
          <a:xfrm>
            <a:off x="641350" y="641350"/>
            <a:ext cx="7989427" cy="5229376"/>
          </a:xfrm>
        </p:spPr>
        <p:txBody>
          <a:bodyPr/>
          <a:lstStyle/>
          <a:p>
            <a:pPr algn="l" eaLnBrk="1" hangingPunct="1">
              <a:defRPr/>
            </a:pPr>
            <a:r>
              <a:rPr lang="en-US" sz="2800" b="1" dirty="0" smtClean="0"/>
              <a:t>Key Concepts, </a:t>
            </a:r>
            <a:r>
              <a:rPr lang="en-US" sz="2800" b="1" i="1" dirty="0" smtClean="0"/>
              <a:t>continued</a:t>
            </a:r>
            <a:endParaRPr lang="en-US" dirty="0"/>
          </a:p>
          <a:p>
            <a:pPr marL="342900" indent="-342900" algn="l">
              <a:buFont typeface="Arial"/>
              <a:buChar char="•"/>
            </a:pPr>
            <a:r>
              <a:rPr lang="en-US" dirty="0" smtClean="0"/>
              <a:t>An </a:t>
            </a:r>
            <a:r>
              <a:rPr lang="en-US" dirty="0"/>
              <a:t>inequality symbol that is “less than” (&lt;) or “greater than” (&gt;) does not include the boundary values in the solution, and is shown by drawing a dashed line along the </a:t>
            </a:r>
            <a:r>
              <a:rPr lang="en-US" dirty="0" smtClean="0"/>
              <a:t>boundary.</a:t>
            </a:r>
          </a:p>
          <a:p>
            <a:pPr marL="342900" indent="-342900" algn="l">
              <a:buFont typeface="Arial"/>
              <a:buChar char="•"/>
            </a:pPr>
            <a:r>
              <a:rPr lang="en-US" dirty="0" smtClean="0"/>
              <a:t>An </a:t>
            </a:r>
            <a:r>
              <a:rPr lang="en-US" dirty="0"/>
              <a:t>inequality symbol that is “less than or equal to” (≤) or “greater than or equal to” (≥) </a:t>
            </a:r>
            <a:r>
              <a:rPr lang="en-US" i="1" dirty="0"/>
              <a:t>does </a:t>
            </a:r>
            <a:r>
              <a:rPr lang="en-US" dirty="0"/>
              <a:t>include the boundary values in the solution, and is shown by drawing a solid line along the </a:t>
            </a:r>
            <a:r>
              <a:rPr lang="en-US" dirty="0" smtClean="0"/>
              <a:t>boundary.</a:t>
            </a:r>
          </a:p>
        </p:txBody>
      </p:sp>
      <p:sp>
        <p:nvSpPr>
          <p:cNvPr id="7" name="Text Placeholder 3"/>
          <p:cNvSpPr>
            <a:spLocks noGrp="1"/>
          </p:cNvSpPr>
          <p:nvPr>
            <p:ph type="body" sz="quarter" idx="10"/>
          </p:nvPr>
        </p:nvSpPr>
        <p:spPr>
          <a:xfrm>
            <a:off x="1005132" y="6246813"/>
            <a:ext cx="6945068" cy="360816"/>
          </a:xfrm>
        </p:spPr>
        <p:txBody>
          <a:bodyPr/>
          <a:lstStyle/>
          <a:p>
            <a:r>
              <a:rPr lang="sv-SE" dirty="0"/>
              <a:t>2.2 Skill 2</a:t>
            </a:r>
            <a:r>
              <a:rPr lang="en-US" dirty="0"/>
              <a:t>: Verifying Whether Inequalities Are True or False </a:t>
            </a:r>
          </a:p>
        </p:txBody>
      </p:sp>
    </p:spTree>
    <p:extLst>
      <p:ext uri="{BB962C8B-B14F-4D97-AF65-F5344CB8AC3E}">
        <p14:creationId xmlns:p14="http://schemas.microsoft.com/office/powerpoint/2010/main" val="27006936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Coordinate Algebra Instruc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Coordinate Algebra Instruction TEMPLATE.potx</Template>
  <TotalTime>1871</TotalTime>
  <Words>1732</Words>
  <Application>Microsoft Macintosh PowerPoint</Application>
  <PresentationFormat>On-screen Show (4:3)</PresentationFormat>
  <Paragraphs>154</Paragraphs>
  <Slides>28</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Coordinate Algebra Instruction TEMPLATE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Walch Education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Walch Education</dc:creator>
  <cp:lastModifiedBy>Martie Harmon</cp:lastModifiedBy>
  <cp:revision>297</cp:revision>
  <cp:lastPrinted>2012-03-22T14:14:30Z</cp:lastPrinted>
  <dcterms:created xsi:type="dcterms:W3CDTF">2012-02-22T19:14:19Z</dcterms:created>
  <dcterms:modified xsi:type="dcterms:W3CDTF">2015-05-15T20:59:55Z</dcterms:modified>
</cp:coreProperties>
</file>