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86" r:id="rId4"/>
    <p:sldId id="339" r:id="rId5"/>
    <p:sldId id="338" r:id="rId6"/>
    <p:sldId id="341" r:id="rId7"/>
    <p:sldId id="287" r:id="rId8"/>
    <p:sldId id="288" r:id="rId9"/>
    <p:sldId id="330" r:id="rId10"/>
    <p:sldId id="332" r:id="rId11"/>
    <p:sldId id="340" r:id="rId12"/>
    <p:sldId id="300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7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112" y="-208"/>
      </p:cViewPr>
      <p:guideLst>
        <p:guide orient="horz" pos="2160"/>
        <p:guide pos="7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AAF90DCC-B354-B740-8116-56667B4C95ED}" type="datetime1">
              <a:rPr lang="en-US">
                <a:latin typeface="Arial"/>
                <a:ea typeface="Arial"/>
                <a:cs typeface="Arial"/>
              </a:rPr>
              <a:pPr/>
              <a:t>5/15/15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304D6765-0692-8B42-8B96-6E33D152346A}" type="slidenum">
              <a:rPr lang="en-US">
                <a:latin typeface="Arial"/>
                <a:ea typeface="Arial"/>
                <a:cs typeface="Arial"/>
              </a:rPr>
              <a:pPr/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448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49111967-7D4E-1746-AA5D-9DD20F6F2E36}" type="datetime1">
              <a:rPr lang="en-US" smtClean="0"/>
              <a:pPr/>
              <a:t>5/15/15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6057C1DB-61A9-9442-856B-A17F39B566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5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53C0C34-33E1-1D42-9DAC-08DA11ACB7F2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97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www.walch.com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/04012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7C1DB-61A9-9442-856B-A17F39B5661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1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SS M1 SS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9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002582" y="6303114"/>
            <a:ext cx="6719017" cy="26496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0" baseline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MS PGothic" charset="0"/>
              </a:rPr>
              <a:t>1.1.1: Interpreting Complicated Expressions</a:t>
            </a:r>
            <a:endParaRPr lang="en-US" dirty="0">
              <a:cs typeface="MS PGothic" charset="0"/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fld id="{F732522F-31DA-AD4B-A698-D3D54ED29A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3.e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4.emf"/><Relationship Id="rId9" Type="http://schemas.openxmlformats.org/officeDocument/2006/relationships/image" Target="../media/image15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4012" TargetMode="External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641349" y="641350"/>
            <a:ext cx="7952439" cy="4997450"/>
          </a:xfrm>
        </p:spPr>
        <p:txBody>
          <a:bodyPr/>
          <a:lstStyle/>
          <a:p>
            <a:pPr algn="l" eaLnBrk="1" hangingPunct="1"/>
            <a:r>
              <a:rPr lang="en-US" sz="2800" b="1" dirty="0" smtClean="0"/>
              <a:t>Introduction</a:t>
            </a:r>
          </a:p>
          <a:p>
            <a:pPr algn="l"/>
            <a:r>
              <a:rPr lang="en-US" dirty="0"/>
              <a:t>Exponents are a useful concept to master, as they provide a quick way to express repeated multiplication. Exponents can be added, multiplied, divided, and even raised to another power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AD9FB24-FCE3-A34A-A281-0D4F41CD588B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6275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/>
              <a:t>: Evaluating Negative Exponents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10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51387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4350" indent="-557784" algn="l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Use the exponent rule     </a:t>
            </a:r>
            <a:r>
              <a:rPr lang="en-US" sz="2800" b="1" dirty="0" smtClean="0">
                <a:solidFill>
                  <a:srgbClr val="660066"/>
                </a:solidFill>
              </a:rPr>
              <a:t>    </a:t>
            </a:r>
            <a:r>
              <a:rPr lang="en-US" sz="2800" b="1" dirty="0">
                <a:solidFill>
                  <a:srgbClr val="660066"/>
                </a:solidFill>
              </a:rPr>
              <a:t>     </a:t>
            </a:r>
            <a:r>
              <a:rPr lang="en-US" sz="2800" b="1" dirty="0" smtClean="0">
                <a:solidFill>
                  <a:srgbClr val="660066"/>
                </a:solidFill>
              </a:rPr>
              <a:t> to </a:t>
            </a:r>
            <a:r>
              <a:rPr lang="en-US" sz="2800" b="1" dirty="0">
                <a:solidFill>
                  <a:srgbClr val="660066"/>
                </a:solidFill>
              </a:rPr>
              <a:t>write the negative exponent as a positive </a:t>
            </a:r>
            <a:r>
              <a:rPr lang="en-US" sz="2800" b="1" dirty="0" smtClean="0">
                <a:solidFill>
                  <a:srgbClr val="660066"/>
                </a:solidFill>
              </a:rPr>
              <a:t>exponent.</a:t>
            </a:r>
          </a:p>
          <a:p>
            <a:pPr lvl="1" algn="l">
              <a:spcAft>
                <a:spcPts val="138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To rewrite a negative exponent as a positive one, take its reciprocal.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01261"/>
              </p:ext>
            </p:extLst>
          </p:nvPr>
        </p:nvGraphicFramePr>
        <p:xfrm>
          <a:off x="5051425" y="1165225"/>
          <a:ext cx="1257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3" imgW="1257300" imgH="812800" progId="Equation.DSMT4">
                  <p:embed/>
                </p:oleObj>
              </mc:Choice>
              <mc:Fallback>
                <p:oleObj name="Equation" r:id="rId3" imgW="1257300" imgH="8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51425" y="1165225"/>
                        <a:ext cx="12573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254081"/>
              </p:ext>
            </p:extLst>
          </p:nvPr>
        </p:nvGraphicFramePr>
        <p:xfrm>
          <a:off x="1617663" y="3473435"/>
          <a:ext cx="1193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5" imgW="1193800" imgH="825500" progId="Equation.DSMT4">
                  <p:embed/>
                </p:oleObj>
              </mc:Choice>
              <mc:Fallback>
                <p:oleObj name="Equation" r:id="rId5" imgW="11938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7663" y="3473435"/>
                        <a:ext cx="1193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663346"/>
              </p:ext>
            </p:extLst>
          </p:nvPr>
        </p:nvGraphicFramePr>
        <p:xfrm>
          <a:off x="1617663" y="4476740"/>
          <a:ext cx="1117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8" name="Equation" r:id="rId7" imgW="1117600" imgH="876300" progId="Equation.DSMT4">
                  <p:embed/>
                </p:oleObj>
              </mc:Choice>
              <mc:Fallback>
                <p:oleObj name="Equation" r:id="rId7" imgW="11176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7663" y="4476740"/>
                        <a:ext cx="11176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77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67832" cy="51387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260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lvl="1" algn="l">
              <a:spcAft>
                <a:spcPts val="90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Substitute       for </a:t>
            </a:r>
            <a:r>
              <a:rPr lang="es-ES_tradnl" sz="2400" i="1" dirty="0">
                <a:solidFill>
                  <a:schemeClr val="tx1"/>
                </a:solidFill>
              </a:rPr>
              <a:t>y</a:t>
            </a:r>
            <a:r>
              <a:rPr lang="es-ES_tradnl" sz="2400" baseline="30000" dirty="0">
                <a:solidFill>
                  <a:schemeClr val="tx1"/>
                </a:solidFill>
              </a:rPr>
              <a:t>–</a:t>
            </a:r>
            <a:r>
              <a:rPr lang="es-ES_tradnl" sz="2400" baseline="30000" dirty="0" smtClean="0">
                <a:solidFill>
                  <a:schemeClr val="tx1"/>
                </a:solidFill>
              </a:rPr>
              <a:t>2</a:t>
            </a:r>
            <a:r>
              <a:rPr lang="es-ES_tradnl" sz="2400" dirty="0" smtClean="0">
                <a:solidFill>
                  <a:schemeClr val="tx1"/>
                </a:solidFill>
              </a:rPr>
              <a:t>.</a:t>
            </a:r>
          </a:p>
          <a:p>
            <a:pPr lvl="1" algn="l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The expression </a:t>
            </a:r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baseline="30000" dirty="0">
                <a:solidFill>
                  <a:srgbClr val="000000"/>
                </a:solidFill>
              </a:rPr>
              <a:t>4</a:t>
            </a:r>
            <a:r>
              <a:rPr lang="en-US" sz="2400" dirty="0">
                <a:solidFill>
                  <a:srgbClr val="000000"/>
                </a:solidFill>
              </a:rPr>
              <a:t> • </a:t>
            </a:r>
            <a:r>
              <a:rPr lang="en-US" sz="2400" i="1" dirty="0">
                <a:solidFill>
                  <a:srgbClr val="000000"/>
                </a:solidFill>
              </a:rPr>
              <a:t>y</a:t>
            </a:r>
            <a:r>
              <a:rPr lang="en-US" sz="2400" baseline="30000" dirty="0">
                <a:solidFill>
                  <a:srgbClr val="000000"/>
                </a:solidFill>
              </a:rPr>
              <a:t>–2</a:t>
            </a:r>
            <a:r>
              <a:rPr lang="en-US" sz="2400" dirty="0">
                <a:solidFill>
                  <a:srgbClr val="000000"/>
                </a:solidFill>
              </a:rPr>
              <a:t> • </a:t>
            </a:r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baseline="30000" dirty="0">
                <a:solidFill>
                  <a:srgbClr val="000000"/>
                </a:solidFill>
              </a:rPr>
              <a:t>7</a:t>
            </a:r>
            <a:r>
              <a:rPr lang="en-US" sz="2400" dirty="0">
                <a:solidFill>
                  <a:srgbClr val="000000"/>
                </a:solidFill>
              </a:rPr>
              <a:t> • </a:t>
            </a:r>
            <a:r>
              <a:rPr lang="en-US" sz="2400" i="1" dirty="0">
                <a:solidFill>
                  <a:srgbClr val="000000"/>
                </a:solidFill>
              </a:rPr>
              <a:t>z</a:t>
            </a:r>
            <a:r>
              <a:rPr lang="en-US" sz="2400" baseline="30000" dirty="0">
                <a:solidFill>
                  <a:srgbClr val="000000"/>
                </a:solidFill>
              </a:rPr>
              <a:t>0</a:t>
            </a:r>
            <a:r>
              <a:rPr lang="en-US" sz="2400" dirty="0">
                <a:solidFill>
                  <a:srgbClr val="000000"/>
                </a:solidFill>
              </a:rPr>
              <a:t> can be simplified </a:t>
            </a:r>
            <a:r>
              <a:rPr lang="en-US" sz="2400" dirty="0" smtClean="0">
                <a:solidFill>
                  <a:srgbClr val="000000"/>
                </a:solidFill>
              </a:rPr>
              <a:t>to      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462409"/>
              </p:ext>
            </p:extLst>
          </p:nvPr>
        </p:nvGraphicFramePr>
        <p:xfrm>
          <a:off x="2650361" y="1272454"/>
          <a:ext cx="381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3" imgW="381000" imgH="876300" progId="Equation.DSMT4">
                  <p:embed/>
                </p:oleObj>
              </mc:Choice>
              <mc:Fallback>
                <p:oleObj name="Equation" r:id="rId3" imgW="3810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0361" y="1272454"/>
                        <a:ext cx="3810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651752"/>
              </p:ext>
            </p:extLst>
          </p:nvPr>
        </p:nvGraphicFramePr>
        <p:xfrm>
          <a:off x="1617663" y="2225394"/>
          <a:ext cx="2959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5" imgW="2959100" imgH="889000" progId="Equation.DSMT4">
                  <p:embed/>
                </p:oleObj>
              </mc:Choice>
              <mc:Fallback>
                <p:oleObj name="Equation" r:id="rId5" imgW="29591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7663" y="2225394"/>
                        <a:ext cx="29591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036006"/>
              </p:ext>
            </p:extLst>
          </p:nvPr>
        </p:nvGraphicFramePr>
        <p:xfrm>
          <a:off x="8105053" y="2998557"/>
          <a:ext cx="431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7" imgW="431800" imgH="889000" progId="Equation.DSMT4">
                  <p:embed/>
                </p:oleObj>
              </mc:Choice>
              <mc:Fallback>
                <p:oleObj name="Equation" r:id="rId7" imgW="431800" imgH="88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5053" y="2998557"/>
                        <a:ext cx="4318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089" y="4618521"/>
            <a:ext cx="1352739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6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b="1" dirty="0"/>
              <a:t>Guided Practice: </a:t>
            </a:r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  <a:endParaRPr lang="en-US" sz="2800" b="1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291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</p:spTree>
    <p:extLst>
      <p:ext uri="{BB962C8B-B14F-4D97-AF65-F5344CB8AC3E}">
        <p14:creationId xmlns:p14="http://schemas.microsoft.com/office/powerpoint/2010/main" val="349023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2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64768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000" b="1" dirty="0" smtClean="0">
              <a:ea typeface="+mn-ea"/>
            </a:endParaRP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An </a:t>
            </a:r>
            <a:r>
              <a:rPr lang="en-US" b="1" dirty="0"/>
              <a:t>exponent </a:t>
            </a:r>
            <a:r>
              <a:rPr lang="en-US" dirty="0"/>
              <a:t>tells the number of times a quantity or variable is multiplied together. In the expression </a:t>
            </a:r>
            <a:r>
              <a:rPr lang="en-US" i="1" dirty="0" err="1"/>
              <a:t>a</a:t>
            </a:r>
            <a:r>
              <a:rPr lang="en-US" i="1" baseline="30000" dirty="0" err="1"/>
              <a:t>b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/>
              <a:t>is the exponent.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base </a:t>
            </a:r>
            <a:r>
              <a:rPr lang="en-US" dirty="0"/>
              <a:t>is the factor being multiplied. In the expression </a:t>
            </a:r>
            <a:r>
              <a:rPr lang="en-US" i="1" dirty="0" err="1"/>
              <a:t>a</a:t>
            </a:r>
            <a:r>
              <a:rPr lang="en-US" i="1" baseline="30000" dirty="0" err="1"/>
              <a:t>b</a:t>
            </a:r>
            <a:r>
              <a:rPr lang="en-US" dirty="0"/>
              <a:t>, </a:t>
            </a:r>
            <a:r>
              <a:rPr lang="en-US" i="1" dirty="0"/>
              <a:t>a </a:t>
            </a:r>
            <a:r>
              <a:rPr lang="en-US" dirty="0"/>
              <a:t>is the base.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When a number does not appear to have an exponent, it has an understood exponent of 1.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Certain rules must be followed when evaluating expressions with exponents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5894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97250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0" name="Equation" r:id="rId3" imgW="914400" imgH="311040" progId="Equation.DSMT4">
                  <p:embed/>
                </p:oleObj>
              </mc:Choice>
              <mc:Fallback>
                <p:oleObj name="Equation" r:id="rId3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75993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" name="Equation" r:id="rId5" imgW="914400" imgH="311040" progId="Equation.DSMT4">
                  <p:embed/>
                </p:oleObj>
              </mc:Choice>
              <mc:Fallback>
                <p:oleObj name="Equation" r:id="rId5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610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3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72450" cy="47879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sz="2000" b="1" dirty="0">
              <a:ea typeface="Arial"/>
            </a:endParaRPr>
          </a:p>
          <a:p>
            <a:pPr algn="l"/>
            <a:r>
              <a:rPr lang="en-US" b="1" dirty="0"/>
              <a:t>Exponent Rules </a:t>
            </a:r>
            <a:endParaRPr lang="en-US" dirty="0"/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dirty="0"/>
              <a:t>To multiply powers with the same base, add the exponents</a:t>
            </a:r>
            <a:r>
              <a:rPr lang="en-US" dirty="0" smtClean="0"/>
              <a:t>.</a:t>
            </a:r>
            <a:endParaRPr lang="en-US" dirty="0"/>
          </a:p>
          <a:p>
            <a:pPr lvl="2" algn="l">
              <a:spcAft>
                <a:spcPts val="600"/>
              </a:spcAft>
            </a:pPr>
            <a:r>
              <a:rPr lang="en-US" i="1" dirty="0" smtClean="0">
                <a:solidFill>
                  <a:srgbClr val="000000"/>
                </a:solidFill>
              </a:rPr>
              <a:t>a</a:t>
            </a:r>
            <a:r>
              <a:rPr lang="en-US" i="1" baseline="30000" dirty="0" smtClean="0">
                <a:solidFill>
                  <a:srgbClr val="000000"/>
                </a:solidFill>
              </a:rPr>
              <a:t>m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• </a:t>
            </a: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i="1" baseline="30000" dirty="0">
                <a:solidFill>
                  <a:srgbClr val="000000"/>
                </a:solidFill>
              </a:rPr>
              <a:t>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i="1" dirty="0" smtClean="0">
                <a:solidFill>
                  <a:srgbClr val="000000"/>
                </a:solidFill>
              </a:rPr>
              <a:t>a</a:t>
            </a:r>
            <a:r>
              <a:rPr lang="en-US" i="1" baseline="30000" dirty="0" smtClean="0">
                <a:solidFill>
                  <a:srgbClr val="000000"/>
                </a:solidFill>
              </a:rPr>
              <a:t>m </a:t>
            </a:r>
            <a:r>
              <a:rPr lang="en-US" baseline="30000" dirty="0">
                <a:solidFill>
                  <a:srgbClr val="000000"/>
                </a:solidFill>
              </a:rPr>
              <a:t>+ </a:t>
            </a:r>
            <a:r>
              <a:rPr lang="en-US" i="1" baseline="30000" dirty="0">
                <a:solidFill>
                  <a:srgbClr val="000000"/>
                </a:solidFill>
              </a:rPr>
              <a:t>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				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>
                <a:solidFill>
                  <a:srgbClr val="000000"/>
                </a:solidFill>
              </a:rPr>
              <a:t>example,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								</a:t>
            </a:r>
            <a:r>
              <a:rPr lang="en-US" dirty="0">
                <a:solidFill>
                  <a:srgbClr val="000000"/>
                </a:solidFill>
              </a:rPr>
              <a:t>4</a:t>
            </a:r>
            <a:r>
              <a:rPr lang="en-US" baseline="30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 • 4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= 4</a:t>
            </a:r>
            <a:r>
              <a:rPr lang="en-US" baseline="30000" dirty="0" smtClean="0">
                <a:solidFill>
                  <a:srgbClr val="000000"/>
                </a:solidFill>
              </a:rPr>
              <a:t>5 </a:t>
            </a:r>
            <a:r>
              <a:rPr lang="en-US" baseline="30000" dirty="0">
                <a:solidFill>
                  <a:srgbClr val="000000"/>
                </a:solidFill>
              </a:rPr>
              <a:t>+ 3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4</a:t>
            </a:r>
            <a:r>
              <a:rPr lang="en-US" baseline="30000" dirty="0" smtClean="0">
                <a:solidFill>
                  <a:srgbClr val="000000"/>
                </a:solidFill>
              </a:rPr>
              <a:t>8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/>
          </a:p>
          <a:p>
            <a:pPr marL="342900" indent="-342900" algn="l">
              <a:spcAft>
                <a:spcPts val="0"/>
              </a:spcAft>
              <a:buFont typeface="Arial"/>
              <a:buChar char="•"/>
            </a:pPr>
            <a:r>
              <a:rPr lang="en-US" dirty="0"/>
              <a:t>To divide powers with the same base, subtract the exponents</a:t>
            </a:r>
            <a:r>
              <a:rPr lang="en-US" dirty="0" smtClean="0"/>
              <a:t>.</a:t>
            </a:r>
          </a:p>
          <a:p>
            <a:pPr algn="l">
              <a:spcAft>
                <a:spcPts val="1800"/>
              </a:spcAft>
            </a:pPr>
            <a:r>
              <a:rPr lang="en-US" dirty="0" smtClean="0"/>
              <a:t>										For </a:t>
            </a:r>
            <a:r>
              <a:rPr lang="en-US" dirty="0"/>
              <a:t>example</a:t>
            </a:r>
            <a:r>
              <a:rPr lang="en-US" dirty="0" smtClean="0"/>
              <a:t>,</a:t>
            </a:r>
          </a:p>
          <a:p>
            <a:pPr algn="l">
              <a:spcAft>
                <a:spcPts val="1800"/>
              </a:spcAft>
            </a:pPr>
            <a:r>
              <a:rPr lang="en-US" dirty="0"/>
              <a:t>	</a:t>
            </a:r>
            <a:r>
              <a:rPr lang="en-US" dirty="0" smtClean="0"/>
              <a:t>													.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9450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979096"/>
              </p:ext>
            </p:extLst>
          </p:nvPr>
        </p:nvGraphicFramePr>
        <p:xfrm>
          <a:off x="1579563" y="4455802"/>
          <a:ext cx="1333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3" imgW="1333500" imgH="838200" progId="Equation.DSMT4">
                  <p:embed/>
                </p:oleObj>
              </mc:Choice>
              <mc:Fallback>
                <p:oleObj name="Equation" r:id="rId3" imgW="1333500" imgH="83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9563" y="4455802"/>
                        <a:ext cx="13335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30078"/>
              </p:ext>
            </p:extLst>
          </p:nvPr>
        </p:nvGraphicFramePr>
        <p:xfrm>
          <a:off x="5298813" y="4603750"/>
          <a:ext cx="1866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5" imgW="1866900" imgH="825500" progId="Equation.DSMT4">
                  <p:embed/>
                </p:oleObj>
              </mc:Choice>
              <mc:Fallback>
                <p:oleObj name="Equation" r:id="rId5" imgW="18669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98813" y="4603750"/>
                        <a:ext cx="1866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60753" y="5306727"/>
            <a:ext cx="207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Arial"/>
                <a:cs typeface="Arial"/>
              </a:rPr>
              <a:t>(</a:t>
            </a:r>
            <a:r>
              <a:rPr lang="en-US" sz="2000" i="1" dirty="0" smtClean="0">
                <a:latin typeface="Arial"/>
                <a:cs typeface="Arial"/>
              </a:rPr>
              <a:t>continued</a:t>
            </a:r>
            <a:r>
              <a:rPr lang="en-US" sz="2000" dirty="0" smtClean="0">
                <a:latin typeface="Arial"/>
                <a:cs typeface="Arial"/>
              </a:rPr>
              <a:t>)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65813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4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90777" cy="51387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sz="2000" b="1" dirty="0">
              <a:ea typeface="Arial"/>
            </a:endParaRPr>
          </a:p>
          <a:p>
            <a:pPr marL="342900" indent="-342900" algn="l">
              <a:spcBef>
                <a:spcPts val="18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Any base raised to the power of 0 is equal to 1.</a:t>
            </a:r>
          </a:p>
          <a:p>
            <a:pPr lvl="2" algn="l">
              <a:spcAft>
                <a:spcPts val="600"/>
              </a:spcAft>
            </a:pPr>
            <a:r>
              <a:rPr lang="en-US" i="1" dirty="0" smtClean="0">
                <a:solidFill>
                  <a:srgbClr val="000000"/>
                </a:solidFill>
              </a:rPr>
              <a:t>a</a:t>
            </a:r>
            <a:r>
              <a:rPr lang="en-US" baseline="30000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 = 1 							For example, 4</a:t>
            </a:r>
            <a:r>
              <a:rPr lang="en-US" baseline="30000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 = 1.</a:t>
            </a:r>
          </a:p>
          <a:p>
            <a:pPr marL="342900" indent="-342900" algn="l">
              <a:spcBef>
                <a:spcPts val="3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To </a:t>
            </a:r>
            <a:r>
              <a:rPr lang="en-US" dirty="0"/>
              <a:t>raise one power to another power, multiply the exponents. </a:t>
            </a:r>
          </a:p>
          <a:p>
            <a:pPr lvl="2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i="1" baseline="30000" dirty="0">
                <a:solidFill>
                  <a:srgbClr val="000000"/>
                </a:solidFill>
              </a:rPr>
              <a:t>m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i="1" baseline="30000" dirty="0">
                <a:solidFill>
                  <a:srgbClr val="000000"/>
                </a:solidFill>
              </a:rPr>
              <a:t>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i="1" baseline="30000" dirty="0">
                <a:solidFill>
                  <a:srgbClr val="000000"/>
                </a:solidFill>
              </a:rPr>
              <a:t>m </a:t>
            </a:r>
            <a:r>
              <a:rPr lang="en-US" baseline="30000" dirty="0">
                <a:solidFill>
                  <a:srgbClr val="000000"/>
                </a:solidFill>
              </a:rPr>
              <a:t>• </a:t>
            </a:r>
            <a:r>
              <a:rPr lang="en-US" i="1" baseline="30000" dirty="0">
                <a:solidFill>
                  <a:srgbClr val="000000"/>
                </a:solidFill>
              </a:rPr>
              <a:t>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					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>
                <a:solidFill>
                  <a:srgbClr val="000000"/>
                </a:solidFill>
              </a:rPr>
              <a:t>example, </a:t>
            </a:r>
            <a:r>
              <a:rPr lang="en-US" dirty="0" smtClean="0">
                <a:solidFill>
                  <a:srgbClr val="000000"/>
                </a:solidFill>
              </a:rPr>
              <a:t>								</a:t>
            </a:r>
            <a:r>
              <a:rPr lang="en-US" dirty="0">
                <a:solidFill>
                  <a:srgbClr val="000000"/>
                </a:solidFill>
              </a:rPr>
              <a:t>(4</a:t>
            </a:r>
            <a:r>
              <a:rPr lang="en-US" baseline="30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 = 4</a:t>
            </a:r>
            <a:r>
              <a:rPr lang="en-US" baseline="30000" dirty="0">
                <a:solidFill>
                  <a:srgbClr val="000000"/>
                </a:solidFill>
              </a:rPr>
              <a:t>5 • </a:t>
            </a:r>
            <a:r>
              <a:rPr lang="en-US" baseline="30000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000000"/>
                </a:solidFill>
              </a:rPr>
              <a:t>4</a:t>
            </a:r>
            <a:r>
              <a:rPr lang="en-US" baseline="30000" dirty="0">
                <a:solidFill>
                  <a:srgbClr val="000000"/>
                </a:solidFill>
              </a:rPr>
              <a:t>15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9450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0753" y="5306727"/>
            <a:ext cx="207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Arial"/>
                <a:cs typeface="Arial"/>
              </a:rPr>
              <a:t>(</a:t>
            </a:r>
            <a:r>
              <a:rPr lang="en-US" sz="2000" i="1" dirty="0" smtClean="0">
                <a:latin typeface="Arial"/>
                <a:cs typeface="Arial"/>
              </a:rPr>
              <a:t>continued</a:t>
            </a:r>
            <a:r>
              <a:rPr lang="en-US" sz="2000" dirty="0" smtClean="0">
                <a:latin typeface="Arial"/>
                <a:cs typeface="Arial"/>
              </a:rPr>
              <a:t>)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923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5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52438" cy="4746418"/>
          </a:xfrm>
        </p:spPr>
        <p:txBody>
          <a:bodyPr/>
          <a:lstStyle/>
          <a:p>
            <a:pPr algn="l" eaLnBrk="1" hangingPunct="1">
              <a:spcAft>
                <a:spcPts val="1200"/>
              </a:spcAft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dirty="0"/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dirty="0"/>
              <a:t>To find the power of a product, distribute the exponents.</a:t>
            </a:r>
          </a:p>
          <a:p>
            <a:pPr lvl="2" algn="l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 err="1">
                <a:solidFill>
                  <a:schemeClr val="tx1"/>
                </a:solidFill>
              </a:rPr>
              <a:t>ab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i="1" baseline="30000" dirty="0">
                <a:solidFill>
                  <a:schemeClr val="tx1"/>
                </a:solidFill>
              </a:rPr>
              <a:t>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i="1" baseline="30000" dirty="0">
                <a:solidFill>
                  <a:schemeClr val="tx1"/>
                </a:solidFill>
              </a:rPr>
              <a:t>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i="1" dirty="0" err="1">
                <a:solidFill>
                  <a:schemeClr val="tx1"/>
                </a:solidFill>
              </a:rPr>
              <a:t>b</a:t>
            </a:r>
            <a:r>
              <a:rPr lang="en-US" i="1" baseline="30000" dirty="0" err="1">
                <a:solidFill>
                  <a:schemeClr val="tx1"/>
                </a:solidFill>
              </a:rPr>
              <a:t>m</a:t>
            </a:r>
            <a:r>
              <a:rPr lang="en-US" i="1" dirty="0">
                <a:solidFill>
                  <a:schemeClr val="tx1"/>
                </a:solidFill>
              </a:rPr>
              <a:t> 				</a:t>
            </a:r>
            <a:r>
              <a:rPr lang="en-US" dirty="0">
                <a:solidFill>
                  <a:schemeClr val="tx1"/>
                </a:solidFill>
              </a:rPr>
              <a:t>For example, 								(4 • 5)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= 4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• 5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 marL="342900" indent="-342900" algn="l">
              <a:spcBef>
                <a:spcPts val="1800"/>
              </a:spcBef>
              <a:spcAft>
                <a:spcPts val="2600"/>
              </a:spcAft>
              <a:buFont typeface="Arial"/>
              <a:buChar char="•"/>
            </a:pPr>
            <a:r>
              <a:rPr lang="en-US" dirty="0" smtClean="0"/>
              <a:t>To </a:t>
            </a:r>
            <a:r>
              <a:rPr lang="en-US" dirty="0"/>
              <a:t>find the power of a quotient, distribute the exponents</a:t>
            </a:r>
            <a:r>
              <a:rPr lang="en-US" dirty="0" smtClean="0"/>
              <a:t>.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9450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054642"/>
              </p:ext>
            </p:extLst>
          </p:nvPr>
        </p:nvGraphicFramePr>
        <p:xfrm>
          <a:off x="5392139" y="3952668"/>
          <a:ext cx="1727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0" name="Equation" r:id="rId3" imgW="1727200" imgH="1435100" progId="Equation.DSMT4">
                  <p:embed/>
                </p:oleObj>
              </mc:Choice>
              <mc:Fallback>
                <p:oleObj name="Equation" r:id="rId3" imgW="1727200" imgH="143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2139" y="3952668"/>
                        <a:ext cx="17272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18633"/>
              </p:ext>
            </p:extLst>
          </p:nvPr>
        </p:nvGraphicFramePr>
        <p:xfrm>
          <a:off x="1617663" y="4155868"/>
          <a:ext cx="1409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1" name="Equation" r:id="rId5" imgW="1409700" imgH="1028700" progId="Equation.DSMT4">
                  <p:embed/>
                </p:oleObj>
              </mc:Choice>
              <mc:Fallback>
                <p:oleObj name="Equation" r:id="rId5" imgW="14097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7663" y="4155868"/>
                        <a:ext cx="14097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098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6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27779" cy="48561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sz="2000" b="1" dirty="0">
              <a:ea typeface="Arial"/>
            </a:endParaRPr>
          </a:p>
          <a:p>
            <a:pPr algn="l">
              <a:spcBef>
                <a:spcPts val="500"/>
              </a:spcBef>
            </a:pPr>
            <a:r>
              <a:rPr lang="en-US" b="1" dirty="0" smtClean="0"/>
              <a:t>Negative </a:t>
            </a:r>
            <a:r>
              <a:rPr lang="en-US" b="1" dirty="0" smtClean="0"/>
              <a:t>Exponents </a:t>
            </a:r>
            <a:endParaRPr lang="en-US" dirty="0" smtClean="0"/>
          </a:p>
          <a:p>
            <a:pPr marL="342900" indent="-342900" algn="l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It </a:t>
            </a:r>
            <a:r>
              <a:rPr lang="en-US" dirty="0"/>
              <a:t>is not proper to leave a negative exponent in an expression. To make a negative exponent positive, take the reciprocal of the power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9450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404315"/>
              </p:ext>
            </p:extLst>
          </p:nvPr>
        </p:nvGraphicFramePr>
        <p:xfrm>
          <a:off x="5383942" y="2828789"/>
          <a:ext cx="17272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3" imgW="1727200" imgH="1231900" progId="Equation.DSMT4">
                  <p:embed/>
                </p:oleObj>
              </mc:Choice>
              <mc:Fallback>
                <p:oleObj name="Equation" r:id="rId3" imgW="1727200" imgH="1231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3942" y="2828789"/>
                        <a:ext cx="17272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788938"/>
              </p:ext>
            </p:extLst>
          </p:nvPr>
        </p:nvGraphicFramePr>
        <p:xfrm>
          <a:off x="1757363" y="3032125"/>
          <a:ext cx="2006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5" imgW="2006600" imgH="825500" progId="Equation.DSMT4">
                  <p:embed/>
                </p:oleObj>
              </mc:Choice>
              <mc:Fallback>
                <p:oleObj name="Equation" r:id="rId5" imgW="20066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7363" y="3032125"/>
                        <a:ext cx="20066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651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4997450"/>
          </a:xfrm>
        </p:spPr>
        <p:txBody>
          <a:bodyPr/>
          <a:lstStyle/>
          <a:p>
            <a:pPr algn="l"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800" baseline="30000" dirty="0"/>
          </a:p>
          <a:p>
            <a:pPr algn="l" eaLnBrk="1" hangingPunct="1"/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2</a:t>
            </a:r>
            <a:endParaRPr lang="en-US" sz="2800" b="1" dirty="0">
              <a:solidFill>
                <a:srgbClr val="000090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n-US" dirty="0"/>
              <a:t>Simplify the expression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• </a:t>
            </a:r>
            <a:r>
              <a:rPr lang="en-US" i="1" dirty="0"/>
              <a:t>y</a:t>
            </a:r>
            <a:r>
              <a:rPr lang="en-US" baseline="30000" dirty="0"/>
              <a:t>–2</a:t>
            </a:r>
            <a:r>
              <a:rPr lang="en-US" dirty="0"/>
              <a:t> • </a:t>
            </a:r>
            <a:r>
              <a:rPr lang="en-US" i="1" dirty="0"/>
              <a:t>x</a:t>
            </a:r>
            <a:r>
              <a:rPr lang="en-US" baseline="30000" dirty="0"/>
              <a:t>7</a:t>
            </a:r>
            <a:r>
              <a:rPr lang="en-US" dirty="0"/>
              <a:t> • </a:t>
            </a:r>
            <a:r>
              <a:rPr lang="en-US" i="1" dirty="0"/>
              <a:t>z</a:t>
            </a:r>
            <a:r>
              <a:rPr lang="en-US" baseline="30000" dirty="0"/>
              <a:t>0</a:t>
            </a:r>
            <a:r>
              <a:rPr lang="en-US" dirty="0"/>
              <a:t>. Write the expression using only positive exponents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072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4E2057C-FEF6-9649-A4EF-C19DB221F27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7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8561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</p:spTree>
    <p:extLst>
      <p:ext uri="{BB962C8B-B14F-4D97-AF65-F5344CB8AC3E}">
        <p14:creationId xmlns:p14="http://schemas.microsoft.com/office/powerpoint/2010/main" val="370800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8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2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4350" indent="-557784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Use </a:t>
            </a:r>
            <a:r>
              <a:rPr lang="en-US" sz="2800" b="1" dirty="0">
                <a:solidFill>
                  <a:srgbClr val="660066"/>
                </a:solidFill>
              </a:rPr>
              <a:t>the exponent rule </a:t>
            </a:r>
            <a:r>
              <a:rPr lang="en-US" sz="2800" b="1" i="1" dirty="0">
                <a:solidFill>
                  <a:srgbClr val="660066"/>
                </a:solidFill>
              </a:rPr>
              <a:t>a</a:t>
            </a:r>
            <a:r>
              <a:rPr lang="en-US" sz="2800" b="1" i="1" baseline="30000" dirty="0">
                <a:solidFill>
                  <a:srgbClr val="660066"/>
                </a:solidFill>
              </a:rPr>
              <a:t>m</a:t>
            </a:r>
            <a:r>
              <a:rPr lang="en-US" sz="2800" b="1" i="1" dirty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• </a:t>
            </a:r>
            <a:r>
              <a:rPr lang="en-US" sz="2800" b="1" i="1" dirty="0">
                <a:solidFill>
                  <a:srgbClr val="660066"/>
                </a:solidFill>
              </a:rPr>
              <a:t>a</a:t>
            </a:r>
            <a:r>
              <a:rPr lang="en-US" sz="2800" b="1" i="1" baseline="30000" dirty="0">
                <a:solidFill>
                  <a:srgbClr val="660066"/>
                </a:solidFill>
              </a:rPr>
              <a:t>n</a:t>
            </a:r>
            <a:r>
              <a:rPr lang="en-US" sz="2800" b="1" i="1" dirty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= </a:t>
            </a:r>
            <a:r>
              <a:rPr lang="en-US" sz="2800" b="1" i="1" dirty="0">
                <a:solidFill>
                  <a:srgbClr val="660066"/>
                </a:solidFill>
              </a:rPr>
              <a:t>a</a:t>
            </a:r>
            <a:r>
              <a:rPr lang="en-US" sz="2800" b="1" i="1" baseline="30000" dirty="0">
                <a:solidFill>
                  <a:srgbClr val="660066"/>
                </a:solidFill>
              </a:rPr>
              <a:t>m </a:t>
            </a:r>
            <a:r>
              <a:rPr lang="en-US" sz="2800" b="1" baseline="30000" dirty="0">
                <a:solidFill>
                  <a:srgbClr val="660066"/>
                </a:solidFill>
              </a:rPr>
              <a:t>+ </a:t>
            </a:r>
            <a:r>
              <a:rPr lang="en-US" sz="2800" b="1" i="1" baseline="30000" dirty="0">
                <a:solidFill>
                  <a:srgbClr val="660066"/>
                </a:solidFill>
              </a:rPr>
              <a:t>n</a:t>
            </a:r>
            <a:r>
              <a:rPr lang="en-US" sz="2800" b="1" i="1" dirty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to simplify the expression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</a:p>
          <a:p>
            <a:pPr lvl="1" algn="l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To multiply powers with the same base, add the exponents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In the expression 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 • </a:t>
            </a:r>
            <a:r>
              <a:rPr lang="en-US" sz="2400" i="1" dirty="0">
                <a:solidFill>
                  <a:schemeClr val="tx1"/>
                </a:solidFill>
              </a:rPr>
              <a:t>y</a:t>
            </a:r>
            <a:r>
              <a:rPr lang="en-US" sz="2400" baseline="30000" dirty="0">
                <a:solidFill>
                  <a:schemeClr val="tx1"/>
                </a:solidFill>
              </a:rPr>
              <a:t>–2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• x</a:t>
            </a:r>
            <a:r>
              <a:rPr lang="en-US" sz="2400" baseline="30000" dirty="0">
                <a:solidFill>
                  <a:schemeClr val="tx1"/>
                </a:solidFill>
              </a:rPr>
              <a:t>7</a:t>
            </a:r>
            <a:r>
              <a:rPr lang="en-US" sz="2400" dirty="0">
                <a:solidFill>
                  <a:schemeClr val="tx1"/>
                </a:solidFill>
              </a:rPr>
              <a:t> • </a:t>
            </a:r>
            <a:r>
              <a:rPr lang="en-US" sz="2400" i="1" dirty="0">
                <a:solidFill>
                  <a:schemeClr val="tx1"/>
                </a:solidFill>
              </a:rPr>
              <a:t>z</a:t>
            </a:r>
            <a:r>
              <a:rPr lang="en-US" sz="2400" baseline="30000" dirty="0">
                <a:solidFill>
                  <a:schemeClr val="tx1"/>
                </a:solidFill>
              </a:rPr>
              <a:t>0</a:t>
            </a:r>
            <a:r>
              <a:rPr lang="en-US" sz="2400" dirty="0">
                <a:solidFill>
                  <a:schemeClr val="tx1"/>
                </a:solidFill>
              </a:rPr>
              <a:t>, the only terms with the same base are 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7</a:t>
            </a:r>
            <a:r>
              <a:rPr lang="en-US" sz="2400" dirty="0">
                <a:solidFill>
                  <a:schemeClr val="tx1"/>
                </a:solidFill>
              </a:rPr>
              <a:t>. To multiply these terms, add the exponents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lvl="2" algn="l">
              <a:spcAft>
                <a:spcPts val="600"/>
              </a:spcAft>
            </a:pP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baseline="30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•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baseline="30000" dirty="0">
                <a:solidFill>
                  <a:schemeClr val="tx1"/>
                </a:solidFill>
              </a:rPr>
              <a:t>7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baseline="30000" dirty="0">
                <a:solidFill>
                  <a:schemeClr val="tx1"/>
                </a:solidFill>
              </a:rPr>
              <a:t>4 + 7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30000" dirty="0" smtClean="0">
                <a:solidFill>
                  <a:schemeClr val="tx1"/>
                </a:solidFill>
              </a:rPr>
              <a:t>11</a:t>
            </a:r>
            <a:endParaRPr lang="en-US" baseline="30000" dirty="0">
              <a:solidFill>
                <a:schemeClr val="tx1"/>
              </a:solidFill>
            </a:endParaRPr>
          </a:p>
          <a:p>
            <a:pPr lvl="1" algn="l"/>
            <a:r>
              <a:rPr lang="en-US" sz="2400" dirty="0">
                <a:solidFill>
                  <a:schemeClr val="tx1"/>
                </a:solidFill>
              </a:rPr>
              <a:t>The expression 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 • </a:t>
            </a:r>
            <a:r>
              <a:rPr lang="en-US" sz="2400" i="1" dirty="0">
                <a:solidFill>
                  <a:schemeClr val="tx1"/>
                </a:solidFill>
              </a:rPr>
              <a:t>y</a:t>
            </a:r>
            <a:r>
              <a:rPr lang="en-US" sz="2400" baseline="30000" dirty="0">
                <a:solidFill>
                  <a:schemeClr val="tx1"/>
                </a:solidFill>
              </a:rPr>
              <a:t>–2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• x</a:t>
            </a:r>
            <a:r>
              <a:rPr lang="en-US" sz="2400" baseline="30000" dirty="0">
                <a:solidFill>
                  <a:schemeClr val="tx1"/>
                </a:solidFill>
              </a:rPr>
              <a:t>7</a:t>
            </a:r>
            <a:r>
              <a:rPr lang="en-US" sz="2400" dirty="0">
                <a:solidFill>
                  <a:schemeClr val="tx1"/>
                </a:solidFill>
              </a:rPr>
              <a:t> • </a:t>
            </a:r>
            <a:r>
              <a:rPr lang="en-US" sz="2400" i="1" dirty="0">
                <a:solidFill>
                  <a:schemeClr val="tx1"/>
                </a:solidFill>
              </a:rPr>
              <a:t>z</a:t>
            </a:r>
            <a:r>
              <a:rPr lang="en-US" sz="2400" baseline="30000" dirty="0">
                <a:solidFill>
                  <a:schemeClr val="tx1"/>
                </a:solidFill>
              </a:rPr>
              <a:t>0</a:t>
            </a:r>
            <a:r>
              <a:rPr lang="en-US" sz="2400" dirty="0">
                <a:solidFill>
                  <a:schemeClr val="tx1"/>
                </a:solidFill>
              </a:rPr>
              <a:t> can now be simplified to 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11</a:t>
            </a:r>
            <a:r>
              <a:rPr lang="en-US" sz="2400" dirty="0">
                <a:solidFill>
                  <a:schemeClr val="tx1"/>
                </a:solidFill>
              </a:rPr>
              <a:t> • </a:t>
            </a:r>
            <a:r>
              <a:rPr lang="en-US" sz="2400" i="1" dirty="0">
                <a:solidFill>
                  <a:schemeClr val="tx1"/>
                </a:solidFill>
              </a:rPr>
              <a:t>y</a:t>
            </a:r>
            <a:r>
              <a:rPr lang="en-US" sz="2400" baseline="30000" dirty="0">
                <a:solidFill>
                  <a:schemeClr val="tx1"/>
                </a:solidFill>
              </a:rPr>
              <a:t>–2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• z</a:t>
            </a:r>
            <a:r>
              <a:rPr lang="en-US" sz="2400" baseline="30000" dirty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514350" indent="-512064" algn="l">
              <a:buFont typeface="+mj-lt"/>
              <a:buAutoNum type="arabicPeriod"/>
            </a:pP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</p:spTree>
    <p:extLst>
      <p:ext uri="{BB962C8B-B14F-4D97-AF65-F5344CB8AC3E}">
        <p14:creationId xmlns:p14="http://schemas.microsoft.com/office/powerpoint/2010/main" val="118455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9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83550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4350" indent="-514350" algn="l"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660066"/>
                </a:solidFill>
              </a:rPr>
              <a:t>Use </a:t>
            </a:r>
            <a:r>
              <a:rPr lang="en-US" sz="2800" b="1" dirty="0">
                <a:solidFill>
                  <a:srgbClr val="660066"/>
                </a:solidFill>
              </a:rPr>
              <a:t>the exponent rule </a:t>
            </a:r>
            <a:r>
              <a:rPr lang="en-US" sz="2800" b="1" i="1" dirty="0">
                <a:solidFill>
                  <a:srgbClr val="660066"/>
                </a:solidFill>
              </a:rPr>
              <a:t>a</a:t>
            </a:r>
            <a:r>
              <a:rPr lang="en-US" sz="2800" b="1" baseline="30000" dirty="0">
                <a:solidFill>
                  <a:srgbClr val="660066"/>
                </a:solidFill>
              </a:rPr>
              <a:t>0</a:t>
            </a:r>
            <a:r>
              <a:rPr lang="en-US" sz="2800" b="1" dirty="0">
                <a:solidFill>
                  <a:srgbClr val="660066"/>
                </a:solidFill>
              </a:rPr>
              <a:t> = 1 to further simplify the expression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</a:rPr>
              <a:t>Any value to the 0 power equals 1. Thus, </a:t>
            </a:r>
            <a:r>
              <a:rPr lang="en-US" sz="2400" i="1" dirty="0">
                <a:solidFill>
                  <a:schemeClr val="tx1"/>
                </a:solidFill>
              </a:rPr>
              <a:t>z</a:t>
            </a:r>
            <a:r>
              <a:rPr lang="en-US" sz="2400" baseline="30000" dirty="0">
                <a:solidFill>
                  <a:schemeClr val="tx1"/>
                </a:solidFill>
              </a:rPr>
              <a:t>0</a:t>
            </a:r>
            <a:r>
              <a:rPr lang="en-US" sz="2400" dirty="0">
                <a:solidFill>
                  <a:schemeClr val="tx1"/>
                </a:solidFill>
              </a:rPr>
              <a:t> = 1. </a:t>
            </a:r>
          </a:p>
          <a:p>
            <a:pPr lvl="1" algn="l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Substitute 1 for </a:t>
            </a:r>
            <a:r>
              <a:rPr lang="en-US" sz="2400" i="1" dirty="0">
                <a:solidFill>
                  <a:schemeClr val="tx1"/>
                </a:solidFill>
              </a:rPr>
              <a:t>z</a:t>
            </a:r>
            <a:r>
              <a:rPr lang="en-US" sz="2400" baseline="30000" dirty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2" algn="l">
              <a:spcAft>
                <a:spcPts val="600"/>
              </a:spcAft>
            </a:pPr>
            <a:r>
              <a:rPr lang="es-ES_tradnl" i="1" dirty="0" smtClean="0">
                <a:solidFill>
                  <a:schemeClr val="tx1"/>
                </a:solidFill>
              </a:rPr>
              <a:t>x</a:t>
            </a:r>
            <a:r>
              <a:rPr lang="es-ES_tradnl" baseline="30000" dirty="0" smtClean="0">
                <a:solidFill>
                  <a:schemeClr val="tx1"/>
                </a:solidFill>
              </a:rPr>
              <a:t>11</a:t>
            </a:r>
            <a:r>
              <a:rPr lang="es-ES_tradnl" dirty="0" smtClean="0">
                <a:solidFill>
                  <a:schemeClr val="tx1"/>
                </a:solidFill>
              </a:rPr>
              <a:t> • </a:t>
            </a:r>
            <a:r>
              <a:rPr lang="es-ES_tradnl" i="1" dirty="0" smtClean="0">
                <a:solidFill>
                  <a:schemeClr val="tx1"/>
                </a:solidFill>
              </a:rPr>
              <a:t>y</a:t>
            </a:r>
            <a:r>
              <a:rPr lang="es-ES_tradnl" baseline="30000" dirty="0" smtClean="0">
                <a:solidFill>
                  <a:schemeClr val="tx1"/>
                </a:solidFill>
              </a:rPr>
              <a:t>–2</a:t>
            </a:r>
            <a:r>
              <a:rPr lang="es-ES_tradnl" dirty="0" smtClean="0">
                <a:solidFill>
                  <a:schemeClr val="tx1"/>
                </a:solidFill>
              </a:rPr>
              <a:t> • </a:t>
            </a:r>
            <a:r>
              <a:rPr lang="es-ES_tradnl" i="1" dirty="0" smtClean="0">
                <a:solidFill>
                  <a:schemeClr val="tx1"/>
                </a:solidFill>
              </a:rPr>
              <a:t>z</a:t>
            </a:r>
            <a:r>
              <a:rPr lang="es-ES_tradnl" baseline="30000" dirty="0" smtClean="0">
                <a:solidFill>
                  <a:schemeClr val="tx1"/>
                </a:solidFill>
              </a:rPr>
              <a:t>0</a:t>
            </a:r>
            <a:r>
              <a:rPr lang="es-ES_tradnl" dirty="0" smtClean="0">
                <a:solidFill>
                  <a:schemeClr val="tx1"/>
                </a:solidFill>
              </a:rPr>
              <a:t> = </a:t>
            </a:r>
            <a:r>
              <a:rPr lang="es-ES_tradnl" i="1" dirty="0" smtClean="0">
                <a:solidFill>
                  <a:schemeClr val="tx1"/>
                </a:solidFill>
              </a:rPr>
              <a:t>x</a:t>
            </a:r>
            <a:r>
              <a:rPr lang="es-ES_tradnl" baseline="30000" dirty="0" smtClean="0">
                <a:solidFill>
                  <a:schemeClr val="tx1"/>
                </a:solidFill>
              </a:rPr>
              <a:t>11</a:t>
            </a:r>
            <a:r>
              <a:rPr lang="es-ES_tradnl" dirty="0" smtClean="0">
                <a:solidFill>
                  <a:schemeClr val="tx1"/>
                </a:solidFill>
              </a:rPr>
              <a:t> • </a:t>
            </a:r>
            <a:r>
              <a:rPr lang="es-ES_tradnl" i="1" dirty="0" smtClean="0">
                <a:solidFill>
                  <a:schemeClr val="tx1"/>
                </a:solidFill>
              </a:rPr>
              <a:t>y</a:t>
            </a:r>
            <a:r>
              <a:rPr lang="es-ES_tradnl" baseline="30000" dirty="0" smtClean="0">
                <a:solidFill>
                  <a:schemeClr val="tx1"/>
                </a:solidFill>
              </a:rPr>
              <a:t>–2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i="1" dirty="0" smtClean="0">
                <a:solidFill>
                  <a:schemeClr val="tx1"/>
                </a:solidFill>
              </a:rPr>
              <a:t>• </a:t>
            </a:r>
            <a:r>
              <a:rPr lang="es-ES_tradnl" dirty="0" smtClean="0">
                <a:solidFill>
                  <a:schemeClr val="tx1"/>
                </a:solidFill>
              </a:rPr>
              <a:t>1 = </a:t>
            </a:r>
            <a:r>
              <a:rPr lang="es-ES_tradnl" i="1" dirty="0" smtClean="0">
                <a:solidFill>
                  <a:schemeClr val="tx1"/>
                </a:solidFill>
              </a:rPr>
              <a:t>x</a:t>
            </a:r>
            <a:r>
              <a:rPr lang="es-ES_tradnl" baseline="30000" dirty="0" smtClean="0">
                <a:solidFill>
                  <a:schemeClr val="tx1"/>
                </a:solidFill>
              </a:rPr>
              <a:t>11</a:t>
            </a:r>
            <a:r>
              <a:rPr lang="es-ES_tradnl" dirty="0" smtClean="0">
                <a:solidFill>
                  <a:schemeClr val="tx1"/>
                </a:solidFill>
              </a:rPr>
              <a:t> • </a:t>
            </a:r>
            <a:r>
              <a:rPr lang="es-ES_tradnl" i="1" dirty="0" smtClean="0">
                <a:solidFill>
                  <a:schemeClr val="tx1"/>
                </a:solidFill>
              </a:rPr>
              <a:t>y</a:t>
            </a:r>
            <a:r>
              <a:rPr lang="es-ES_tradnl" baseline="30000" dirty="0" smtClean="0">
                <a:solidFill>
                  <a:schemeClr val="tx1"/>
                </a:solidFill>
              </a:rPr>
              <a:t>–2</a:t>
            </a:r>
          </a:p>
          <a:p>
            <a:pPr lvl="1" algn="l"/>
            <a:r>
              <a:rPr lang="es-ES_tradnl" sz="2400" dirty="0" err="1" smtClean="0">
                <a:solidFill>
                  <a:schemeClr val="tx1"/>
                </a:solidFill>
              </a:rPr>
              <a:t>The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expression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is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now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simplified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to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i="1" dirty="0">
                <a:solidFill>
                  <a:schemeClr val="tx1"/>
                </a:solidFill>
              </a:rPr>
              <a:t>x</a:t>
            </a:r>
            <a:r>
              <a:rPr lang="es-ES_tradnl" sz="2400" baseline="30000" dirty="0">
                <a:solidFill>
                  <a:schemeClr val="tx1"/>
                </a:solidFill>
              </a:rPr>
              <a:t>11</a:t>
            </a:r>
            <a:r>
              <a:rPr lang="es-ES_tradnl" sz="2400" dirty="0">
                <a:solidFill>
                  <a:schemeClr val="tx1"/>
                </a:solidFill>
              </a:rPr>
              <a:t> • </a:t>
            </a:r>
            <a:r>
              <a:rPr lang="es-ES_tradnl" sz="2400" i="1" dirty="0">
                <a:solidFill>
                  <a:schemeClr val="tx1"/>
                </a:solidFill>
              </a:rPr>
              <a:t>y</a:t>
            </a:r>
            <a:r>
              <a:rPr lang="es-ES_tradnl" sz="2400" baseline="30000" dirty="0">
                <a:solidFill>
                  <a:schemeClr val="tx1"/>
                </a:solidFill>
              </a:rPr>
              <a:t>–2</a:t>
            </a:r>
            <a:r>
              <a:rPr lang="es-ES_tradnl" sz="2400" dirty="0">
                <a:solidFill>
                  <a:schemeClr val="tx1"/>
                </a:solidFill>
              </a:rPr>
              <a:t>.</a:t>
            </a:r>
            <a:r>
              <a:rPr lang="es-ES_tradnl" sz="2400" dirty="0"/>
              <a:t>	</a:t>
            </a:r>
          </a:p>
          <a:p>
            <a:pPr marL="514350" indent="-514350" algn="l">
              <a:buFont typeface="+mj-lt"/>
              <a:buAutoNum type="arabicPeriod" startAt="2"/>
            </a:pPr>
            <a:endParaRPr lang="en-US" sz="280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741868" cy="360816"/>
          </a:xfrm>
        </p:spPr>
        <p:txBody>
          <a:bodyPr/>
          <a:lstStyle/>
          <a:p>
            <a:r>
              <a:rPr lang="sv-SE" dirty="0"/>
              <a:t>2.1 </a:t>
            </a:r>
            <a:r>
              <a:rPr lang="sv-SE" dirty="0" err="1"/>
              <a:t>Skill</a:t>
            </a:r>
            <a:r>
              <a:rPr lang="sv-SE" dirty="0"/>
              <a:t> 3</a:t>
            </a:r>
            <a:r>
              <a:rPr lang="en-US" dirty="0"/>
              <a:t>: Evaluating Negative Exponents</a:t>
            </a:r>
          </a:p>
        </p:txBody>
      </p:sp>
    </p:spTree>
    <p:extLst>
      <p:ext uri="{BB962C8B-B14F-4D97-AF65-F5344CB8AC3E}">
        <p14:creationId xmlns:p14="http://schemas.microsoft.com/office/powerpoint/2010/main" val="197877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ordinate Algebra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Coordinate Algebra Instruction TEMPLATE.potx</Template>
  <TotalTime>1765</TotalTime>
  <Words>573</Words>
  <Application>Microsoft Macintosh PowerPoint</Application>
  <PresentationFormat>On-screen Show (4:3)</PresentationFormat>
  <Paragraphs>77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Coordinate Algebra Instruction TEMPLATE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Walch Education</dc:creator>
  <cp:lastModifiedBy>Martie Harmon</cp:lastModifiedBy>
  <cp:revision>280</cp:revision>
  <cp:lastPrinted>2012-03-22T14:14:30Z</cp:lastPrinted>
  <dcterms:created xsi:type="dcterms:W3CDTF">2012-02-22T19:14:19Z</dcterms:created>
  <dcterms:modified xsi:type="dcterms:W3CDTF">2015-05-15T20:16:08Z</dcterms:modified>
</cp:coreProperties>
</file>