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5" r:id="rId3"/>
    <p:sldId id="329" r:id="rId4"/>
    <p:sldId id="287" r:id="rId5"/>
    <p:sldId id="288" r:id="rId6"/>
    <p:sldId id="330" r:id="rId7"/>
    <p:sldId id="331" r:id="rId8"/>
    <p:sldId id="332" r:id="rId9"/>
    <p:sldId id="300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77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2" autoAdjust="0"/>
    <p:restoredTop sz="94660"/>
  </p:normalViewPr>
  <p:slideViewPr>
    <p:cSldViewPr snapToGrid="0" snapToObjects="1" showGuides="1">
      <p:cViewPr varScale="1">
        <p:scale>
          <a:sx n="100" d="100"/>
          <a:sy n="100" d="100"/>
        </p:scale>
        <p:origin x="-104" y="-392"/>
      </p:cViewPr>
      <p:guideLst>
        <p:guide orient="horz"/>
        <p:guide pos="7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charset="0"/>
                <a:cs typeface="MS PGothic" charset="0"/>
              </a:defRPr>
            </a:lvl1pPr>
          </a:lstStyle>
          <a:p>
            <a:fld id="{AAF90DCC-B354-B740-8116-56667B4C95ED}" type="datetime1">
              <a:rPr lang="en-US">
                <a:latin typeface="Arial"/>
                <a:ea typeface="Arial"/>
                <a:cs typeface="Arial"/>
              </a:rPr>
              <a:pPr/>
              <a:t>6/5/15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charset="0"/>
                <a:cs typeface="MS PGothic" charset="0"/>
              </a:defRPr>
            </a:lvl1pPr>
          </a:lstStyle>
          <a:p>
            <a:fld id="{304D6765-0692-8B42-8B96-6E33D152346A}" type="slidenum">
              <a:rPr lang="en-US">
                <a:latin typeface="Arial"/>
                <a:ea typeface="Arial"/>
                <a:cs typeface="Arial"/>
              </a:rPr>
              <a:pPr/>
              <a:t>‹#›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54488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fld id="{49111967-7D4E-1746-AA5D-9DD20F6F2E36}" type="datetime1">
              <a:rPr lang="en-US" smtClean="0"/>
              <a:pPr/>
              <a:t>6/5/15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fld id="{6057C1DB-61A9-9442-856B-A17F39B566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052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Arial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453C0C34-33E1-1D42-9DAC-08DA11ACB7F2}" type="slidenum">
              <a:rPr lang="en-US" sz="1200">
                <a:latin typeface="Arial"/>
                <a:ea typeface="Arial"/>
                <a:cs typeface="Arial"/>
              </a:rPr>
              <a:pPr eaLnBrk="1" hangingPunct="1"/>
              <a:t>1</a:t>
            </a:fld>
            <a:endParaRPr lang="en-US" sz="1200" dirty="0"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7035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7C1DB-61A9-9442-856B-A17F39B5661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21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Arial"/>
              </a:rPr>
              <a:t>://www.walch.com/ei/04009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7C1DB-61A9-9442-856B-A17F39B5661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15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CSS M1 SS PPT bgd Instructio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9"/>
            <a:ext cx="9144000" cy="665018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4998233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297863" y="5497513"/>
            <a:ext cx="728662" cy="282575"/>
          </a:xfrm>
        </p:spPr>
        <p:txBody>
          <a:bodyPr/>
          <a:lstStyle>
            <a:lvl1pPr>
              <a:defRPr sz="1800" b="1">
                <a:solidFill>
                  <a:srgbClr val="000000"/>
                </a:solidFill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61002435-FE0F-AD4B-ABF4-2A6AB9431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6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</a:defRPr>
            </a:lvl1pPr>
          </a:lstStyle>
          <a:p>
            <a:fld id="{F732522F-31DA-AD4B-A698-D3D54ED29A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Arial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Arial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Arial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Arial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Arial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Arial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4009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ubtitle 2"/>
          <p:cNvSpPr>
            <a:spLocks noGrp="1"/>
          </p:cNvSpPr>
          <p:nvPr>
            <p:ph type="subTitle" idx="1"/>
          </p:nvPr>
        </p:nvSpPr>
        <p:spPr>
          <a:xfrm>
            <a:off x="641349" y="641350"/>
            <a:ext cx="8040995" cy="499745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b="1" dirty="0" smtClean="0"/>
              <a:t>Introduction</a:t>
            </a:r>
          </a:p>
          <a:p>
            <a:pPr algn="l"/>
            <a:r>
              <a:rPr lang="en-US" dirty="0"/>
              <a:t>Specific values can be substituted into equations for variables. Sometimes an equation into which values are substituted is a </a:t>
            </a:r>
            <a:r>
              <a:rPr lang="en-US" b="1" dirty="0"/>
              <a:t>function</a:t>
            </a:r>
            <a:r>
              <a:rPr lang="en-US" dirty="0"/>
              <a:t>, or a rule that assigns to each input exactly one output. For example, once a cat 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 </a:t>
            </a:r>
            <a:r>
              <a:rPr lang="en-US" dirty="0"/>
              <a:t>years old, its “age” in human years can be found by using the function </a:t>
            </a:r>
            <a:r>
              <a:rPr lang="en-US" i="1" dirty="0" smtClean="0"/>
              <a:t>y</a:t>
            </a:r>
            <a:r>
              <a:rPr lang="en-US" dirty="0" smtClean="0"/>
              <a:t> = 4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dirty="0"/>
              <a:t>24, where </a:t>
            </a:r>
            <a:r>
              <a:rPr lang="en-US" i="1" dirty="0"/>
              <a:t>x</a:t>
            </a:r>
            <a:r>
              <a:rPr lang="en-US" dirty="0"/>
              <a:t> is the number of years since the cat turned 2. Different values can be substituted into the function for </a:t>
            </a:r>
            <a:r>
              <a:rPr lang="en-US" i="1" dirty="0"/>
              <a:t>x</a:t>
            </a:r>
            <a:r>
              <a:rPr lang="en-US" dirty="0"/>
              <a:t> and, for each, the cat’s corresponding age in human years is the output. That is, for each value of </a:t>
            </a:r>
            <a:r>
              <a:rPr lang="en-US" i="1" dirty="0"/>
              <a:t>x</a:t>
            </a:r>
            <a:r>
              <a:rPr lang="en-US" dirty="0"/>
              <a:t>, or input, the cat has only one possible age in human years, or output.</a:t>
            </a:r>
          </a:p>
        </p:txBody>
      </p:sp>
      <p:sp>
        <p:nvSpPr>
          <p:cNvPr id="15363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FAD9FB24-FCE3-A34A-A281-0D4F41CD588B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1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994246" y="6246813"/>
            <a:ext cx="6917854" cy="360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b="0" i="0" kern="1200" baseline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ea typeface="Arial"/>
              </a:rPr>
              <a:t>1.4 Skill 2: Creating and Evaluating Inputs and Outputs of Equations and Inequalities</a:t>
            </a:r>
            <a:endParaRPr lang="en-US" sz="1400" dirty="0">
              <a:ea typeface="Arial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564C0FE-1B50-A244-8865-0271017718B4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2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80363" cy="49974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</a:t>
            </a:r>
            <a:endParaRPr lang="en-US" sz="2000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Given </a:t>
            </a:r>
            <a:r>
              <a:rPr lang="en-US" dirty="0"/>
              <a:t>a function’s </a:t>
            </a:r>
            <a:r>
              <a:rPr lang="en-US" b="1" dirty="0"/>
              <a:t>domain</a:t>
            </a:r>
            <a:r>
              <a:rPr lang="en-US" dirty="0"/>
              <a:t>, or the set of all possible inputs of a function, it is possible to find the function’s </a:t>
            </a:r>
            <a:r>
              <a:rPr lang="en-US" b="1" dirty="0"/>
              <a:t>range</a:t>
            </a:r>
            <a:r>
              <a:rPr lang="en-US" dirty="0"/>
              <a:t>, or the set of all possible outputs of a function.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Functions </a:t>
            </a:r>
            <a:r>
              <a:rPr lang="en-US" dirty="0"/>
              <a:t>are often written in </a:t>
            </a:r>
            <a:r>
              <a:rPr lang="en-US" b="1" dirty="0"/>
              <a:t>function notation</a:t>
            </a:r>
            <a:r>
              <a:rPr lang="en-US" dirty="0"/>
              <a:t>, which is a way to describe a function that gives the function’s name and the input variable. An example of a function written in function notation is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 + 1.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Inputting </a:t>
            </a:r>
            <a:r>
              <a:rPr lang="en-US" dirty="0"/>
              <a:t>a value into a function produces an </a:t>
            </a:r>
            <a:r>
              <a:rPr lang="en-US" b="1" dirty="0" smtClean="0"/>
              <a:t>ordered pair</a:t>
            </a:r>
            <a:r>
              <a:rPr lang="en-US" dirty="0" smtClean="0"/>
              <a:t>, </a:t>
            </a:r>
            <a:r>
              <a:rPr lang="en-US" dirty="0"/>
              <a:t>or an input of a rule and the corresponding output. The ordered pair is written in the form (</a:t>
            </a:r>
            <a:r>
              <a:rPr lang="en-US" i="1" dirty="0"/>
              <a:t>x, y</a:t>
            </a:r>
            <a:r>
              <a:rPr lang="en-US" dirty="0"/>
              <a:t>), where the order is significant.</a:t>
            </a:r>
            <a:endParaRPr lang="en-US" dirty="0" smtClean="0"/>
          </a:p>
        </p:txBody>
      </p:sp>
      <p:sp>
        <p:nvSpPr>
          <p:cNvPr id="9" name="Text Placeholder 3"/>
          <p:cNvSpPr txBox="1">
            <a:spLocks/>
          </p:cNvSpPr>
          <p:nvPr/>
        </p:nvSpPr>
        <p:spPr bwMode="auto">
          <a:xfrm>
            <a:off x="994246" y="6246813"/>
            <a:ext cx="6917854" cy="360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b="0" i="0" kern="1200" baseline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ea typeface="Arial"/>
              </a:rPr>
              <a:t>1.4 Skill 2: Creating and Evaluating Inputs and Outputs of Equations and Inequalities</a:t>
            </a:r>
            <a:endParaRPr lang="en-US" sz="1400" dirty="0"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56109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564C0FE-1B50-A244-8865-0271017718B4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3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80363" cy="49974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  <a:endParaRPr lang="en-US" sz="2000" i="1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is possible to check if an ordered pair satisfies a function or an inequality by using substitution.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At </a:t>
            </a:r>
            <a:r>
              <a:rPr lang="en-US" dirty="0"/>
              <a:t>least two ordered pairs are necessary to graph a linear function.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function can be graphed by plotting ordered pairs that satisfy it and drawing either a line or curve through the points, depending on the type of function.</a:t>
            </a:r>
            <a:endParaRPr lang="en-US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809977"/>
              </p:ext>
            </p:extLst>
          </p:nvPr>
        </p:nvGraphicFramePr>
        <p:xfrm>
          <a:off x="5130800" y="2908300"/>
          <a:ext cx="9144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4" name="Equation" r:id="rId3" imgW="914400" imgH="311040" progId="Equation.DSMT4">
                  <p:embed/>
                </p:oleObj>
              </mc:Choice>
              <mc:Fallback>
                <p:oleObj name="Equation" r:id="rId3" imgW="914400" imgH="311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30800" y="2908300"/>
                        <a:ext cx="914400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891533"/>
              </p:ext>
            </p:extLst>
          </p:nvPr>
        </p:nvGraphicFramePr>
        <p:xfrm>
          <a:off x="5130800" y="2908300"/>
          <a:ext cx="9144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5" name="Equation" r:id="rId5" imgW="914400" imgH="311040" progId="Equation.DSMT4">
                  <p:embed/>
                </p:oleObj>
              </mc:Choice>
              <mc:Fallback>
                <p:oleObj name="Equation" r:id="rId5" imgW="914400" imgH="311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30800" y="2908300"/>
                        <a:ext cx="914400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558604"/>
              </p:ext>
            </p:extLst>
          </p:nvPr>
        </p:nvGraphicFramePr>
        <p:xfrm>
          <a:off x="5130800" y="2908300"/>
          <a:ext cx="9144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6" name="Equation" r:id="rId6" imgW="914400" imgH="311040" progId="Equation.DSMT4">
                  <p:embed/>
                </p:oleObj>
              </mc:Choice>
              <mc:Fallback>
                <p:oleObj name="Equation" r:id="rId6" imgW="914400" imgH="311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30800" y="2908300"/>
                        <a:ext cx="914400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3"/>
          <p:cNvSpPr txBox="1">
            <a:spLocks/>
          </p:cNvSpPr>
          <p:nvPr/>
        </p:nvSpPr>
        <p:spPr bwMode="auto">
          <a:xfrm>
            <a:off x="994246" y="6246813"/>
            <a:ext cx="6917854" cy="360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b="0" i="0" kern="1200" baseline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ea typeface="Arial"/>
              </a:rPr>
              <a:t>1.4 Skill 2: Creating and Evaluating Inputs and Outputs of Equations and Inequalities</a:t>
            </a:r>
            <a:endParaRPr lang="en-US" sz="1400" dirty="0"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81279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54950" cy="499745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800" baseline="30000" dirty="0"/>
          </a:p>
          <a:p>
            <a:pPr algn="l" eaLnBrk="1" hangingPunct="1"/>
            <a:r>
              <a:rPr lang="en-US" sz="2800" b="1" dirty="0">
                <a:solidFill>
                  <a:srgbClr val="000090"/>
                </a:solidFill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</a:rPr>
              <a:t>2</a:t>
            </a:r>
            <a:endParaRPr lang="en-US" sz="2800" b="1" dirty="0">
              <a:solidFill>
                <a:srgbClr val="000090"/>
              </a:solidFill>
            </a:endParaRPr>
          </a:p>
          <a:p>
            <a:pPr algn="l"/>
            <a:r>
              <a:rPr lang="en-US" dirty="0"/>
              <a:t>Does the ordered pair (3, 23) satisfy the function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) = 7</a:t>
            </a:r>
            <a:r>
              <a:rPr lang="en-US" i="1" dirty="0"/>
              <a:t>x</a:t>
            </a:r>
            <a:r>
              <a:rPr lang="en-US" dirty="0"/>
              <a:t> + 2? Does it satisfy the inequality </a:t>
            </a:r>
            <a:r>
              <a:rPr lang="en-US" i="1" dirty="0"/>
              <a:t>y</a:t>
            </a:r>
            <a:r>
              <a:rPr lang="en-US" dirty="0"/>
              <a:t> </a:t>
            </a:r>
            <a:r>
              <a:rPr lang="en-US" dirty="0" smtClean="0"/>
              <a:t>&gt; 7</a:t>
            </a:r>
            <a:r>
              <a:rPr lang="en-US" i="1" dirty="0" smtClean="0"/>
              <a:t>x</a:t>
            </a:r>
            <a:r>
              <a:rPr lang="en-US" dirty="0"/>
              <a:t> </a:t>
            </a:r>
            <a:r>
              <a:rPr lang="en-US" dirty="0" smtClean="0"/>
              <a:t>+ </a:t>
            </a:r>
            <a:r>
              <a:rPr lang="en-US" dirty="0"/>
              <a:t>2?</a:t>
            </a:r>
          </a:p>
        </p:txBody>
      </p:sp>
      <p:sp>
        <p:nvSpPr>
          <p:cNvPr id="30722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A4E2057C-FEF6-9649-A4EF-C19DB221F278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4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994246" y="6246813"/>
            <a:ext cx="6917854" cy="360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b="0" i="0" kern="1200" baseline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ea typeface="Arial"/>
              </a:rPr>
              <a:t>1.4 Skill 2: Creating and Evaluating Inputs and Outputs of Equations and Inequalities</a:t>
            </a:r>
            <a:endParaRPr lang="en-US" sz="1400" dirty="0"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8004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D968AB2-F23F-5845-B880-32ACD3B8E74E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5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94650" cy="49974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ea typeface="+mn-ea"/>
              </a:rPr>
              <a:t>Guided Practice: </a:t>
            </a:r>
            <a:r>
              <a:rPr lang="en-US" sz="2800" b="1" dirty="0">
                <a:solidFill>
                  <a:srgbClr val="000090"/>
                </a:solidFill>
                <a:ea typeface="+mn-ea"/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  <a:ea typeface="+mn-ea"/>
              </a:rPr>
              <a:t>2,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sz="2800" dirty="0" smtClean="0"/>
          </a:p>
          <a:p>
            <a:pPr marL="512064" indent="-557784" algn="l">
              <a:buFont typeface="+mj-lt"/>
              <a:buAutoNum type="arabicPeriod"/>
            </a:pPr>
            <a:r>
              <a:rPr lang="en-US" sz="2800" b="1" dirty="0">
                <a:solidFill>
                  <a:srgbClr val="660066"/>
                </a:solidFill>
              </a:rPr>
              <a:t>Rewrite the function g(</a:t>
            </a:r>
            <a:r>
              <a:rPr lang="en-US" sz="2800" b="1" i="1" dirty="0">
                <a:solidFill>
                  <a:srgbClr val="660066"/>
                </a:solidFill>
              </a:rPr>
              <a:t>x</a:t>
            </a:r>
            <a:r>
              <a:rPr lang="en-US" sz="2800" b="1" dirty="0">
                <a:solidFill>
                  <a:srgbClr val="660066"/>
                </a:solidFill>
              </a:rPr>
              <a:t>) = 7</a:t>
            </a:r>
            <a:r>
              <a:rPr lang="en-US" sz="2800" b="1" i="1" dirty="0">
                <a:solidFill>
                  <a:srgbClr val="660066"/>
                </a:solidFill>
              </a:rPr>
              <a:t>x</a:t>
            </a:r>
            <a:r>
              <a:rPr lang="en-US" sz="2800" b="1" dirty="0">
                <a:solidFill>
                  <a:srgbClr val="660066"/>
                </a:solidFill>
              </a:rPr>
              <a:t> + 2 so that </a:t>
            </a:r>
            <a:r>
              <a:rPr lang="en-US" sz="2800" b="1" dirty="0" smtClean="0">
                <a:solidFill>
                  <a:srgbClr val="660066"/>
                </a:solidFill>
              </a:rPr>
              <a:t>it is </a:t>
            </a:r>
            <a:r>
              <a:rPr lang="en-US" sz="2800" b="1" dirty="0">
                <a:solidFill>
                  <a:srgbClr val="660066"/>
                </a:solidFill>
              </a:rPr>
              <a:t>not in function notation</a:t>
            </a:r>
            <a:r>
              <a:rPr lang="en-US" sz="2800" b="1" dirty="0" smtClean="0">
                <a:solidFill>
                  <a:srgbClr val="660066"/>
                </a:solidFill>
              </a:rPr>
              <a:t>.</a:t>
            </a:r>
            <a:endParaRPr lang="en-US" sz="2800" b="1" dirty="0" smtClean="0">
              <a:solidFill>
                <a:srgbClr val="660066"/>
              </a:solidFill>
            </a:endParaRPr>
          </a:p>
          <a:p>
            <a:pPr marL="512064" algn="l"/>
            <a:r>
              <a:rPr lang="en-US" dirty="0" smtClean="0"/>
              <a:t>To </a:t>
            </a:r>
            <a:r>
              <a:rPr lang="en-US" dirty="0"/>
              <a:t>rewrite the function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7</a:t>
            </a:r>
            <a:r>
              <a:rPr lang="en-US" i="1" dirty="0"/>
              <a:t>x</a:t>
            </a:r>
            <a:r>
              <a:rPr lang="en-US" dirty="0"/>
              <a:t> + 2 so that it is not </a:t>
            </a:r>
            <a:r>
              <a:rPr lang="en-US" dirty="0" smtClean="0"/>
              <a:t>in function </a:t>
            </a:r>
            <a:r>
              <a:rPr lang="en-US" dirty="0"/>
              <a:t>notation, replace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with </a:t>
            </a:r>
            <a:r>
              <a:rPr lang="en-US" i="1" dirty="0"/>
              <a:t>y</a:t>
            </a:r>
            <a:r>
              <a:rPr lang="en-US" dirty="0"/>
              <a:t> to get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/>
              <a:t>= 7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dirty="0" smtClean="0"/>
              <a:t>2.</a:t>
            </a:r>
          </a:p>
        </p:txBody>
      </p:sp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994246" y="6246813"/>
            <a:ext cx="6917854" cy="360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b="0" i="0" kern="1200" baseline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ea typeface="Arial"/>
              </a:rPr>
              <a:t>1.4 Skill 2: Creating and Evaluating Inputs and Outputs of Equations and Inequalities</a:t>
            </a:r>
            <a:endParaRPr lang="en-US" sz="1400" dirty="0"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4559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D968AB2-F23F-5845-B880-32ACD3B8E74E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6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539750"/>
            <a:ext cx="8058150" cy="5214938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ea typeface="+mn-ea"/>
              </a:rPr>
              <a:t>Guided Practice: </a:t>
            </a:r>
            <a:r>
              <a:rPr lang="en-US" sz="2800" b="1" dirty="0">
                <a:solidFill>
                  <a:srgbClr val="000090"/>
                </a:solidFill>
                <a:ea typeface="+mn-ea"/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  <a:ea typeface="+mn-ea"/>
              </a:rPr>
              <a:t>2,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sz="2800" dirty="0" smtClean="0"/>
          </a:p>
          <a:p>
            <a:pPr marL="512064" indent="-557784" algn="l">
              <a:buFont typeface="+mj-lt"/>
              <a:buAutoNum type="arabicPeriod" startAt="2"/>
            </a:pPr>
            <a:r>
              <a:rPr lang="en-US" sz="2800" b="1" dirty="0">
                <a:solidFill>
                  <a:srgbClr val="660066"/>
                </a:solidFill>
              </a:rPr>
              <a:t>Substitute the ordered pair into the function and simplify.</a:t>
            </a:r>
          </a:p>
          <a:p>
            <a:pPr marL="512064" algn="l"/>
            <a:r>
              <a:rPr lang="en-US" dirty="0"/>
              <a:t>The ordered pair is (3, 23). Substitute 3 for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dirty="0" smtClean="0"/>
              <a:t>23 for </a:t>
            </a:r>
            <a:r>
              <a:rPr lang="en-US" i="1" dirty="0"/>
              <a:t>y</a:t>
            </a:r>
            <a:r>
              <a:rPr lang="en-US" dirty="0" smtClean="0"/>
              <a:t>.</a:t>
            </a:r>
            <a:endParaRPr lang="en-US" dirty="0"/>
          </a:p>
          <a:p>
            <a:pPr marL="512064" algn="l"/>
            <a:r>
              <a:rPr lang="en-US" i="1" dirty="0" smtClean="0"/>
              <a:t>	y </a:t>
            </a:r>
            <a:r>
              <a:rPr lang="en-US" dirty="0"/>
              <a:t>= 7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dirty="0" smtClean="0"/>
              <a:t>2			</a:t>
            </a:r>
            <a:r>
              <a:rPr lang="en-US" dirty="0" smtClean="0"/>
              <a:t>  Rewritten </a:t>
            </a:r>
            <a:r>
              <a:rPr lang="en-US" dirty="0"/>
              <a:t>function </a:t>
            </a:r>
          </a:p>
          <a:p>
            <a:pPr marL="512064" algn="l"/>
            <a:r>
              <a:rPr lang="en-US" dirty="0" smtClean="0"/>
              <a:t>	(</a:t>
            </a:r>
            <a:r>
              <a:rPr lang="en-US" dirty="0"/>
              <a:t>23) =</a:t>
            </a:r>
            <a:r>
              <a:rPr lang="en-US" dirty="0" smtClean="0"/>
              <a:t> </a:t>
            </a:r>
            <a:r>
              <a:rPr lang="en-US" dirty="0"/>
              <a:t>7(3) +</a:t>
            </a:r>
            <a:r>
              <a:rPr lang="en-US" dirty="0" smtClean="0"/>
              <a:t> 2	</a:t>
            </a:r>
            <a:r>
              <a:rPr lang="en-US" dirty="0" smtClean="0"/>
              <a:t>  Substitute </a:t>
            </a:r>
            <a:r>
              <a:rPr lang="en-US" dirty="0"/>
              <a:t>3 for </a:t>
            </a:r>
            <a:r>
              <a:rPr lang="en-US" i="1" dirty="0"/>
              <a:t>x </a:t>
            </a:r>
            <a:r>
              <a:rPr lang="en-US" dirty="0"/>
              <a:t>and 23 for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  <a:endParaRPr lang="en-US" dirty="0"/>
          </a:p>
          <a:p>
            <a:pPr marL="512064" algn="l"/>
            <a:r>
              <a:rPr lang="en-US" dirty="0" smtClean="0"/>
              <a:t>	23 </a:t>
            </a:r>
            <a:r>
              <a:rPr lang="en-US" dirty="0"/>
              <a:t>=</a:t>
            </a:r>
            <a:r>
              <a:rPr lang="en-US" dirty="0" smtClean="0"/>
              <a:t> </a:t>
            </a:r>
            <a:r>
              <a:rPr lang="en-US" dirty="0"/>
              <a:t>21 +</a:t>
            </a:r>
            <a:r>
              <a:rPr lang="en-US" dirty="0" smtClean="0"/>
              <a:t> 2		</a:t>
            </a:r>
            <a:r>
              <a:rPr lang="en-US" dirty="0" smtClean="0"/>
              <a:t>  Multiply </a:t>
            </a:r>
            <a:r>
              <a:rPr lang="en-US" dirty="0"/>
              <a:t>7 by 3.</a:t>
            </a:r>
          </a:p>
          <a:p>
            <a:pPr marL="512064" algn="l"/>
            <a:r>
              <a:rPr lang="en-US" dirty="0" smtClean="0"/>
              <a:t>	23 </a:t>
            </a:r>
            <a:r>
              <a:rPr lang="en-US" dirty="0"/>
              <a:t>=</a:t>
            </a:r>
            <a:r>
              <a:rPr lang="en-US" dirty="0" smtClean="0"/>
              <a:t> 23			</a:t>
            </a:r>
            <a:r>
              <a:rPr lang="en-US" dirty="0" smtClean="0"/>
              <a:t>  Add </a:t>
            </a:r>
            <a:r>
              <a:rPr lang="en-US" dirty="0"/>
              <a:t>2 to 21</a:t>
            </a:r>
            <a:r>
              <a:rPr lang="en-US" dirty="0" smtClean="0"/>
              <a:t>.</a:t>
            </a:r>
          </a:p>
          <a:p>
            <a:pPr marL="512064" algn="l"/>
            <a:r>
              <a:rPr lang="en-US" dirty="0"/>
              <a:t>Once simplified, the equation is 23 </a:t>
            </a:r>
            <a:r>
              <a:rPr lang="en-US" dirty="0" smtClean="0"/>
              <a:t>= 23</a:t>
            </a:r>
            <a:r>
              <a:rPr lang="en-US" dirty="0"/>
              <a:t>. Since this is a true statement, the ordered pair (3, 23) satisfies the function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7</a:t>
            </a:r>
            <a:r>
              <a:rPr lang="en-US" i="1" dirty="0"/>
              <a:t>x</a:t>
            </a:r>
            <a:r>
              <a:rPr lang="en-US" dirty="0"/>
              <a:t> +</a:t>
            </a:r>
            <a:r>
              <a:rPr lang="en-US" dirty="0" smtClean="0"/>
              <a:t> </a:t>
            </a:r>
            <a:r>
              <a:rPr lang="en-US" dirty="0"/>
              <a:t>2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994246" y="6246813"/>
            <a:ext cx="6917854" cy="360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b="0" i="0" kern="1200" baseline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ea typeface="Arial"/>
              </a:rPr>
              <a:t>1.4 Skill 2: Creating and Evaluating Inputs and Outputs of Equations and Inequalities</a:t>
            </a:r>
            <a:endParaRPr lang="en-US" sz="1400" dirty="0"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5344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D968AB2-F23F-5845-B880-32ACD3B8E74E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7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020050" cy="49974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ea typeface="+mn-ea"/>
              </a:rPr>
              <a:t>Guided Practice: </a:t>
            </a:r>
            <a:r>
              <a:rPr lang="en-US" sz="2800" b="1" dirty="0">
                <a:solidFill>
                  <a:srgbClr val="000090"/>
                </a:solidFill>
                <a:ea typeface="+mn-ea"/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  <a:ea typeface="+mn-ea"/>
              </a:rPr>
              <a:t>2,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sz="2800" dirty="0" smtClean="0"/>
          </a:p>
          <a:p>
            <a:pPr marL="512064" indent="-557784" algn="l">
              <a:buFont typeface="+mj-lt"/>
              <a:buAutoNum type="arabicPeriod" startAt="3"/>
            </a:pPr>
            <a:r>
              <a:rPr lang="en-US" sz="2800" b="1" dirty="0">
                <a:solidFill>
                  <a:srgbClr val="660066"/>
                </a:solidFill>
              </a:rPr>
              <a:t>Substitute the ordered pair into the inequality </a:t>
            </a:r>
            <a:r>
              <a:rPr lang="en-US" sz="2800" b="1" i="1" dirty="0">
                <a:solidFill>
                  <a:srgbClr val="660066"/>
                </a:solidFill>
              </a:rPr>
              <a:t>y</a:t>
            </a:r>
            <a:r>
              <a:rPr lang="en-US" sz="2800" b="1" dirty="0">
                <a:solidFill>
                  <a:srgbClr val="660066"/>
                </a:solidFill>
              </a:rPr>
              <a:t> &gt; 7</a:t>
            </a:r>
            <a:r>
              <a:rPr lang="en-US" sz="2800" b="1" i="1" dirty="0">
                <a:solidFill>
                  <a:srgbClr val="660066"/>
                </a:solidFill>
              </a:rPr>
              <a:t>x</a:t>
            </a:r>
            <a:r>
              <a:rPr lang="en-US" sz="2800" b="1" dirty="0">
                <a:solidFill>
                  <a:srgbClr val="660066"/>
                </a:solidFill>
              </a:rPr>
              <a:t> + 2 and simplify</a:t>
            </a:r>
            <a:r>
              <a:rPr lang="en-US" sz="2800" b="1" dirty="0" smtClean="0">
                <a:solidFill>
                  <a:srgbClr val="660066"/>
                </a:solidFill>
              </a:rPr>
              <a:t>.</a:t>
            </a:r>
          </a:p>
          <a:p>
            <a:pPr marL="512064" algn="l"/>
            <a:r>
              <a:rPr lang="en-US" dirty="0"/>
              <a:t>Use the same ordered pair, (3, 23</a:t>
            </a:r>
            <a:r>
              <a:rPr lang="en-US" dirty="0" smtClean="0"/>
              <a:t>). Again, </a:t>
            </a:r>
            <a:r>
              <a:rPr lang="en-US" dirty="0" smtClean="0"/>
              <a:t>substitute 3 for </a:t>
            </a:r>
            <a:r>
              <a:rPr lang="en-US" i="1" dirty="0"/>
              <a:t>x</a:t>
            </a:r>
            <a:r>
              <a:rPr lang="en-US" dirty="0"/>
              <a:t> and 23 for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  <a:p>
            <a:pPr marL="512064" algn="l"/>
            <a:r>
              <a:rPr lang="en-US" i="1" dirty="0" smtClean="0"/>
              <a:t>	y </a:t>
            </a:r>
            <a:r>
              <a:rPr lang="en-US" dirty="0"/>
              <a:t>&gt; 7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dirty="0" smtClean="0"/>
              <a:t>2				Given </a:t>
            </a:r>
            <a:r>
              <a:rPr lang="en-US" dirty="0"/>
              <a:t>inequality</a:t>
            </a:r>
          </a:p>
          <a:p>
            <a:pPr marL="512064" algn="l"/>
            <a:r>
              <a:rPr lang="en-US" dirty="0" smtClean="0"/>
              <a:t>	(</a:t>
            </a:r>
            <a:r>
              <a:rPr lang="en-US" dirty="0"/>
              <a:t>23) </a:t>
            </a:r>
            <a:r>
              <a:rPr lang="en-US" dirty="0" smtClean="0"/>
              <a:t>&gt; </a:t>
            </a:r>
            <a:r>
              <a:rPr lang="en-US" dirty="0"/>
              <a:t>7(3) + </a:t>
            </a:r>
            <a:r>
              <a:rPr lang="en-US" dirty="0" smtClean="0"/>
              <a:t>2		Substitute </a:t>
            </a:r>
            <a:r>
              <a:rPr lang="en-US" dirty="0"/>
              <a:t>3 for </a:t>
            </a:r>
            <a:r>
              <a:rPr lang="en-US" i="1" dirty="0"/>
              <a:t>x </a:t>
            </a:r>
            <a:r>
              <a:rPr lang="en-US" dirty="0"/>
              <a:t>and 23 for </a:t>
            </a:r>
            <a:r>
              <a:rPr lang="en-US" i="1" dirty="0"/>
              <a:t>y</a:t>
            </a:r>
            <a:r>
              <a:rPr lang="en-US" dirty="0"/>
              <a:t>.</a:t>
            </a:r>
          </a:p>
          <a:p>
            <a:pPr marL="512064" algn="l"/>
            <a:r>
              <a:rPr lang="en-US" dirty="0" smtClean="0"/>
              <a:t>	23 </a:t>
            </a:r>
            <a:r>
              <a:rPr lang="en-US" dirty="0"/>
              <a:t>&gt; 21 + </a:t>
            </a:r>
            <a:r>
              <a:rPr lang="en-US" dirty="0" smtClean="0"/>
              <a:t>2			Multiply </a:t>
            </a:r>
            <a:r>
              <a:rPr lang="en-US" dirty="0"/>
              <a:t>7 by 3.</a:t>
            </a:r>
          </a:p>
          <a:p>
            <a:pPr marL="512064" algn="l"/>
            <a:r>
              <a:rPr lang="en-US" dirty="0" smtClean="0"/>
              <a:t>	23 </a:t>
            </a:r>
            <a:r>
              <a:rPr lang="en-US" dirty="0"/>
              <a:t>&gt; </a:t>
            </a:r>
            <a:r>
              <a:rPr lang="en-US" dirty="0" smtClean="0"/>
              <a:t>23				Add </a:t>
            </a:r>
            <a:r>
              <a:rPr lang="en-US" dirty="0"/>
              <a:t>2 to 21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994246" y="6246813"/>
            <a:ext cx="6917854" cy="360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b="0" i="0" kern="1200" baseline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ea typeface="Arial"/>
              </a:rPr>
              <a:t>1.4 Skill 2: Creating and Evaluating Inputs and Outputs of Equations and Inequalities</a:t>
            </a:r>
            <a:endParaRPr lang="en-US" sz="1400" dirty="0"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3581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D968AB2-F23F-5845-B880-32ACD3B8E74E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8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54950" cy="49974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ea typeface="+mn-ea"/>
              </a:rPr>
              <a:t>Guided Practice: </a:t>
            </a:r>
            <a:r>
              <a:rPr lang="en-US" sz="2800" b="1" dirty="0">
                <a:solidFill>
                  <a:srgbClr val="000090"/>
                </a:solidFill>
                <a:ea typeface="+mn-ea"/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  <a:ea typeface="+mn-ea"/>
              </a:rPr>
              <a:t>2,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sz="2800" dirty="0" smtClean="0"/>
          </a:p>
          <a:p>
            <a:pPr marL="512064" algn="l"/>
            <a:r>
              <a:rPr lang="en-US" dirty="0" smtClean="0"/>
              <a:t>Once </a:t>
            </a:r>
            <a:r>
              <a:rPr lang="en-US" dirty="0"/>
              <a:t>simplified, the inequality is 23 &gt; 23. Since this is not a </a:t>
            </a:r>
            <a:r>
              <a:rPr lang="en-US" dirty="0" smtClean="0"/>
              <a:t>true statement</a:t>
            </a:r>
            <a:r>
              <a:rPr lang="en-US" dirty="0"/>
              <a:t>, the ordered pair (3, 23) does not satisfy the </a:t>
            </a:r>
            <a:r>
              <a:rPr lang="en-US" dirty="0" smtClean="0"/>
              <a:t>inequality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/>
              <a:t>&gt; 7</a:t>
            </a:r>
            <a:r>
              <a:rPr lang="en-US" i="1" dirty="0"/>
              <a:t>x</a:t>
            </a:r>
            <a:r>
              <a:rPr lang="en-US" dirty="0"/>
              <a:t> + 2</a:t>
            </a:r>
            <a:r>
              <a:rPr lang="en-US" dirty="0" smtClean="0"/>
              <a:t>.</a:t>
            </a:r>
          </a:p>
        </p:txBody>
      </p:sp>
      <p:pic>
        <p:nvPicPr>
          <p:cNvPr id="7" name="Picture 2" descr="D:\Krishna\Projects\IRDVD\Walch\05082015\ti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086" y="4186607"/>
            <a:ext cx="1352739" cy="1200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3"/>
          <p:cNvSpPr txBox="1">
            <a:spLocks/>
          </p:cNvSpPr>
          <p:nvPr/>
        </p:nvSpPr>
        <p:spPr bwMode="auto">
          <a:xfrm>
            <a:off x="994246" y="6246813"/>
            <a:ext cx="6917854" cy="360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b="0" i="0" kern="1200" baseline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ea typeface="Arial"/>
              </a:rPr>
              <a:t>1.4 Skill 2: Creating and Evaluating Inputs and Outputs of Equations and Inequalities</a:t>
            </a:r>
            <a:endParaRPr lang="en-US" sz="1400" dirty="0"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1887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b="1" dirty="0"/>
              <a:t>Guided Practice: </a:t>
            </a:r>
            <a:r>
              <a:rPr lang="en-US" sz="2800" b="1" dirty="0">
                <a:solidFill>
                  <a:srgbClr val="000090"/>
                </a:solidFill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</a:rPr>
              <a:t>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  <a:endParaRPr lang="en-US" sz="2800" b="1" dirty="0">
              <a:solidFill>
                <a:srgbClr val="00009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002435-FE0F-AD4B-ABF4-2A6AB94313D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3"/>
          <p:cNvSpPr txBox="1">
            <a:spLocks/>
          </p:cNvSpPr>
          <p:nvPr/>
        </p:nvSpPr>
        <p:spPr bwMode="auto">
          <a:xfrm>
            <a:off x="994246" y="6246813"/>
            <a:ext cx="6917854" cy="360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b="0" i="0" kern="1200" baseline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ea typeface="Arial"/>
              </a:rPr>
              <a:t>1.4 Skill 2: Creating and Evaluating Inputs and Outputs of Equations and Inequalities</a:t>
            </a:r>
            <a:endParaRPr lang="en-US" sz="1400" dirty="0"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0236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ordinate Algebra Instruc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Coordinate Algebra Instruction TEMPLATE.potx</Template>
  <TotalTime>2155</TotalTime>
  <Words>539</Words>
  <Application>Microsoft Macintosh PowerPoint</Application>
  <PresentationFormat>On-screen Show (4:3)</PresentationFormat>
  <Paragraphs>56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Coordinate Algebra Instruction TEMPLATE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Walch Education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Walch Education</dc:creator>
  <cp:lastModifiedBy>Martie Harmon</cp:lastModifiedBy>
  <cp:revision>374</cp:revision>
  <cp:lastPrinted>2012-03-22T14:14:30Z</cp:lastPrinted>
  <dcterms:created xsi:type="dcterms:W3CDTF">2012-02-22T19:14:19Z</dcterms:created>
  <dcterms:modified xsi:type="dcterms:W3CDTF">2015-06-05T20:38:40Z</dcterms:modified>
</cp:coreProperties>
</file>