
<file path=[Content_Types].xml><?xml version="1.0" encoding="utf-8"?>
<Types xmlns="http://schemas.openxmlformats.org/package/2006/content-types">
  <Default Extension="xml" ContentType="application/xml"/>
  <Default Extension="png" ContentType="image/png"/>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85" r:id="rId3"/>
    <p:sldId id="324" r:id="rId4"/>
    <p:sldId id="325" r:id="rId5"/>
    <p:sldId id="326" r:id="rId6"/>
    <p:sldId id="287" r:id="rId7"/>
    <p:sldId id="288" r:id="rId8"/>
    <p:sldId id="327" r:id="rId9"/>
    <p:sldId id="328" r:id="rId10"/>
    <p:sldId id="300"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775">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showGuides="1">
      <p:cViewPr varScale="1">
        <p:scale>
          <a:sx n="120" d="100"/>
          <a:sy n="120" d="100"/>
        </p:scale>
        <p:origin x="-104" y="-96"/>
      </p:cViewPr>
      <p:guideLst>
        <p:guide orient="horz" pos="2160"/>
        <p:guide pos="775"/>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 Id="rId2"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MS PGothic" charset="0"/>
                <a:cs typeface="MS PGothic" charset="0"/>
              </a:defRPr>
            </a:lvl1pPr>
          </a:lstStyle>
          <a:p>
            <a:fld id="{AAF90DCC-B354-B740-8116-56667B4C95ED}" type="datetime1">
              <a:rPr lang="en-US">
                <a:latin typeface="Arial"/>
                <a:ea typeface="Arial"/>
                <a:cs typeface="Arial"/>
              </a:rPr>
              <a:pPr/>
              <a:t>6/5/15</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ea typeface="MS PGothic" charset="0"/>
                <a:cs typeface="MS PGothic" charset="0"/>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MS PGothic" charset="0"/>
                <a:cs typeface="MS PGothic" charset="0"/>
              </a:defRPr>
            </a:lvl1pPr>
          </a:lstStyle>
          <a:p>
            <a:fld id="{304D6765-0692-8B42-8B96-6E33D152346A}" type="slidenum">
              <a:rPr lang="en-US">
                <a:latin typeface="Arial"/>
                <a:ea typeface="Arial"/>
                <a:cs typeface="Arial"/>
              </a:rPr>
              <a:pPr/>
              <a:t>‹#›</a:t>
            </a:fld>
            <a:endParaRPr lang="en-US" dirty="0">
              <a:latin typeface="Arial"/>
              <a:ea typeface="Arial"/>
              <a:cs typeface="Arial"/>
            </a:endParaRPr>
          </a:p>
        </p:txBody>
      </p:sp>
    </p:spTree>
    <p:extLst>
      <p:ext uri="{BB962C8B-B14F-4D97-AF65-F5344CB8AC3E}">
        <p14:creationId xmlns:p14="http://schemas.microsoft.com/office/powerpoint/2010/main" val="17654488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a:ea typeface="Arial"/>
                <a:cs typeface="Arial"/>
              </a:defRPr>
            </a:lvl1pPr>
          </a:lstStyle>
          <a:p>
            <a:fld id="{49111967-7D4E-1746-AA5D-9DD20F6F2E36}" type="datetime1">
              <a:rPr lang="en-US" smtClean="0"/>
              <a:pPr/>
              <a:t>6/5/15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a:ea typeface="Arial"/>
                <a:cs typeface="Arial"/>
              </a:defRPr>
            </a:lvl1pPr>
          </a:lstStyle>
          <a:p>
            <a:fld id="{6057C1DB-61A9-9442-856B-A17F39B5661D}" type="slidenum">
              <a:rPr lang="en-US" smtClean="0"/>
              <a:pPr/>
              <a:t>‹#›</a:t>
            </a:fld>
            <a:endParaRPr lang="en-US" dirty="0"/>
          </a:p>
        </p:txBody>
      </p:sp>
    </p:spTree>
    <p:extLst>
      <p:ext uri="{BB962C8B-B14F-4D97-AF65-F5344CB8AC3E}">
        <p14:creationId xmlns:p14="http://schemas.microsoft.com/office/powerpoint/2010/main" val="213880527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453C0C34-33E1-1D42-9DAC-08DA11ACB7F2}" type="slidenum">
              <a:rPr lang="en-US" sz="1200">
                <a:latin typeface="Arial"/>
                <a:ea typeface="Arial"/>
                <a:cs typeface="Arial"/>
              </a:rPr>
              <a:pPr eaLnBrk="1" hangingPunct="1"/>
              <a:t>1</a:t>
            </a:fld>
            <a:endParaRPr lang="en-US" sz="1200" dirty="0">
              <a:latin typeface="Arial"/>
              <a:ea typeface="Arial"/>
              <a:cs typeface="Arial"/>
            </a:endParaRPr>
          </a:p>
        </p:txBody>
      </p:sp>
    </p:spTree>
    <p:extLst>
      <p:ext uri="{BB962C8B-B14F-4D97-AF65-F5344CB8AC3E}">
        <p14:creationId xmlns:p14="http://schemas.microsoft.com/office/powerpoint/2010/main" val="1344824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http://www.walch.com/ei/04008</a:t>
            </a:r>
            <a:endParaRPr lang="en-US" dirty="0" smtClean="0"/>
          </a:p>
        </p:txBody>
      </p:sp>
      <p:sp>
        <p:nvSpPr>
          <p:cNvPr id="4" name="Slide Number Placeholder 3"/>
          <p:cNvSpPr>
            <a:spLocks noGrp="1"/>
          </p:cNvSpPr>
          <p:nvPr>
            <p:ph type="sldNum" sz="quarter" idx="10"/>
          </p:nvPr>
        </p:nvSpPr>
        <p:spPr/>
        <p:txBody>
          <a:bodyPr/>
          <a:lstStyle/>
          <a:p>
            <a:fld id="{6057C1DB-61A9-9442-856B-A17F39B5661D}" type="slidenum">
              <a:rPr lang="en-US" smtClean="0"/>
              <a:pPr/>
              <a:t>10</a:t>
            </a:fld>
            <a:endParaRPr lang="en-US"/>
          </a:p>
        </p:txBody>
      </p:sp>
    </p:spTree>
    <p:extLst>
      <p:ext uri="{BB962C8B-B14F-4D97-AF65-F5344CB8AC3E}">
        <p14:creationId xmlns:p14="http://schemas.microsoft.com/office/powerpoint/2010/main" val="900215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CSS M1 SS PPT bgd Instruction.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9"/>
            <a:ext cx="9144000" cy="6650182"/>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ctr">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2" name="Text Placeholder 11"/>
          <p:cNvSpPr>
            <a:spLocks noGrp="1"/>
          </p:cNvSpPr>
          <p:nvPr>
            <p:ph type="body" sz="quarter" idx="10" hasCustomPrompt="1"/>
          </p:nvPr>
        </p:nvSpPr>
        <p:spPr>
          <a:xfrm>
            <a:off x="1015283" y="6303114"/>
            <a:ext cx="5530850" cy="264966"/>
          </a:xfrm>
        </p:spPr>
        <p:txBody>
          <a:bodyPr>
            <a:noAutofit/>
          </a:bodyPr>
          <a:lstStyle>
            <a:lvl1pPr marL="0" indent="0">
              <a:spcBef>
                <a:spcPts val="0"/>
              </a:spcBef>
              <a:buNone/>
              <a:defRPr sz="1600" b="0" i="0" baseline="0">
                <a:solidFill>
                  <a:srgbClr val="FF0000"/>
                </a:solidFill>
                <a:latin typeface="Arial"/>
                <a:cs typeface="Arial"/>
              </a:defRPr>
            </a:lvl1pPr>
          </a:lstStyle>
          <a:p>
            <a:pPr eaLnBrk="1" hangingPunct="1">
              <a:spcBef>
                <a:spcPct val="0"/>
              </a:spcBef>
            </a:pPr>
            <a:r>
              <a:rPr lang="en-US" dirty="0" smtClean="0">
                <a:cs typeface="MS PGothic" charset="0"/>
              </a:rPr>
              <a:t>1.1.1: Interpreting Complicated Expressions</a:t>
            </a:r>
            <a:endParaRPr lang="en-US" dirty="0">
              <a:cs typeface="MS PGothic" charset="0"/>
            </a:endParaRPr>
          </a:p>
        </p:txBody>
      </p:sp>
      <p:sp>
        <p:nvSpPr>
          <p:cNvPr id="5" name="Slide Number Placeholder 8"/>
          <p:cNvSpPr>
            <a:spLocks noGrp="1"/>
          </p:cNvSpPr>
          <p:nvPr>
            <p:ph type="sldNum" sz="quarter" idx="11"/>
          </p:nvPr>
        </p:nvSpPr>
        <p:spPr>
          <a:xfrm>
            <a:off x="8297863" y="5497513"/>
            <a:ext cx="728662" cy="282575"/>
          </a:xfrm>
        </p:spPr>
        <p:txBody>
          <a:bodyPr/>
          <a:lstStyle>
            <a:lvl1pPr>
              <a:defRPr sz="1800" b="1">
                <a:solidFill>
                  <a:srgbClr val="000000"/>
                </a:solidFill>
                <a:latin typeface="Arial"/>
                <a:ea typeface="Arial"/>
                <a:cs typeface="Arial"/>
              </a:defRPr>
            </a:lvl1pPr>
          </a:lstStyle>
          <a:p>
            <a:pPr>
              <a:defRPr/>
            </a:pPr>
            <a:fld id="{61002435-FE0F-AD4B-ABF4-2A6AB94313DD}" type="slidenum">
              <a:rPr lang="en-US" smtClean="0"/>
              <a:pPr>
                <a:defRPr/>
              </a:pPr>
              <a:t>‹#›</a:t>
            </a:fld>
            <a:endParaRPr lang="en-US" dirty="0"/>
          </a:p>
        </p:txBody>
      </p:sp>
    </p:spTree>
    <p:extLst>
      <p:ext uri="{BB962C8B-B14F-4D97-AF65-F5344CB8AC3E}">
        <p14:creationId xmlns:p14="http://schemas.microsoft.com/office/powerpoint/2010/main" val="156626982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BCB9D72-0827-BA4C-95EE-37D9810008D3}" type="slidenum">
              <a:rPr lang="en-US"/>
              <a:pPr/>
              <a:t>‹#›</a:t>
            </a:fld>
            <a:endParaRPr lang="en-US"/>
          </a:p>
        </p:txBody>
      </p:sp>
    </p:spTree>
    <p:extLst>
      <p:ext uri="{BB962C8B-B14F-4D97-AF65-F5344CB8AC3E}">
        <p14:creationId xmlns:p14="http://schemas.microsoft.com/office/powerpoint/2010/main" val="18458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99B2641-8F29-1948-A626-58B4B07BD0B5}" type="slidenum">
              <a:rPr lang="en-US"/>
              <a:pPr/>
              <a:t>‹#›</a:t>
            </a:fld>
            <a:endParaRPr lang="en-US"/>
          </a:p>
        </p:txBody>
      </p:sp>
    </p:spTree>
    <p:extLst>
      <p:ext uri="{BB962C8B-B14F-4D97-AF65-F5344CB8AC3E}">
        <p14:creationId xmlns:p14="http://schemas.microsoft.com/office/powerpoint/2010/main" val="426355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D4A0925-BE82-DC42-BB62-BA858F36605C}" type="slidenum">
              <a:rPr lang="en-US"/>
              <a:pPr/>
              <a:t>‹#›</a:t>
            </a:fld>
            <a:endParaRPr lang="en-US"/>
          </a:p>
        </p:txBody>
      </p:sp>
    </p:spTree>
    <p:extLst>
      <p:ext uri="{BB962C8B-B14F-4D97-AF65-F5344CB8AC3E}">
        <p14:creationId xmlns:p14="http://schemas.microsoft.com/office/powerpoint/2010/main" val="261237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F1D14E-6CCD-C546-897B-220A49B11F3C}" type="slidenum">
              <a:rPr lang="en-US"/>
              <a:pPr/>
              <a:t>‹#›</a:t>
            </a:fld>
            <a:endParaRPr lang="en-US"/>
          </a:p>
        </p:txBody>
      </p:sp>
    </p:spTree>
    <p:extLst>
      <p:ext uri="{BB962C8B-B14F-4D97-AF65-F5344CB8AC3E}">
        <p14:creationId xmlns:p14="http://schemas.microsoft.com/office/powerpoint/2010/main" val="305643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AF2C292-60A6-5F4B-BEE3-3FDBCC8A3694}" type="slidenum">
              <a:rPr lang="en-US"/>
              <a:pPr/>
              <a:t>‹#›</a:t>
            </a:fld>
            <a:endParaRPr lang="en-US"/>
          </a:p>
        </p:txBody>
      </p:sp>
    </p:spTree>
    <p:extLst>
      <p:ext uri="{BB962C8B-B14F-4D97-AF65-F5344CB8AC3E}">
        <p14:creationId xmlns:p14="http://schemas.microsoft.com/office/powerpoint/2010/main" val="7094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A683D74-E9C7-B74A-9EC2-1FD1DEF8F5E9}" type="slidenum">
              <a:rPr lang="en-US"/>
              <a:pPr/>
              <a:t>‹#›</a:t>
            </a:fld>
            <a:endParaRPr lang="en-US"/>
          </a:p>
        </p:txBody>
      </p:sp>
    </p:spTree>
    <p:extLst>
      <p:ext uri="{BB962C8B-B14F-4D97-AF65-F5344CB8AC3E}">
        <p14:creationId xmlns:p14="http://schemas.microsoft.com/office/powerpoint/2010/main" val="1940930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DC3DD92-D354-5044-88C2-55479F5784B8}" type="slidenum">
              <a:rPr lang="en-US"/>
              <a:pPr/>
              <a:t>‹#›</a:t>
            </a:fld>
            <a:endParaRPr lang="en-US"/>
          </a:p>
        </p:txBody>
      </p:sp>
    </p:spTree>
    <p:extLst>
      <p:ext uri="{BB962C8B-B14F-4D97-AF65-F5344CB8AC3E}">
        <p14:creationId xmlns:p14="http://schemas.microsoft.com/office/powerpoint/2010/main" val="3495389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B032F6A-AA06-2647-9560-7FA36C636636}" type="slidenum">
              <a:rPr lang="en-US"/>
              <a:pPr/>
              <a:t>‹#›</a:t>
            </a:fld>
            <a:endParaRPr lang="en-US"/>
          </a:p>
        </p:txBody>
      </p:sp>
    </p:spTree>
    <p:extLst>
      <p:ext uri="{BB962C8B-B14F-4D97-AF65-F5344CB8AC3E}">
        <p14:creationId xmlns:p14="http://schemas.microsoft.com/office/powerpoint/2010/main" val="3319510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3F48D9B-A9AC-2A4B-9BF4-D1FD0AAE7690}" type="slidenum">
              <a:rPr lang="en-US"/>
              <a:pPr/>
              <a:t>‹#›</a:t>
            </a:fld>
            <a:endParaRPr lang="en-US"/>
          </a:p>
        </p:txBody>
      </p:sp>
    </p:spTree>
    <p:extLst>
      <p:ext uri="{BB962C8B-B14F-4D97-AF65-F5344CB8AC3E}">
        <p14:creationId xmlns:p14="http://schemas.microsoft.com/office/powerpoint/2010/main" val="2056807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A5E7570-3079-3444-8E7A-9B8773C06020}" type="slidenum">
              <a:rPr lang="en-US"/>
              <a:pPr/>
              <a:t>‹#›</a:t>
            </a:fld>
            <a:endParaRPr lang="en-US"/>
          </a:p>
        </p:txBody>
      </p:sp>
    </p:spTree>
    <p:extLst>
      <p:ext uri="{BB962C8B-B14F-4D97-AF65-F5344CB8AC3E}">
        <p14:creationId xmlns:p14="http://schemas.microsoft.com/office/powerpoint/2010/main" val="22885742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Arial"/>
                <a:ea typeface="Arial"/>
                <a:cs typeface="Aria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Arial"/>
                <a:ea typeface="Arial"/>
                <a:cs typeface="Arial"/>
              </a:defRPr>
            </a:lvl1pPr>
          </a:lstStyle>
          <a:p>
            <a:fld id="{F732522F-31DA-AD4B-A698-D3D54ED29A4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Arial"/>
          <a:cs typeface="Arial"/>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MS PGothic"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Arial"/>
          <a:cs typeface="Arial"/>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a:cs typeface="Arial"/>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oleObject" Target="../embeddings/oleObject2.bin"/><Relationship Id="rId7"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alch.com/ei/04008" TargetMode="External"/><Relationship Id="rId4"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wmf"/><Relationship Id="rId5" Type="http://schemas.openxmlformats.org/officeDocument/2006/relationships/oleObject" Target="../embeddings/oleObject4.bin"/><Relationship Id="rId6" Type="http://schemas.openxmlformats.org/officeDocument/2006/relationships/oleObject" Target="../embeddings/oleObject5.bin"/><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4.wmf"/><Relationship Id="rId5" Type="http://schemas.openxmlformats.org/officeDocument/2006/relationships/oleObject" Target="../embeddings/oleObject7.bin"/><Relationship Id="rId6" Type="http://schemas.openxmlformats.org/officeDocument/2006/relationships/oleObject" Target="../embeddings/oleObject8.bin"/><Relationship Id="rId7"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4.wmf"/><Relationship Id="rId5" Type="http://schemas.openxmlformats.org/officeDocument/2006/relationships/oleObject" Target="../embeddings/oleObject10.bin"/><Relationship Id="rId6" Type="http://schemas.openxmlformats.org/officeDocument/2006/relationships/oleObject" Target="../embeddings/oleObject11.bin"/><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a:xfrm>
            <a:off x="641349" y="641350"/>
            <a:ext cx="8040995" cy="4997450"/>
          </a:xfrm>
        </p:spPr>
        <p:txBody>
          <a:bodyPr>
            <a:noAutofit/>
          </a:bodyPr>
          <a:lstStyle/>
          <a:p>
            <a:pPr algn="l" eaLnBrk="1" hangingPunct="1"/>
            <a:r>
              <a:rPr lang="en-US" sz="2800" b="1" dirty="0" smtClean="0"/>
              <a:t>Introduction</a:t>
            </a:r>
          </a:p>
          <a:p>
            <a:pPr algn="l">
              <a:lnSpc>
                <a:spcPct val="120000"/>
              </a:lnSpc>
            </a:pPr>
            <a:r>
              <a:rPr lang="en-US" dirty="0"/>
              <a:t>An </a:t>
            </a:r>
            <a:r>
              <a:rPr lang="en-US" b="1" dirty="0">
                <a:latin typeface="Arial" pitchFamily="34" charset="0"/>
                <a:cs typeface="Arial" pitchFamily="34" charset="0"/>
              </a:rPr>
              <a:t>inequality</a:t>
            </a:r>
            <a:r>
              <a:rPr lang="en-US" dirty="0"/>
              <a:t> is a mathematical sentence that shows the relationship between quantities that are not equivalent. Often, an inequality can be used to compare values that are given in context. For example, suppose that the </a:t>
            </a:r>
            <a:endParaRPr lang="en-US" dirty="0" smtClean="0"/>
          </a:p>
          <a:p>
            <a:pPr algn="l">
              <a:lnSpc>
                <a:spcPct val="150000"/>
              </a:lnSpc>
            </a:pPr>
            <a:r>
              <a:rPr lang="en-US" dirty="0" smtClean="0"/>
              <a:t>distance </a:t>
            </a:r>
            <a:r>
              <a:rPr lang="en-US" dirty="0"/>
              <a:t>from a post office to a bank </a:t>
            </a:r>
            <a:r>
              <a:rPr lang="en-US" dirty="0" smtClean="0"/>
              <a:t>is </a:t>
            </a:r>
            <a:r>
              <a:rPr lang="en-US" dirty="0" smtClean="0"/>
              <a:t>    mile, and the distance </a:t>
            </a:r>
            <a:r>
              <a:rPr lang="en-US" dirty="0"/>
              <a:t>from the post office to a public library </a:t>
            </a:r>
            <a:r>
              <a:rPr lang="en-US" dirty="0" smtClean="0"/>
              <a:t>is </a:t>
            </a:r>
            <a:r>
              <a:rPr lang="en-US" dirty="0" smtClean="0"/>
              <a:t>     mile. Writing </a:t>
            </a:r>
            <a:r>
              <a:rPr lang="en-US" dirty="0"/>
              <a:t>an inequality will allow you to express whether the bank is closer to the post office than the public library or farther away</a:t>
            </a:r>
            <a:r>
              <a:rPr lang="en-US" dirty="0" smtClean="0"/>
              <a:t>.</a:t>
            </a:r>
            <a:endParaRPr lang="en-US" dirty="0"/>
          </a:p>
        </p:txBody>
      </p:sp>
      <p:sp>
        <p:nvSpPr>
          <p:cNvPr id="15363"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FAD9FB24-FCE3-A34A-A281-0D4F41CD588B}" type="slidenum">
              <a:rPr lang="en-US" sz="1800">
                <a:solidFill>
                  <a:srgbClr val="000000"/>
                </a:solidFill>
                <a:latin typeface="Arial"/>
                <a:ea typeface="Arial"/>
                <a:cs typeface="Arial"/>
              </a:rPr>
              <a:pPr eaLnBrk="1" hangingPunct="1"/>
              <a:t>1</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smtClean="0"/>
              <a:t>1.4 Skill 1: </a:t>
            </a:r>
            <a:r>
              <a:rPr lang="en-US" dirty="0"/>
              <a:t>Reading and Writing Inequalities</a:t>
            </a:r>
          </a:p>
        </p:txBody>
      </p:sp>
      <p:graphicFrame>
        <p:nvGraphicFramePr>
          <p:cNvPr id="2" name="Object 1"/>
          <p:cNvGraphicFramePr>
            <a:graphicFrameLocks noChangeAspect="1"/>
          </p:cNvGraphicFramePr>
          <p:nvPr>
            <p:extLst>
              <p:ext uri="{D42A27DB-BD31-4B8C-83A1-F6EECF244321}">
                <p14:modId xmlns:p14="http://schemas.microsoft.com/office/powerpoint/2010/main" val="494550057"/>
              </p:ext>
            </p:extLst>
          </p:nvPr>
        </p:nvGraphicFramePr>
        <p:xfrm>
          <a:off x="6022447" y="2881305"/>
          <a:ext cx="228600" cy="800100"/>
        </p:xfrm>
        <a:graphic>
          <a:graphicData uri="http://schemas.openxmlformats.org/presentationml/2006/ole">
            <mc:AlternateContent xmlns:mc="http://schemas.openxmlformats.org/markup-compatibility/2006">
              <mc:Choice xmlns:v="urn:schemas-microsoft-com:vml" Requires="v">
                <p:oleObj spid="_x0000_s19524" name="Equation" r:id="rId4" imgW="228600" imgH="800100" progId="Equation.DSMT4">
                  <p:embed/>
                </p:oleObj>
              </mc:Choice>
              <mc:Fallback>
                <p:oleObj name="Equation" r:id="rId4" imgW="228600" imgH="800100" progId="Equation.DSMT4">
                  <p:embed/>
                  <p:pic>
                    <p:nvPicPr>
                      <p:cNvPr id="0" name=""/>
                      <p:cNvPicPr/>
                      <p:nvPr/>
                    </p:nvPicPr>
                    <p:blipFill>
                      <a:blip r:embed="rId5"/>
                      <a:stretch>
                        <a:fillRect/>
                      </a:stretch>
                    </p:blipFill>
                    <p:spPr>
                      <a:xfrm>
                        <a:off x="6022447" y="2881305"/>
                        <a:ext cx="228600" cy="8001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157772675"/>
              </p:ext>
            </p:extLst>
          </p:nvPr>
        </p:nvGraphicFramePr>
        <p:xfrm>
          <a:off x="7320493" y="3464973"/>
          <a:ext cx="368300" cy="800100"/>
        </p:xfrm>
        <a:graphic>
          <a:graphicData uri="http://schemas.openxmlformats.org/presentationml/2006/ole">
            <mc:AlternateContent xmlns:mc="http://schemas.openxmlformats.org/markup-compatibility/2006">
              <mc:Choice xmlns:v="urn:schemas-microsoft-com:vml" Requires="v">
                <p:oleObj spid="_x0000_s19525" name="Equation" r:id="rId6" imgW="368300" imgH="800100" progId="Equation.DSMT4">
                  <p:embed/>
                </p:oleObj>
              </mc:Choice>
              <mc:Fallback>
                <p:oleObj name="Equation" r:id="rId6" imgW="368300" imgH="800100" progId="Equation.DSMT4">
                  <p:embed/>
                  <p:pic>
                    <p:nvPicPr>
                      <p:cNvPr id="0" name=""/>
                      <p:cNvPicPr/>
                      <p:nvPr/>
                    </p:nvPicPr>
                    <p:blipFill>
                      <a:blip r:embed="rId7"/>
                      <a:stretch>
                        <a:fillRect/>
                      </a:stretch>
                    </p:blipFill>
                    <p:spPr>
                      <a:xfrm>
                        <a:off x="7320493" y="3464973"/>
                        <a:ext cx="368300" cy="800100"/>
                      </a:xfrm>
                      <a:prstGeom prst="rect">
                        <a:avLst/>
                      </a:prstGeom>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l"/>
            <a:r>
              <a:rPr lang="en-US" sz="2800" b="1" dirty="0"/>
              <a:t>Guided Practice: </a:t>
            </a:r>
            <a:r>
              <a:rPr lang="en-US" sz="2800" b="1" dirty="0">
                <a:solidFill>
                  <a:srgbClr val="000090"/>
                </a:solidFill>
              </a:rPr>
              <a:t>Example </a:t>
            </a:r>
            <a:r>
              <a:rPr lang="en-US" sz="2800" b="1" dirty="0" smtClean="0">
                <a:solidFill>
                  <a:srgbClr val="000090"/>
                </a:solidFill>
              </a:rPr>
              <a:t>3, </a:t>
            </a:r>
            <a:r>
              <a:rPr lang="en-US" sz="2800" b="1" i="1" dirty="0">
                <a:solidFill>
                  <a:srgbClr val="000090"/>
                </a:solidFill>
              </a:rPr>
              <a:t>continued</a:t>
            </a:r>
            <a:endParaRPr lang="en-US" sz="2800" b="1" dirty="0">
              <a:solidFill>
                <a:srgbClr val="000090"/>
              </a:solidFill>
            </a:endParaRPr>
          </a:p>
          <a:p>
            <a:endParaRPr lang="en-US" dirty="0"/>
          </a:p>
        </p:txBody>
      </p:sp>
      <p:sp>
        <p:nvSpPr>
          <p:cNvPr id="4" name="Slide Number Placeholder 3"/>
          <p:cNvSpPr>
            <a:spLocks noGrp="1"/>
          </p:cNvSpPr>
          <p:nvPr>
            <p:ph type="sldNum" sz="quarter" idx="11"/>
          </p:nvPr>
        </p:nvSpPr>
        <p:spPr/>
        <p:txBody>
          <a:bodyPr/>
          <a:lstStyle/>
          <a:p>
            <a:pPr>
              <a:defRPr/>
            </a:pPr>
            <a:fld id="{61002435-FE0F-AD4B-ABF4-2A6AB94313DD}" type="slidenum">
              <a:rPr lang="en-US" smtClean="0"/>
              <a:pPr>
                <a:defRPr/>
              </a:pPr>
              <a:t>10</a:t>
            </a:fld>
            <a:endParaRPr lang="en-US" dirty="0"/>
          </a:p>
        </p:txBody>
      </p:sp>
      <p:pic>
        <p:nvPicPr>
          <p:cNvPr id="5"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spTree>
    <p:extLst>
      <p:ext uri="{BB962C8B-B14F-4D97-AF65-F5344CB8AC3E}">
        <p14:creationId xmlns:p14="http://schemas.microsoft.com/office/powerpoint/2010/main" val="3490236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2</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rmAutofit/>
          </a:bodyPr>
          <a:lstStyle/>
          <a:p>
            <a:pPr algn="l" eaLnBrk="1" fontAlgn="auto" hangingPunct="1">
              <a:spcAft>
                <a:spcPts val="0"/>
              </a:spcAft>
              <a:buFont typeface="Arial"/>
              <a:buNone/>
              <a:defRPr/>
            </a:pPr>
            <a:r>
              <a:rPr lang="en-US" sz="2800" b="1" dirty="0" smtClean="0">
                <a:ea typeface="+mn-ea"/>
              </a:rPr>
              <a:t>Key Concepts</a:t>
            </a:r>
            <a:endParaRPr lang="en-US" sz="2000" dirty="0"/>
          </a:p>
          <a:p>
            <a:pPr marL="342900" indent="-342900" algn="l">
              <a:buFont typeface="Arial" pitchFamily="34" charset="0"/>
              <a:buChar char="•"/>
            </a:pPr>
            <a:r>
              <a:rPr lang="en-US" dirty="0" smtClean="0"/>
              <a:t>In </a:t>
            </a:r>
            <a:r>
              <a:rPr lang="en-US" dirty="0"/>
              <a:t>an inequality, rational numbers are compared by using an </a:t>
            </a:r>
            <a:r>
              <a:rPr lang="en-US" b="1" dirty="0"/>
              <a:t>inequality symbol</a:t>
            </a:r>
            <a:r>
              <a:rPr lang="en-US" dirty="0"/>
              <a:t>, which is any one of the symbols &lt;, &gt;, </a:t>
            </a:r>
            <a:r>
              <a:rPr lang="en-US" dirty="0" smtClean="0">
                <a:sym typeface="Symbol"/>
              </a:rPr>
              <a:t></a:t>
            </a:r>
            <a:r>
              <a:rPr lang="en-US" dirty="0" smtClean="0"/>
              <a:t>, ≥, </a:t>
            </a:r>
            <a:r>
              <a:rPr lang="en-US" dirty="0"/>
              <a:t>or </a:t>
            </a:r>
            <a:r>
              <a:rPr lang="en-US" dirty="0" smtClean="0">
                <a:sym typeface="Symbol"/>
              </a:rPr>
              <a:t></a:t>
            </a:r>
            <a:r>
              <a:rPr lang="en-US" dirty="0" smtClean="0"/>
              <a:t>.</a:t>
            </a:r>
            <a:endParaRPr lang="en-US" dirty="0"/>
          </a:p>
          <a:p>
            <a:pPr marL="342900" indent="-342900" algn="l">
              <a:buFont typeface="Arial" pitchFamily="34" charset="0"/>
              <a:buChar char="•"/>
            </a:pPr>
            <a:r>
              <a:rPr lang="en-US" dirty="0" smtClean="0"/>
              <a:t>The </a:t>
            </a:r>
            <a:r>
              <a:rPr lang="en-US" dirty="0"/>
              <a:t>inequality symbol &lt; means </a:t>
            </a:r>
            <a:r>
              <a:rPr lang="en-US" i="1" dirty="0"/>
              <a:t>less than</a:t>
            </a:r>
            <a:r>
              <a:rPr lang="en-US" dirty="0"/>
              <a:t>, the symbol </a:t>
            </a:r>
            <a:r>
              <a:rPr lang="en-US" dirty="0" smtClean="0"/>
              <a:t/>
            </a:r>
            <a:br>
              <a:rPr lang="en-US" dirty="0" smtClean="0"/>
            </a:br>
            <a:r>
              <a:rPr lang="en-US" dirty="0" smtClean="0"/>
              <a:t>&gt; </a:t>
            </a:r>
            <a:r>
              <a:rPr lang="en-US" dirty="0"/>
              <a:t>means </a:t>
            </a:r>
            <a:r>
              <a:rPr lang="en-US" i="1" dirty="0"/>
              <a:t>greater than</a:t>
            </a:r>
            <a:r>
              <a:rPr lang="en-US" dirty="0"/>
              <a:t>, the symbol </a:t>
            </a:r>
            <a:r>
              <a:rPr lang="en-US" dirty="0">
                <a:sym typeface="Symbol"/>
              </a:rPr>
              <a:t></a:t>
            </a:r>
            <a:r>
              <a:rPr lang="en-US" dirty="0" smtClean="0"/>
              <a:t> </a:t>
            </a:r>
            <a:r>
              <a:rPr lang="en-US" dirty="0"/>
              <a:t>means </a:t>
            </a:r>
            <a:r>
              <a:rPr lang="en-US" i="1" dirty="0"/>
              <a:t>less than or equal to</a:t>
            </a:r>
            <a:r>
              <a:rPr lang="en-US" dirty="0"/>
              <a:t>, and the symbol ≥</a:t>
            </a:r>
            <a:r>
              <a:rPr lang="en-US" dirty="0" smtClean="0"/>
              <a:t> </a:t>
            </a:r>
            <a:r>
              <a:rPr lang="en-US" dirty="0"/>
              <a:t>means </a:t>
            </a:r>
            <a:r>
              <a:rPr lang="en-US" i="1" dirty="0"/>
              <a:t>greater than or equal to</a:t>
            </a:r>
            <a:r>
              <a:rPr lang="en-US" dirty="0"/>
              <a:t>. The inequality symbol </a:t>
            </a:r>
            <a:r>
              <a:rPr lang="en-US" dirty="0">
                <a:sym typeface="Symbol"/>
              </a:rPr>
              <a:t></a:t>
            </a:r>
            <a:r>
              <a:rPr lang="en-US" dirty="0" smtClean="0"/>
              <a:t> </a:t>
            </a:r>
            <a:r>
              <a:rPr lang="en-US" dirty="0"/>
              <a:t>means </a:t>
            </a:r>
            <a:r>
              <a:rPr lang="en-US" i="1" dirty="0"/>
              <a:t>not equal to</a:t>
            </a:r>
            <a:r>
              <a:rPr lang="en-US" dirty="0"/>
              <a:t>.</a:t>
            </a:r>
          </a:p>
          <a:p>
            <a:pPr marL="342900" indent="-342900" algn="l">
              <a:buFont typeface="Arial" pitchFamily="34" charset="0"/>
              <a:buChar char="•"/>
            </a:pPr>
            <a:r>
              <a:rPr lang="en-US" dirty="0" smtClean="0"/>
              <a:t>When </a:t>
            </a:r>
            <a:r>
              <a:rPr lang="en-US" dirty="0"/>
              <a:t>comparing numbers in context that are not equivalent with an inequality, it is usually appropriate to use a </a:t>
            </a:r>
            <a:r>
              <a:rPr lang="en-US" b="1" dirty="0"/>
              <a:t>strict inequality</a:t>
            </a:r>
            <a:r>
              <a:rPr lang="en-US" dirty="0"/>
              <a:t>, which is an inequality that uses either &lt; or &gt;.</a:t>
            </a:r>
            <a:endParaRPr lang="en-US" dirty="0" smtClean="0"/>
          </a:p>
        </p:txBody>
      </p:sp>
      <p:sp>
        <p:nvSpPr>
          <p:cNvPr id="13"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spTree>
    <p:extLst>
      <p:ext uri="{BB962C8B-B14F-4D97-AF65-F5344CB8AC3E}">
        <p14:creationId xmlns:p14="http://schemas.microsoft.com/office/powerpoint/2010/main" val="9356109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3</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78233" cy="4997450"/>
          </a:xfrm>
        </p:spPr>
        <p:txBody>
          <a:bodyPr rtlCol="0">
            <a:noAutofit/>
          </a:bodyPr>
          <a:lstStyle/>
          <a:p>
            <a:pPr algn="l" eaLnBrk="1" fontAlgn="auto" hangingPunct="1">
              <a:spcAft>
                <a:spcPts val="0"/>
              </a:spcAft>
              <a:defRPr/>
            </a:pPr>
            <a:r>
              <a:rPr lang="en-US" sz="2800" b="1" dirty="0"/>
              <a:t>Key Concepts, </a:t>
            </a:r>
            <a:r>
              <a:rPr lang="en-US" sz="2800" b="1" i="1" dirty="0"/>
              <a:t>continued</a:t>
            </a:r>
            <a:endParaRPr lang="en-US" sz="2000" i="1" dirty="0"/>
          </a:p>
          <a:p>
            <a:pPr marL="342900" indent="-342900" algn="l">
              <a:buFont typeface="Arial" pitchFamily="34" charset="0"/>
              <a:buChar char="•"/>
            </a:pPr>
            <a:r>
              <a:rPr lang="en-US" dirty="0" smtClean="0"/>
              <a:t>Sometimes </a:t>
            </a:r>
            <a:r>
              <a:rPr lang="en-US" dirty="0"/>
              <a:t>the numbers that are being compared in an inequality are expressed as fractions. If necessary, fractions should be rewritten with a </a:t>
            </a:r>
            <a:r>
              <a:rPr lang="en-US" b="1" dirty="0"/>
              <a:t>common denominator</a:t>
            </a:r>
            <a:r>
              <a:rPr lang="en-US" dirty="0"/>
              <a:t>, or a denominator that is shared by multiple fractions. This can make comparing the values easier</a:t>
            </a:r>
            <a:r>
              <a:rPr lang="en-US" dirty="0" smtClean="0"/>
              <a:t>.</a:t>
            </a:r>
          </a:p>
        </p:txBody>
      </p:sp>
      <p:sp>
        <p:nvSpPr>
          <p:cNvPr id="13"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graphicFrame>
        <p:nvGraphicFramePr>
          <p:cNvPr id="2" name="Object 1"/>
          <p:cNvGraphicFramePr>
            <a:graphicFrameLocks noChangeAspect="1"/>
          </p:cNvGraphicFramePr>
          <p:nvPr>
            <p:extLst>
              <p:ext uri="{D42A27DB-BD31-4B8C-83A1-F6EECF244321}">
                <p14:modId xmlns:p14="http://schemas.microsoft.com/office/powerpoint/2010/main" val="2327125048"/>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0580"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87749910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0581"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683063186"/>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0582"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10170879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4</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a:t>Key Concepts, </a:t>
            </a:r>
            <a:r>
              <a:rPr lang="en-US" sz="2800" b="1" i="1" dirty="0"/>
              <a:t>continued</a:t>
            </a:r>
            <a:endParaRPr lang="en-US" sz="2000" i="1" dirty="0"/>
          </a:p>
          <a:p>
            <a:pPr marL="342900" indent="-342900" algn="l">
              <a:buFont typeface="Arial" pitchFamily="34" charset="0"/>
              <a:buChar char="•"/>
            </a:pPr>
            <a:r>
              <a:rPr lang="en-US" dirty="0" smtClean="0"/>
              <a:t>When </a:t>
            </a:r>
            <a:r>
              <a:rPr lang="en-US" dirty="0"/>
              <a:t>the numbers being compared in an inequality are both negative, it is often useful to think of the numbers’ positions on a number line. A </a:t>
            </a:r>
            <a:r>
              <a:rPr lang="en-US" b="1" dirty="0"/>
              <a:t>number line</a:t>
            </a:r>
            <a:r>
              <a:rPr lang="en-US" dirty="0"/>
              <a:t> is a horizontal line extending infinitely in both directions with numbers marked at regular intervals, such as </a:t>
            </a:r>
            <a:r>
              <a:rPr lang="en-US" dirty="0" smtClean="0"/>
              <a:t>the one </a:t>
            </a:r>
            <a:r>
              <a:rPr lang="en-US" dirty="0"/>
              <a:t>shown</a:t>
            </a:r>
            <a:r>
              <a:rPr lang="en-US" dirty="0" smtClean="0"/>
              <a:t>.</a:t>
            </a:r>
          </a:p>
          <a:p>
            <a:pPr marL="342900" indent="-342900" algn="l">
              <a:buFont typeface="Arial" pitchFamily="34" charset="0"/>
              <a:buChar char="•"/>
            </a:pPr>
            <a:endParaRPr lang="en-US" dirty="0" smtClean="0"/>
          </a:p>
          <a:p>
            <a:pPr marL="342900" indent="-342900" algn="l">
              <a:buFont typeface="Arial" pitchFamily="34" charset="0"/>
              <a:buChar char="•"/>
            </a:pPr>
            <a:endParaRPr lang="en-US" dirty="0" smtClean="0"/>
          </a:p>
          <a:p>
            <a:pPr marL="342900" indent="-342900" algn="l">
              <a:buFont typeface="Arial" pitchFamily="34" charset="0"/>
              <a:buChar char="•"/>
            </a:pPr>
            <a:endParaRPr lang="en-US" dirty="0"/>
          </a:p>
        </p:txBody>
      </p:sp>
      <p:sp>
        <p:nvSpPr>
          <p:cNvPr id="13"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graphicFrame>
        <p:nvGraphicFramePr>
          <p:cNvPr id="2" name="Object 1"/>
          <p:cNvGraphicFramePr>
            <a:graphicFrameLocks noChangeAspect="1"/>
          </p:cNvGraphicFramePr>
          <p:nvPr>
            <p:extLst>
              <p:ext uri="{D42A27DB-BD31-4B8C-83A1-F6EECF244321}">
                <p14:modId xmlns:p14="http://schemas.microsoft.com/office/powerpoint/2010/main" val="2493160160"/>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1605"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32632577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1606"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618447046"/>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1607"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pic>
        <p:nvPicPr>
          <p:cNvPr id="21545" name="Picture 41"/>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1783033" y="3624882"/>
            <a:ext cx="5699051" cy="530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47930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3564C0FE-1B50-A244-8865-0271017718B4}" type="slidenum">
              <a:rPr lang="en-US" sz="1800">
                <a:solidFill>
                  <a:srgbClr val="000000"/>
                </a:solidFill>
                <a:latin typeface="Arial"/>
                <a:ea typeface="Arial"/>
                <a:cs typeface="Arial"/>
              </a:rPr>
              <a:pPr eaLnBrk="1" hangingPunct="1"/>
              <a:t>5</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80363" cy="4997450"/>
          </a:xfrm>
        </p:spPr>
        <p:txBody>
          <a:bodyPr rtlCol="0">
            <a:noAutofit/>
          </a:bodyPr>
          <a:lstStyle/>
          <a:p>
            <a:pPr algn="l" eaLnBrk="1" fontAlgn="auto" hangingPunct="1">
              <a:spcAft>
                <a:spcPts val="0"/>
              </a:spcAft>
              <a:defRPr/>
            </a:pPr>
            <a:r>
              <a:rPr lang="en-US" sz="2800" b="1" dirty="0"/>
              <a:t>Key Concepts, </a:t>
            </a:r>
            <a:r>
              <a:rPr lang="en-US" sz="2800" b="1" i="1" dirty="0"/>
              <a:t>continued</a:t>
            </a:r>
            <a:endParaRPr lang="en-US" sz="2000" i="1" dirty="0"/>
          </a:p>
          <a:p>
            <a:pPr marL="342900" indent="-342900" algn="l">
              <a:buFont typeface="Arial" pitchFamily="34" charset="0"/>
              <a:buChar char="•"/>
            </a:pPr>
            <a:r>
              <a:rPr lang="en-US" dirty="0"/>
              <a:t>If a number is to the left of a second number on a number line, then it is less than the second number, and if it is to the right, then it is greater. For example, the number </a:t>
            </a:r>
            <a:r>
              <a:rPr lang="en-US" dirty="0" smtClean="0">
                <a:latin typeface="+mj-lt"/>
              </a:rPr>
              <a:t>–</a:t>
            </a:r>
            <a:r>
              <a:rPr lang="en-US" dirty="0" smtClean="0"/>
              <a:t>4 </a:t>
            </a:r>
            <a:r>
              <a:rPr lang="en-US" dirty="0"/>
              <a:t>is to the left of the number 0; therefore, </a:t>
            </a:r>
            <a:r>
              <a:rPr lang="en-US" dirty="0" smtClean="0"/>
              <a:t>–4 </a:t>
            </a:r>
            <a:r>
              <a:rPr lang="en-US" dirty="0"/>
              <a:t>is less than 0. To use another example, the number 3 is to the right of the number 1; therefore, 3 is greater than 1.</a:t>
            </a:r>
          </a:p>
        </p:txBody>
      </p:sp>
      <p:sp>
        <p:nvSpPr>
          <p:cNvPr id="13"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graphicFrame>
        <p:nvGraphicFramePr>
          <p:cNvPr id="2" name="Object 1"/>
          <p:cNvGraphicFramePr>
            <a:graphicFrameLocks noChangeAspect="1"/>
          </p:cNvGraphicFramePr>
          <p:nvPr>
            <p:extLst>
              <p:ext uri="{D42A27DB-BD31-4B8C-83A1-F6EECF244321}">
                <p14:modId xmlns:p14="http://schemas.microsoft.com/office/powerpoint/2010/main" val="1664496015"/>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2625" name="Equation" r:id="rId3" imgW="914400" imgH="311040" progId="Equation.DSMT4">
                  <p:embed/>
                </p:oleObj>
              </mc:Choice>
              <mc:Fallback>
                <p:oleObj name="Equation" r:id="rId3"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345107144"/>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2626" name="Equation" r:id="rId5" imgW="914400" imgH="311040" progId="Equation.DSMT4">
                  <p:embed/>
                </p:oleObj>
              </mc:Choice>
              <mc:Fallback>
                <p:oleObj name="Equation" r:id="rId5"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852923801"/>
              </p:ext>
            </p:extLst>
          </p:nvPr>
        </p:nvGraphicFramePr>
        <p:xfrm>
          <a:off x="5130800" y="2908300"/>
          <a:ext cx="914400" cy="311150"/>
        </p:xfrm>
        <a:graphic>
          <a:graphicData uri="http://schemas.openxmlformats.org/presentationml/2006/ole">
            <mc:AlternateContent xmlns:mc="http://schemas.openxmlformats.org/markup-compatibility/2006">
              <mc:Choice xmlns:v="urn:schemas-microsoft-com:vml" Requires="v">
                <p:oleObj spid="_x0000_s22627" name="Equation" r:id="rId6" imgW="914400" imgH="311040" progId="Equation.DSMT4">
                  <p:embed/>
                </p:oleObj>
              </mc:Choice>
              <mc:Fallback>
                <p:oleObj name="Equation" r:id="rId6" imgW="914400" imgH="311040" progId="Equation.DSMT4">
                  <p:embed/>
                  <p:pic>
                    <p:nvPicPr>
                      <p:cNvPr id="0" name=""/>
                      <p:cNvPicPr/>
                      <p:nvPr/>
                    </p:nvPicPr>
                    <p:blipFill>
                      <a:blip r:embed="rId4"/>
                      <a:stretch>
                        <a:fillRect/>
                      </a:stretch>
                    </p:blipFill>
                    <p:spPr>
                      <a:xfrm>
                        <a:off x="5130800" y="2908300"/>
                        <a:ext cx="914400" cy="311150"/>
                      </a:xfrm>
                      <a:prstGeom prst="rect">
                        <a:avLst/>
                      </a:prstGeom>
                    </p:spPr>
                  </p:pic>
                </p:oleObj>
              </mc:Fallback>
            </mc:AlternateContent>
          </a:graphicData>
        </a:graphic>
      </p:graphicFrame>
    </p:spTree>
    <p:extLst>
      <p:ext uri="{BB962C8B-B14F-4D97-AF65-F5344CB8AC3E}">
        <p14:creationId xmlns:p14="http://schemas.microsoft.com/office/powerpoint/2010/main" val="164662486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641350" y="641350"/>
            <a:ext cx="7854950" cy="4997450"/>
          </a:xfrm>
        </p:spPr>
        <p:txBody>
          <a:bodyPr/>
          <a:lstStyle/>
          <a:p>
            <a:pPr algn="l" eaLnBrk="1" hangingPunct="1"/>
            <a:r>
              <a:rPr lang="en-US" sz="2800" b="1" dirty="0"/>
              <a:t>Guided </a:t>
            </a:r>
            <a:r>
              <a:rPr lang="en-US" sz="2800" b="1" dirty="0" smtClean="0"/>
              <a:t>Practice</a:t>
            </a:r>
            <a:endParaRPr lang="en-US" sz="2800" baseline="30000" dirty="0"/>
          </a:p>
          <a:p>
            <a:pPr algn="l" eaLnBrk="1" hangingPunct="1"/>
            <a:r>
              <a:rPr lang="en-US" sz="2800" b="1" dirty="0">
                <a:solidFill>
                  <a:srgbClr val="000090"/>
                </a:solidFill>
              </a:rPr>
              <a:t>Example </a:t>
            </a:r>
            <a:r>
              <a:rPr lang="en-US" sz="2800" b="1" dirty="0" smtClean="0">
                <a:solidFill>
                  <a:srgbClr val="000090"/>
                </a:solidFill>
              </a:rPr>
              <a:t>3</a:t>
            </a:r>
            <a:endParaRPr lang="en-US" sz="2800" b="1" dirty="0">
              <a:solidFill>
                <a:srgbClr val="000090"/>
              </a:solidFill>
            </a:endParaRPr>
          </a:p>
          <a:p>
            <a:pPr algn="l"/>
            <a:r>
              <a:rPr lang="en-US" dirty="0"/>
              <a:t>The elevation of El Centro, California, is </a:t>
            </a:r>
            <a:r>
              <a:rPr lang="en-US" dirty="0" smtClean="0"/>
              <a:t>–12 </a:t>
            </a:r>
            <a:r>
              <a:rPr lang="en-US" dirty="0"/>
              <a:t>meters, and the elevation of Imperial, California, is </a:t>
            </a:r>
            <a:r>
              <a:rPr lang="en-US" dirty="0" smtClean="0"/>
              <a:t>–18 meters</a:t>
            </a:r>
            <a:r>
              <a:rPr lang="en-US" dirty="0"/>
              <a:t>. Write an inequality comparing the elevations of the two cities.</a:t>
            </a:r>
          </a:p>
        </p:txBody>
      </p:sp>
      <p:sp>
        <p:nvSpPr>
          <p:cNvPr id="30722" name="Slide Number Placeholder 1"/>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A4E2057C-FEF6-9649-A4EF-C19DB221F278}" type="slidenum">
              <a:rPr lang="en-US" sz="1800">
                <a:solidFill>
                  <a:srgbClr val="000000"/>
                </a:solidFill>
                <a:latin typeface="Arial"/>
                <a:ea typeface="Arial"/>
                <a:cs typeface="Arial"/>
              </a:rPr>
              <a:pPr eaLnBrk="1" hangingPunct="1"/>
              <a:t>6</a:t>
            </a:fld>
            <a:endParaRPr lang="en-US" sz="1800" dirty="0">
              <a:solidFill>
                <a:srgbClr val="000000"/>
              </a:solidFill>
              <a:latin typeface="Arial"/>
              <a:ea typeface="Arial"/>
              <a:cs typeface="Arial"/>
            </a:endParaRPr>
          </a:p>
        </p:txBody>
      </p:sp>
      <p:sp>
        <p:nvSpPr>
          <p:cNvPr id="6"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spTree>
    <p:extLst>
      <p:ext uri="{BB962C8B-B14F-4D97-AF65-F5344CB8AC3E}">
        <p14:creationId xmlns:p14="http://schemas.microsoft.com/office/powerpoint/2010/main" val="37080044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7</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3, </a:t>
            </a:r>
            <a:r>
              <a:rPr lang="en-US" sz="2800" b="1" i="1" dirty="0" smtClean="0">
                <a:solidFill>
                  <a:srgbClr val="000090"/>
                </a:solidFill>
              </a:rPr>
              <a:t>continued</a:t>
            </a:r>
            <a:endParaRPr lang="en-US" sz="2800" dirty="0" smtClean="0"/>
          </a:p>
          <a:p>
            <a:pPr marL="512064" indent="-557784" algn="l">
              <a:buFont typeface="+mj-lt"/>
              <a:buAutoNum type="arabicPeriod"/>
            </a:pPr>
            <a:r>
              <a:rPr lang="en-US" sz="2800" b="1" dirty="0">
                <a:solidFill>
                  <a:srgbClr val="660066"/>
                </a:solidFill>
              </a:rPr>
              <a:t>Plot the elevations on a number line</a:t>
            </a:r>
            <a:r>
              <a:rPr lang="en-US" sz="2800" b="1" dirty="0" smtClean="0">
                <a:solidFill>
                  <a:srgbClr val="660066"/>
                </a:solidFill>
              </a:rPr>
              <a:t>.</a:t>
            </a:r>
          </a:p>
          <a:p>
            <a:pPr marL="512064" algn="l"/>
            <a:r>
              <a:rPr lang="en-US" dirty="0"/>
              <a:t>Create a number line from at least </a:t>
            </a:r>
            <a:r>
              <a:rPr lang="en-US" dirty="0" smtClean="0"/>
              <a:t>–20 </a:t>
            </a:r>
            <a:r>
              <a:rPr lang="en-US" dirty="0"/>
              <a:t>to 0 so that the values representing the two elevations can be seen in comparison with </a:t>
            </a:r>
            <a:r>
              <a:rPr lang="en-US" dirty="0" smtClean="0"/>
              <a:t>each other</a:t>
            </a:r>
            <a:r>
              <a:rPr lang="en-US" dirty="0"/>
              <a:t>.</a:t>
            </a:r>
          </a:p>
          <a:p>
            <a:pPr marL="512064" algn="l"/>
            <a:r>
              <a:rPr lang="en-US" dirty="0"/>
              <a:t>Mark </a:t>
            </a:r>
            <a:r>
              <a:rPr lang="en-US" dirty="0" smtClean="0"/>
              <a:t>–12 </a:t>
            </a:r>
            <a:r>
              <a:rPr lang="en-US" dirty="0"/>
              <a:t>for the elevation of El Centro and </a:t>
            </a:r>
            <a:r>
              <a:rPr lang="en-US" dirty="0" smtClean="0"/>
              <a:t>–18 </a:t>
            </a:r>
            <a:r>
              <a:rPr lang="en-US" dirty="0"/>
              <a:t>for Imperial.</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2355" y="3803716"/>
            <a:ext cx="6099291" cy="1371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559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8</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96290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3, </a:t>
            </a:r>
            <a:r>
              <a:rPr lang="en-US" sz="2800" b="1" i="1" dirty="0" smtClean="0">
                <a:solidFill>
                  <a:srgbClr val="000090"/>
                </a:solidFill>
              </a:rPr>
              <a:t>continued</a:t>
            </a:r>
            <a:endParaRPr lang="en-US" sz="2800" dirty="0" smtClean="0"/>
          </a:p>
          <a:p>
            <a:pPr marL="512064" indent="-557784" algn="l">
              <a:buFont typeface="+mj-lt"/>
              <a:buAutoNum type="arabicPeriod" startAt="2"/>
            </a:pPr>
            <a:r>
              <a:rPr lang="en-US" sz="2800" b="1" dirty="0">
                <a:solidFill>
                  <a:srgbClr val="660066"/>
                </a:solidFill>
              </a:rPr>
              <a:t>Decide which city has a lower elevation, and which has a </a:t>
            </a:r>
            <a:r>
              <a:rPr lang="en-US" sz="2800" b="1" dirty="0" smtClean="0">
                <a:solidFill>
                  <a:srgbClr val="660066"/>
                </a:solidFill>
              </a:rPr>
              <a:t>higher elevation.</a:t>
            </a:r>
          </a:p>
          <a:p>
            <a:pPr marL="512064" algn="l"/>
            <a:r>
              <a:rPr lang="en-US" dirty="0"/>
              <a:t>Imperial’s elevation is to the left of El </a:t>
            </a:r>
            <a:r>
              <a:rPr lang="en-US" dirty="0" smtClean="0"/>
              <a:t>Centro’s elevation </a:t>
            </a:r>
            <a:r>
              <a:rPr lang="en-US" dirty="0"/>
              <a:t>on the number line, and El </a:t>
            </a:r>
            <a:r>
              <a:rPr lang="en-US" dirty="0" smtClean="0"/>
              <a:t>Centro’s elevation </a:t>
            </a:r>
            <a:r>
              <a:rPr lang="en-US" dirty="0"/>
              <a:t>is to the right of Imperial’s </a:t>
            </a:r>
            <a:r>
              <a:rPr lang="en-US" dirty="0" smtClean="0"/>
              <a:t>elevation. This means </a:t>
            </a:r>
            <a:r>
              <a:rPr lang="en-US" dirty="0"/>
              <a:t>that Imperial has a lower elevation, </a:t>
            </a:r>
            <a:r>
              <a:rPr lang="en-US" dirty="0" smtClean="0"/>
              <a:t>and El </a:t>
            </a:r>
            <a:r>
              <a:rPr lang="en-US" dirty="0"/>
              <a:t>Centro has a higher elevation.</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spTree>
    <p:extLst>
      <p:ext uri="{BB962C8B-B14F-4D97-AF65-F5344CB8AC3E}">
        <p14:creationId xmlns:p14="http://schemas.microsoft.com/office/powerpoint/2010/main" val="5772052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8D968AB2-F23F-5845-B880-32ACD3B8E74E}" type="slidenum">
              <a:rPr lang="en-US" sz="1800">
                <a:solidFill>
                  <a:srgbClr val="000000"/>
                </a:solidFill>
                <a:latin typeface="Arial"/>
                <a:ea typeface="Arial"/>
                <a:cs typeface="Arial"/>
              </a:rPr>
              <a:pPr eaLnBrk="1" hangingPunct="1"/>
              <a:t>9</a:t>
            </a:fld>
            <a:endParaRPr lang="en-US" sz="1800" dirty="0">
              <a:solidFill>
                <a:srgbClr val="000000"/>
              </a:solidFill>
              <a:latin typeface="Arial"/>
              <a:ea typeface="Arial"/>
              <a:cs typeface="Arial"/>
            </a:endParaRPr>
          </a:p>
        </p:txBody>
      </p:sp>
      <p:sp>
        <p:nvSpPr>
          <p:cNvPr id="6" name="Subtitle 1"/>
          <p:cNvSpPr>
            <a:spLocks noGrp="1"/>
          </p:cNvSpPr>
          <p:nvPr>
            <p:ph type="subTitle" idx="1"/>
          </p:nvPr>
        </p:nvSpPr>
        <p:spPr>
          <a:xfrm>
            <a:off x="641350" y="641350"/>
            <a:ext cx="7854950" cy="4997450"/>
          </a:xfrm>
        </p:spPr>
        <p:txBody>
          <a:bodyPr rtlCol="0">
            <a:normAutofit/>
          </a:bodyPr>
          <a:lstStyle/>
          <a:p>
            <a:pPr algn="l" eaLnBrk="1" fontAlgn="auto" hangingPunct="1">
              <a:spcAft>
                <a:spcPts val="0"/>
              </a:spcAft>
              <a:defRPr/>
            </a:pPr>
            <a:r>
              <a:rPr lang="en-US" sz="2800" b="1" dirty="0" smtClean="0">
                <a:ea typeface="+mn-ea"/>
              </a:rPr>
              <a:t>Guided Practice: </a:t>
            </a:r>
            <a:r>
              <a:rPr lang="en-US" sz="2800" b="1" dirty="0">
                <a:solidFill>
                  <a:srgbClr val="000090"/>
                </a:solidFill>
                <a:ea typeface="+mn-ea"/>
              </a:rPr>
              <a:t>Example </a:t>
            </a:r>
            <a:r>
              <a:rPr lang="en-US" sz="2800" b="1" dirty="0" smtClean="0">
                <a:solidFill>
                  <a:srgbClr val="000090"/>
                </a:solidFill>
                <a:ea typeface="+mn-ea"/>
              </a:rPr>
              <a:t>3, </a:t>
            </a:r>
            <a:r>
              <a:rPr lang="en-US" sz="2800" b="1" i="1" dirty="0" smtClean="0">
                <a:solidFill>
                  <a:srgbClr val="000090"/>
                </a:solidFill>
              </a:rPr>
              <a:t>continued</a:t>
            </a:r>
            <a:endParaRPr lang="en-US" sz="2800" dirty="0" smtClean="0"/>
          </a:p>
          <a:p>
            <a:pPr marL="512064" indent="-557784" algn="l">
              <a:buFont typeface="+mj-lt"/>
              <a:buAutoNum type="arabicPeriod" startAt="3"/>
            </a:pPr>
            <a:r>
              <a:rPr lang="en-US" sz="2800" b="1" dirty="0">
                <a:solidFill>
                  <a:srgbClr val="660066"/>
                </a:solidFill>
              </a:rPr>
              <a:t>Write an inequality that compares the elevations of the two cities</a:t>
            </a:r>
            <a:r>
              <a:rPr lang="en-US" sz="2800" b="1" dirty="0" smtClean="0">
                <a:solidFill>
                  <a:srgbClr val="660066"/>
                </a:solidFill>
              </a:rPr>
              <a:t>.</a:t>
            </a:r>
          </a:p>
          <a:p>
            <a:pPr marL="512064" algn="l"/>
            <a:r>
              <a:rPr lang="en-US" dirty="0"/>
              <a:t>Two inequalities can be written. If the symbol &lt; </a:t>
            </a:r>
            <a:r>
              <a:rPr lang="en-US" dirty="0" smtClean="0"/>
              <a:t>is used</a:t>
            </a:r>
            <a:r>
              <a:rPr lang="en-US" dirty="0"/>
              <a:t>, then the inequality would be </a:t>
            </a:r>
            <a:r>
              <a:rPr lang="en-US" dirty="0" smtClean="0"/>
              <a:t>–18 </a:t>
            </a:r>
            <a:r>
              <a:rPr lang="en-US" dirty="0"/>
              <a:t>&lt; </a:t>
            </a:r>
            <a:r>
              <a:rPr lang="en-US" dirty="0" smtClean="0"/>
              <a:t>–12</a:t>
            </a:r>
            <a:r>
              <a:rPr lang="en-US" dirty="0"/>
              <a:t>, </a:t>
            </a:r>
            <a:r>
              <a:rPr lang="en-US" dirty="0" smtClean="0"/>
              <a:t>since Imperial’s </a:t>
            </a:r>
            <a:r>
              <a:rPr lang="en-US" dirty="0"/>
              <a:t>elevation is lower than El </a:t>
            </a:r>
            <a:r>
              <a:rPr lang="en-US" dirty="0" smtClean="0"/>
              <a:t>Centro’s elevation</a:t>
            </a:r>
            <a:r>
              <a:rPr lang="en-US" dirty="0"/>
              <a:t>.</a:t>
            </a:r>
          </a:p>
          <a:p>
            <a:pPr marL="512064" algn="l"/>
            <a:r>
              <a:rPr lang="en-US" dirty="0"/>
              <a:t>If the symbol &gt; is used, then the inequality would </a:t>
            </a:r>
            <a:r>
              <a:rPr lang="en-US" dirty="0" smtClean="0"/>
              <a:t>be –</a:t>
            </a:r>
            <a:r>
              <a:rPr lang="en-US" dirty="0" smtClean="0"/>
              <a:t>12 </a:t>
            </a:r>
            <a:r>
              <a:rPr lang="en-US" dirty="0"/>
              <a:t>&gt; </a:t>
            </a:r>
            <a:r>
              <a:rPr lang="en-US" dirty="0" smtClean="0"/>
              <a:t>–18</a:t>
            </a:r>
            <a:r>
              <a:rPr lang="en-US" dirty="0"/>
              <a:t>, </a:t>
            </a:r>
            <a:r>
              <a:rPr lang="en-US" dirty="0" smtClean="0"/>
              <a:t>since El </a:t>
            </a:r>
            <a:r>
              <a:rPr lang="en-US" dirty="0"/>
              <a:t>Centro’s elevation is higher </a:t>
            </a:r>
            <a:r>
              <a:rPr lang="en-US" dirty="0" smtClean="0"/>
              <a:t>than Imperial’s </a:t>
            </a:r>
            <a:r>
              <a:rPr lang="en-US" dirty="0"/>
              <a:t>elevation.</a:t>
            </a:r>
            <a:endParaRPr lang="en-US" dirty="0" smtClean="0"/>
          </a:p>
        </p:txBody>
      </p:sp>
      <p:sp>
        <p:nvSpPr>
          <p:cNvPr id="8" name="Text Placeholder 3"/>
          <p:cNvSpPr>
            <a:spLocks noGrp="1"/>
          </p:cNvSpPr>
          <p:nvPr>
            <p:ph type="body" sz="quarter" idx="10"/>
          </p:nvPr>
        </p:nvSpPr>
        <p:spPr>
          <a:xfrm>
            <a:off x="1006946" y="6246813"/>
            <a:ext cx="6103257" cy="360816"/>
          </a:xfrm>
        </p:spPr>
        <p:txBody>
          <a:bodyPr/>
          <a:lstStyle/>
          <a:p>
            <a:r>
              <a:rPr lang="en-US" dirty="0"/>
              <a:t>1.4 Skill 1: Reading and Writing Inequalities</a:t>
            </a:r>
          </a:p>
        </p:txBody>
      </p:sp>
      <p:pic>
        <p:nvPicPr>
          <p:cNvPr id="7" name="Picture 2" descr="D:\Krishna\Projects\IRDVD\Walch\05082015\tic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6186" y="4476582"/>
            <a:ext cx="1352739" cy="1200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00148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oordinate Algebra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Coordinate Algebra Instruction TEMPLATE.potx</Template>
  <TotalTime>2109</TotalTime>
  <Words>670</Words>
  <Application>Microsoft Macintosh PowerPoint</Application>
  <PresentationFormat>On-screen Show (4:3)</PresentationFormat>
  <Paragraphs>52</Paragraphs>
  <Slides>10</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Coordinate Algebra Instruction TEMPLATE</vt:lpstr>
      <vt:lpstr>MathType 6.0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Martie Harmon</cp:lastModifiedBy>
  <cp:revision>362</cp:revision>
  <cp:lastPrinted>2012-03-22T14:14:30Z</cp:lastPrinted>
  <dcterms:created xsi:type="dcterms:W3CDTF">2012-02-22T19:14:19Z</dcterms:created>
  <dcterms:modified xsi:type="dcterms:W3CDTF">2015-06-05T20:23:18Z</dcterms:modified>
</cp:coreProperties>
</file>