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85" r:id="rId3"/>
    <p:sldId id="307" r:id="rId4"/>
    <p:sldId id="308" r:id="rId5"/>
    <p:sldId id="324" r:id="rId6"/>
    <p:sldId id="309" r:id="rId7"/>
    <p:sldId id="310" r:id="rId8"/>
    <p:sldId id="311" r:id="rId9"/>
    <p:sldId id="312" r:id="rId10"/>
    <p:sldId id="326" r:id="rId11"/>
    <p:sldId id="287" r:id="rId12"/>
    <p:sldId id="288" r:id="rId13"/>
    <p:sldId id="314" r:id="rId14"/>
    <p:sldId id="315" r:id="rId15"/>
    <p:sldId id="328" r:id="rId16"/>
    <p:sldId id="316" r:id="rId17"/>
    <p:sldId id="317" r:id="rId18"/>
    <p:sldId id="325" r:id="rId19"/>
    <p:sldId id="319" r:id="rId20"/>
    <p:sldId id="320" r:id="rId21"/>
    <p:sldId id="321" r:id="rId22"/>
    <p:sldId id="323" r:id="rId23"/>
    <p:sldId id="300"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1682">
          <p15:clr>
            <a:srgbClr val="A4A3A4"/>
          </p15:clr>
        </p15:guide>
        <p15:guide id="2" pos="277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3" d="100"/>
          <a:sy n="113" d="100"/>
        </p:scale>
        <p:origin x="-272" y="-104"/>
      </p:cViewPr>
      <p:guideLst>
        <p:guide orient="horz" pos="1682"/>
        <p:guide pos="27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6.wmf"/><Relationship Id="rId3"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4149381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smtClean="0">
                <a:solidFill>
                  <a:schemeClr val="tx1"/>
                </a:solidFill>
                <a:effectLst/>
                <a:latin typeface="Arial"/>
              </a:rPr>
              <a:t>://www.walch.com/ei/04007</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23</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15283" y="6303114"/>
            <a:ext cx="5530850"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B9D72-0827-BA4C-95EE-37D9810008D3}" type="slidenum">
              <a:rPr lang="en-US"/>
              <a:pPr/>
              <a:t>‹#›</a:t>
            </a:fld>
            <a:endParaRPr lang="en-US"/>
          </a:p>
        </p:txBody>
      </p:sp>
    </p:spTree>
    <p:extLst>
      <p:ext uri="{BB962C8B-B14F-4D97-AF65-F5344CB8AC3E}">
        <p14:creationId xmlns:p14="http://schemas.microsoft.com/office/powerpoint/2010/main" val="18458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9B2641-8F29-1948-A626-58B4B07BD0B5}" type="slidenum">
              <a:rPr lang="en-US"/>
              <a:pPr/>
              <a:t>‹#›</a:t>
            </a:fld>
            <a:endParaRPr lang="en-US"/>
          </a:p>
        </p:txBody>
      </p:sp>
    </p:spTree>
    <p:extLst>
      <p:ext uri="{BB962C8B-B14F-4D97-AF65-F5344CB8AC3E}">
        <p14:creationId xmlns:p14="http://schemas.microsoft.com/office/powerpoint/2010/main" val="4263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4A0925-BE82-DC42-BB62-BA858F36605C}" type="slidenum">
              <a:rPr lang="en-US"/>
              <a:pPr/>
              <a:t>‹#›</a:t>
            </a:fld>
            <a:endParaRPr lang="en-US"/>
          </a:p>
        </p:txBody>
      </p:sp>
    </p:spTree>
    <p:extLst>
      <p:ext uri="{BB962C8B-B14F-4D97-AF65-F5344CB8AC3E}">
        <p14:creationId xmlns:p14="http://schemas.microsoft.com/office/powerpoint/2010/main" val="2612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F1D14E-6CCD-C546-897B-220A49B11F3C}" type="slidenum">
              <a:rPr lang="en-US"/>
              <a:pPr/>
              <a:t>‹#›</a:t>
            </a:fld>
            <a:endParaRPr lang="en-US"/>
          </a:p>
        </p:txBody>
      </p:sp>
    </p:spTree>
    <p:extLst>
      <p:ext uri="{BB962C8B-B14F-4D97-AF65-F5344CB8AC3E}">
        <p14:creationId xmlns:p14="http://schemas.microsoft.com/office/powerpoint/2010/main" val="305643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C292-60A6-5F4B-BEE3-3FDBCC8A3694}" type="slidenum">
              <a:rPr lang="en-US"/>
              <a:pPr/>
              <a:t>‹#›</a:t>
            </a:fld>
            <a:endParaRPr lang="en-US"/>
          </a:p>
        </p:txBody>
      </p:sp>
    </p:spTree>
    <p:extLst>
      <p:ext uri="{BB962C8B-B14F-4D97-AF65-F5344CB8AC3E}">
        <p14:creationId xmlns:p14="http://schemas.microsoft.com/office/powerpoint/2010/main" val="7094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683D74-E9C7-B74A-9EC2-1FD1DEF8F5E9}" type="slidenum">
              <a:rPr lang="en-US"/>
              <a:pPr/>
              <a:t>‹#›</a:t>
            </a:fld>
            <a:endParaRPr lang="en-US"/>
          </a:p>
        </p:txBody>
      </p:sp>
    </p:spTree>
    <p:extLst>
      <p:ext uri="{BB962C8B-B14F-4D97-AF65-F5344CB8AC3E}">
        <p14:creationId xmlns:p14="http://schemas.microsoft.com/office/powerpoint/2010/main" val="19409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DC3DD92-D354-5044-88C2-55479F5784B8}" type="slidenum">
              <a:rPr lang="en-US"/>
              <a:pPr/>
              <a:t>‹#›</a:t>
            </a:fld>
            <a:endParaRPr lang="en-US"/>
          </a:p>
        </p:txBody>
      </p:sp>
    </p:spTree>
    <p:extLst>
      <p:ext uri="{BB962C8B-B14F-4D97-AF65-F5344CB8AC3E}">
        <p14:creationId xmlns:p14="http://schemas.microsoft.com/office/powerpoint/2010/main" val="349538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B032F6A-AA06-2647-9560-7FA36C636636}" type="slidenum">
              <a:rPr lang="en-US"/>
              <a:pPr/>
              <a:t>‹#›</a:t>
            </a:fld>
            <a:endParaRPr lang="en-US"/>
          </a:p>
        </p:txBody>
      </p:sp>
    </p:spTree>
    <p:extLst>
      <p:ext uri="{BB962C8B-B14F-4D97-AF65-F5344CB8AC3E}">
        <p14:creationId xmlns:p14="http://schemas.microsoft.com/office/powerpoint/2010/main" val="331951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F48D9B-A9AC-2A4B-9BF4-D1FD0AAE7690}" type="slidenum">
              <a:rPr lang="en-US"/>
              <a:pPr/>
              <a:t>‹#›</a:t>
            </a:fld>
            <a:endParaRPr lang="en-US"/>
          </a:p>
        </p:txBody>
      </p:sp>
    </p:spTree>
    <p:extLst>
      <p:ext uri="{BB962C8B-B14F-4D97-AF65-F5344CB8AC3E}">
        <p14:creationId xmlns:p14="http://schemas.microsoft.com/office/powerpoint/2010/main" val="20568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5E7570-3079-3444-8E7A-9B8773C06020}" type="slidenum">
              <a:rPr lang="en-US"/>
              <a:pPr/>
              <a:t>‹#›</a:t>
            </a:fld>
            <a:endParaRPr lang="en-US"/>
          </a:p>
        </p:txBody>
      </p:sp>
    </p:spTree>
    <p:extLst>
      <p:ext uri="{BB962C8B-B14F-4D97-AF65-F5344CB8AC3E}">
        <p14:creationId xmlns:p14="http://schemas.microsoft.com/office/powerpoint/2010/main" val="228857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13.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14.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hyperlink" Target="http://www.walch.com/ei/04007" TargetMode="External"/><Relationship Id="rId4"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2.wmf"/><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2.wmf"/><Relationship Id="rId5" Type="http://schemas.openxmlformats.org/officeDocument/2006/relationships/oleObject" Target="../embeddings/oleObject8.bin"/><Relationship Id="rId6" Type="http://schemas.openxmlformats.org/officeDocument/2006/relationships/oleObject" Target="../embeddings/oleObject9.bin"/><Relationship Id="rId7" Type="http://schemas.openxmlformats.org/officeDocument/2006/relationships/oleObject" Target="../embeddings/oleObject10.bin"/><Relationship Id="rId8"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wmf"/><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wmf"/><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image" Target="../media/image5.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2.wmf"/><Relationship Id="rId5" Type="http://schemas.openxmlformats.org/officeDocument/2006/relationships/oleObject" Target="../embeddings/oleObject18.bin"/><Relationship Id="rId6" Type="http://schemas.openxmlformats.org/officeDocument/2006/relationships/oleObject" Target="../embeddings/oleObject19.bin"/><Relationship Id="rId7" Type="http://schemas.openxmlformats.org/officeDocument/2006/relationships/image" Target="../media/image6.wmf"/><Relationship Id="rId8" Type="http://schemas.openxmlformats.org/officeDocument/2006/relationships/oleObject" Target="../embeddings/oleObject20.bin"/><Relationship Id="rId9" Type="http://schemas.openxmlformats.org/officeDocument/2006/relationships/image" Target="../media/image7.w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8.wmf"/><Relationship Id="rId5" Type="http://schemas.openxmlformats.org/officeDocument/2006/relationships/oleObject" Target="../embeddings/oleObject22.bin"/><Relationship Id="rId6" Type="http://schemas.openxmlformats.org/officeDocument/2006/relationships/image" Target="../media/image9.w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10.emf"/><Relationship Id="rId5" Type="http://schemas.openxmlformats.org/officeDocument/2006/relationships/oleObject" Target="../embeddings/oleObject24.bin"/><Relationship Id="rId6" Type="http://schemas.openxmlformats.org/officeDocument/2006/relationships/image" Target="../media/image11.w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40995" cy="4997450"/>
          </a:xfrm>
        </p:spPr>
        <p:txBody>
          <a:bodyPr/>
          <a:lstStyle/>
          <a:p>
            <a:pPr algn="l" eaLnBrk="1" hangingPunct="1"/>
            <a:r>
              <a:rPr lang="en-US" sz="2800" b="1" dirty="0" smtClean="0"/>
              <a:t>Introduction</a:t>
            </a:r>
          </a:p>
          <a:p>
            <a:pPr algn="l"/>
            <a:r>
              <a:rPr lang="en-US" dirty="0"/>
              <a:t>A </a:t>
            </a:r>
            <a:r>
              <a:rPr lang="en-US" b="1" dirty="0"/>
              <a:t>proportional relationship </a:t>
            </a:r>
            <a:r>
              <a:rPr lang="en-US" dirty="0"/>
              <a:t>describes the relationship between two quantities that vary directly with one another. A few common proportional relationships that we encounter in our everyday lives include the speed a car travels (miles per hour), the amount of gas consumed on a road trip (gallons per mile), the amount of money earned at a job (dollars per hour), or the number of calories per serving of a favorite snack food (calories per serving). In all of these examples, each of the two quantities described varies directly with the other. </a:t>
            </a:r>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smtClean="0"/>
              <a:t>1.3 Skill 1: </a:t>
            </a:r>
            <a:r>
              <a:rPr lang="en-US" dirty="0"/>
              <a:t>Understanding Slope as a Rate of Change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10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spcBef>
                <a:spcPts val="500"/>
              </a:spcBef>
              <a:spcAft>
                <a:spcPts val="1200"/>
              </a:spcAft>
              <a:buFont typeface="Arial" pitchFamily="34" charset="0"/>
              <a:buChar char="•"/>
            </a:pPr>
            <a:r>
              <a:rPr lang="en-US" dirty="0" smtClean="0">
                <a:ea typeface="+mn-ea"/>
              </a:rPr>
              <a:t>The </a:t>
            </a:r>
            <a:r>
              <a:rPr lang="en-US" dirty="0">
                <a:ea typeface="+mn-ea"/>
              </a:rPr>
              <a:t>slope of an equation that describes a proportional relationship is also known as the </a:t>
            </a:r>
            <a:r>
              <a:rPr lang="en-US" b="1" dirty="0" smtClean="0">
                <a:ea typeface="+mn-ea"/>
              </a:rPr>
              <a:t>unit rate</a:t>
            </a:r>
            <a:r>
              <a:rPr lang="en-US" dirty="0">
                <a:ea typeface="+mn-ea"/>
              </a:rPr>
              <a:t>, or the rate per one given unit</a:t>
            </a:r>
            <a:r>
              <a:rPr lang="en-US" dirty="0" smtClean="0">
                <a:ea typeface="+mn-ea"/>
              </a:rPr>
              <a:t>.</a:t>
            </a:r>
          </a:p>
          <a:p>
            <a:pPr marL="342900" indent="-342900" algn="l">
              <a:spcBef>
                <a:spcPts val="576"/>
              </a:spcBef>
              <a:buFont typeface="Arial" pitchFamily="34" charset="0"/>
              <a:buChar char="•"/>
            </a:pPr>
            <a:r>
              <a:rPr lang="en-US" dirty="0"/>
              <a:t>The calculation of slope can be extended beyond proportional relationships to that of linear equations of the form </a:t>
            </a:r>
            <a:r>
              <a:rPr lang="en-US" i="1" dirty="0"/>
              <a:t>y</a:t>
            </a:r>
            <a:r>
              <a:rPr lang="en-US" dirty="0"/>
              <a:t> = </a:t>
            </a:r>
            <a:r>
              <a:rPr lang="en-US" i="1" dirty="0"/>
              <a:t>mx</a:t>
            </a:r>
            <a:r>
              <a:rPr lang="en-US" dirty="0"/>
              <a:t> + </a:t>
            </a:r>
            <a:r>
              <a:rPr lang="en-US" i="1" dirty="0"/>
              <a:t>b</a:t>
            </a:r>
            <a:r>
              <a:rPr lang="en-US" dirty="0"/>
              <a:t>, where </a:t>
            </a:r>
            <a:r>
              <a:rPr lang="en-US" i="1" dirty="0"/>
              <a:t>b</a:t>
            </a:r>
            <a:r>
              <a:rPr lang="en-US" dirty="0"/>
              <a:t> is the </a:t>
            </a:r>
            <a:r>
              <a:rPr lang="en-US" i="1" dirty="0"/>
              <a:t>y</a:t>
            </a:r>
            <a:r>
              <a:rPr lang="en-US" dirty="0"/>
              <a:t>-intercept</a:t>
            </a:r>
            <a:r>
              <a:rPr lang="en-US" dirty="0" smtClean="0"/>
              <a:t>.</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35086927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1</a:t>
            </a:r>
          </a:p>
          <a:p>
            <a:pPr algn="l"/>
            <a:r>
              <a:rPr lang="en-US" dirty="0"/>
              <a:t>The cost of gasoline on a given day is $3.15 per gallon. Graph the proportional relationship. Determine the slope and what it means in the context of the problem. How can the slope be used to determine how many gallons of gas can be purchased for $50? What is the equation that describes the relationship between the two quantities?</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11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a:pPr>
            <a:r>
              <a:rPr lang="en-US" sz="2800" b="1" dirty="0">
                <a:solidFill>
                  <a:srgbClr val="660066"/>
                </a:solidFill>
              </a:rPr>
              <a:t>Create a table to show how the two quantities described vary. </a:t>
            </a:r>
            <a:endParaRPr lang="en-US" sz="2800" b="1" dirty="0" smtClean="0">
              <a:solidFill>
                <a:srgbClr val="660066"/>
              </a:solidFill>
            </a:endParaRPr>
          </a:p>
          <a:p>
            <a:pPr marL="512064" algn="l"/>
            <a:r>
              <a:rPr lang="en-US" dirty="0" smtClean="0"/>
              <a:t>The </a:t>
            </a:r>
            <a:r>
              <a:rPr lang="en-US" dirty="0"/>
              <a:t>two quantities described are the number </a:t>
            </a:r>
            <a:r>
              <a:rPr lang="en-US" dirty="0" smtClean="0"/>
              <a:t>of gallons </a:t>
            </a:r>
            <a:r>
              <a:rPr lang="en-US" dirty="0"/>
              <a:t>of gasoline purchased and the cost in </a:t>
            </a:r>
            <a:r>
              <a:rPr lang="en-US" dirty="0" smtClean="0"/>
              <a:t>dollars.</a:t>
            </a:r>
          </a:p>
          <a:p>
            <a:pPr marL="512064" algn="l"/>
            <a:r>
              <a:rPr lang="en-US" dirty="0" smtClean="0"/>
              <a:t>For </a:t>
            </a:r>
            <a:r>
              <a:rPr lang="en-US" dirty="0"/>
              <a:t>each gallon purchased, the cost is $3.15; </a:t>
            </a:r>
            <a:r>
              <a:rPr lang="en-US" dirty="0" smtClean="0"/>
              <a:t>therefore</a:t>
            </a:r>
            <a:r>
              <a:rPr lang="en-US" dirty="0"/>
              <a:t>, the total cost can be determined by </a:t>
            </a:r>
            <a:r>
              <a:rPr lang="en-US" dirty="0" smtClean="0"/>
              <a:t>multiplying </a:t>
            </a:r>
            <a:r>
              <a:rPr lang="en-US" dirty="0"/>
              <a:t>the number of gallons by </a:t>
            </a:r>
            <a:r>
              <a:rPr lang="en-US" dirty="0" smtClean="0"/>
              <a:t>3.15.</a:t>
            </a: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algn="l"/>
            <a:r>
              <a:rPr lang="en-US" dirty="0" smtClean="0"/>
              <a:t>Choose </a:t>
            </a:r>
            <a:r>
              <a:rPr lang="en-US" dirty="0"/>
              <a:t>several values for the number of gallons </a:t>
            </a:r>
            <a:r>
              <a:rPr lang="en-US" dirty="0" smtClean="0"/>
              <a:t>purchased </a:t>
            </a:r>
            <a:r>
              <a:rPr lang="en-US" dirty="0"/>
              <a:t>and calculate the associated cost. Use </a:t>
            </a:r>
            <a:r>
              <a:rPr lang="en-US" dirty="0" smtClean="0"/>
              <a:t>a table </a:t>
            </a:r>
            <a:r>
              <a:rPr lang="en-US" dirty="0"/>
              <a:t>to organize the information</a:t>
            </a:r>
            <a:r>
              <a:rPr lang="en-US" dirty="0" smtClean="0"/>
              <a:t>.</a:t>
            </a:r>
            <a:endParaRPr lang="en-US" sz="3100" dirty="0">
              <a:solidFill>
                <a:schemeClr val="tx1"/>
              </a:solidFill>
              <a:latin typeface="Arial" pitchFamily="34" charset="0"/>
              <a:cs typeface="Arial" pitchFamily="34" charset="0"/>
            </a:endParaRP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Table 1"/>
          <p:cNvGraphicFramePr>
            <a:graphicFrameLocks noGrp="1"/>
          </p:cNvGraphicFramePr>
          <p:nvPr>
            <p:extLst>
              <p:ext uri="{D42A27DB-BD31-4B8C-83A1-F6EECF244321}">
                <p14:modId xmlns:p14="http://schemas.microsoft.com/office/powerpoint/2010/main" val="33473633"/>
              </p:ext>
            </p:extLst>
          </p:nvPr>
        </p:nvGraphicFramePr>
        <p:xfrm>
          <a:off x="1125197" y="2535926"/>
          <a:ext cx="6893606" cy="1429593"/>
        </p:xfrm>
        <a:graphic>
          <a:graphicData uri="http://schemas.openxmlformats.org/drawingml/2006/table">
            <a:tbl>
              <a:tblPr firstRow="1" bandRow="1">
                <a:tableStyleId>{5C22544A-7EE6-4342-B048-85BDC9FD1C3A}</a:tableStyleId>
              </a:tblPr>
              <a:tblGrid>
                <a:gridCol w="1774371"/>
                <a:gridCol w="1023847"/>
                <a:gridCol w="1023847"/>
                <a:gridCol w="1023847"/>
                <a:gridCol w="1023847"/>
                <a:gridCol w="1023847"/>
              </a:tblGrid>
              <a:tr h="876449">
                <a:tc>
                  <a:txBody>
                    <a:bodyPr/>
                    <a:lstStyle/>
                    <a:p>
                      <a:pPr algn="ctr"/>
                      <a:r>
                        <a:rPr lang="en-US" sz="2400" b="1" i="0" u="none" strike="noStrike" kern="1200" baseline="0" dirty="0" smtClean="0">
                          <a:solidFill>
                            <a:schemeClr val="tx1"/>
                          </a:solidFill>
                          <a:latin typeface="Arial" pitchFamily="34" charset="0"/>
                          <a:ea typeface="+mn-ea"/>
                          <a:cs typeface="Arial" pitchFamily="34" charset="0"/>
                        </a:rPr>
                        <a:t>Number of gallons </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400" b="0" dirty="0" smtClean="0">
                          <a:solidFill>
                            <a:schemeClr val="tx1"/>
                          </a:solidFill>
                          <a:latin typeface="Arial" pitchFamily="34" charset="0"/>
                          <a:cs typeface="Arial" pitchFamily="34" charset="0"/>
                        </a:rPr>
                        <a:t>0</a:t>
                      </a:r>
                      <a:endParaRPr lang="en-US" sz="2400" b="0" dirty="0">
                        <a:solidFill>
                          <a:schemeClr val="tx1"/>
                        </a:solidFill>
                        <a:latin typeface="Arial" pitchFamily="34" charset="0"/>
                        <a:cs typeface="Arial"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5</a:t>
                      </a:r>
                      <a:endParaRPr lang="en-US" sz="2400" b="0" dirty="0">
                        <a:solidFill>
                          <a:schemeClr val="tx1"/>
                        </a:solidFill>
                        <a:latin typeface="Arial" pitchFamily="34" charset="0"/>
                        <a:cs typeface="Arial"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10</a:t>
                      </a:r>
                      <a:endParaRPr lang="en-US" sz="2400" b="0" dirty="0">
                        <a:solidFill>
                          <a:schemeClr val="tx1"/>
                        </a:solidFill>
                        <a:latin typeface="Arial" pitchFamily="34" charset="0"/>
                        <a:cs typeface="Arial"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15</a:t>
                      </a:r>
                      <a:endParaRPr lang="en-US" sz="2400" b="0" dirty="0">
                        <a:solidFill>
                          <a:schemeClr val="tx1"/>
                        </a:solidFill>
                        <a:latin typeface="Arial" pitchFamily="34" charset="0"/>
                        <a:cs typeface="Arial"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20</a:t>
                      </a:r>
                      <a:endParaRPr lang="en-US" sz="2400" b="0" dirty="0">
                        <a:solidFill>
                          <a:schemeClr val="tx1"/>
                        </a:solidFill>
                        <a:latin typeface="Arial" pitchFamily="34" charset="0"/>
                        <a:cs typeface="Arial"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553144">
                <a:tc>
                  <a:txBody>
                    <a:bodyPr/>
                    <a:lstStyle/>
                    <a:p>
                      <a:pPr algn="ctr"/>
                      <a:r>
                        <a:rPr lang="en-US" sz="2400" b="1" i="0" u="none" strike="noStrike" kern="1200" baseline="0" dirty="0" smtClean="0">
                          <a:solidFill>
                            <a:schemeClr val="tx1"/>
                          </a:solidFill>
                          <a:latin typeface="Arial" pitchFamily="34" charset="0"/>
                          <a:ea typeface="+mn-ea"/>
                          <a:cs typeface="Arial" pitchFamily="34" charset="0"/>
                        </a:rPr>
                        <a:t>Cost ($)</a:t>
                      </a:r>
                      <a:endParaRPr lang="en-US" sz="2400" b="1"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400" b="0" dirty="0" smtClean="0">
                          <a:solidFill>
                            <a:schemeClr val="tx1"/>
                          </a:solidFill>
                          <a:latin typeface="Arial" pitchFamily="34" charset="0"/>
                          <a:cs typeface="Arial" pitchFamily="34" charset="0"/>
                        </a:rPr>
                        <a:t>0</a:t>
                      </a:r>
                      <a:endParaRPr lang="en-US" sz="2400" b="0"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15.75</a:t>
                      </a:r>
                      <a:endParaRPr lang="en-US" sz="2400" b="0"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31.50</a:t>
                      </a:r>
                      <a:endParaRPr lang="en-US" sz="2400" b="0"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47.25</a:t>
                      </a:r>
                      <a:endParaRPr lang="en-US" sz="2400" b="0"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chemeClr val="tx1"/>
                          </a:solidFill>
                          <a:latin typeface="Arial" pitchFamily="34" charset="0"/>
                          <a:cs typeface="Arial" pitchFamily="34" charset="0"/>
                        </a:rPr>
                        <a:t>63.00</a:t>
                      </a:r>
                      <a:endParaRPr lang="en-US" sz="2400" b="0" dirty="0">
                        <a:solidFill>
                          <a:schemeClr val="tx1"/>
                        </a:solidFill>
                        <a:latin typeface="Arial" pitchFamily="34" charset="0"/>
                        <a:cs typeface="Arial"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2163760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2"/>
            </a:pPr>
            <a:r>
              <a:rPr lang="en-US" sz="2800" b="1" dirty="0">
                <a:solidFill>
                  <a:srgbClr val="660066"/>
                </a:solidFill>
              </a:rPr>
              <a:t>Graph the proportional relationship</a:t>
            </a:r>
            <a:r>
              <a:rPr lang="en-US" sz="2800" b="1" dirty="0" smtClean="0">
                <a:solidFill>
                  <a:srgbClr val="660066"/>
                </a:solidFill>
              </a:rPr>
              <a:t>.</a:t>
            </a:r>
          </a:p>
          <a:p>
            <a:pPr marL="512064" algn="l"/>
            <a:r>
              <a:rPr lang="en-US" dirty="0"/>
              <a:t>Use the table of values </a:t>
            </a:r>
            <a:r>
              <a:rPr lang="en-US" dirty="0" smtClean="0"/>
              <a:t>to </a:t>
            </a:r>
            <a:r>
              <a:rPr lang="en-US" dirty="0"/>
              <a:t>graph the relationship.</a:t>
            </a:r>
          </a:p>
          <a:p>
            <a:pPr marL="512064" algn="l"/>
            <a:r>
              <a:rPr lang="en-US" dirty="0"/>
              <a:t>Let </a:t>
            </a:r>
            <a:r>
              <a:rPr lang="en-US" i="1" dirty="0"/>
              <a:t>x</a:t>
            </a:r>
            <a:r>
              <a:rPr lang="en-US" dirty="0"/>
              <a:t> represent the number of gallons purchased and </a:t>
            </a:r>
            <a:r>
              <a:rPr lang="en-US" i="1" dirty="0"/>
              <a:t>y</a:t>
            </a:r>
            <a:r>
              <a:rPr lang="en-US" dirty="0"/>
              <a:t> represent the cost in dollars.</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14731009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15</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589489"/>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pSp>
        <p:nvGrpSpPr>
          <p:cNvPr id="4" name="Group 3"/>
          <p:cNvGrpSpPr/>
          <p:nvPr/>
        </p:nvGrpSpPr>
        <p:grpSpPr>
          <a:xfrm>
            <a:off x="2094920" y="1230839"/>
            <a:ext cx="5015283" cy="4549250"/>
            <a:chOff x="2094920" y="1230839"/>
            <a:chExt cx="5015283" cy="4549250"/>
          </a:xfrm>
        </p:grpSpPr>
        <p:sp>
          <p:nvSpPr>
            <p:cNvPr id="3" name="Rectangle 2"/>
            <p:cNvSpPr>
              <a:spLocks/>
            </p:cNvSpPr>
            <p:nvPr/>
          </p:nvSpPr>
          <p:spPr>
            <a:xfrm>
              <a:off x="2650459" y="1501773"/>
              <a:ext cx="4097474" cy="37771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50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443" t="22372" r="9342" b="21403"/>
            <a:stretch/>
          </p:blipFill>
          <p:spPr bwMode="auto">
            <a:xfrm>
              <a:off x="2094920" y="1230839"/>
              <a:ext cx="5015283" cy="45492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865114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3"/>
            </a:pPr>
            <a:r>
              <a:rPr lang="en-US" sz="2800" b="1" dirty="0">
                <a:solidFill>
                  <a:srgbClr val="660066"/>
                </a:solidFill>
              </a:rPr>
              <a:t>Determine the slope and what it means in the context of the problem</a:t>
            </a:r>
            <a:r>
              <a:rPr lang="en-US" sz="2800" b="1" dirty="0" smtClean="0">
                <a:solidFill>
                  <a:srgbClr val="660066"/>
                </a:solidFill>
              </a:rPr>
              <a:t>.</a:t>
            </a:r>
          </a:p>
          <a:p>
            <a:pPr marL="512064" algn="l">
              <a:lnSpc>
                <a:spcPct val="110000"/>
              </a:lnSpc>
            </a:pPr>
            <a:r>
              <a:rPr lang="en-US" dirty="0"/>
              <a:t>There are several ways to determine the slope of this proportional relationship.</a:t>
            </a:r>
          </a:p>
          <a:p>
            <a:pPr marL="512064" algn="l"/>
            <a:r>
              <a:rPr lang="en-US" dirty="0"/>
              <a:t>The cost of the gas was given as a unit rate; </a:t>
            </a:r>
            <a:r>
              <a:rPr lang="en-US" dirty="0" smtClean="0"/>
              <a:t>each gallon </a:t>
            </a:r>
            <a:r>
              <a:rPr lang="en-US" dirty="0"/>
              <a:t>of gas costs $3.15, so the slope is 3.15</a:t>
            </a:r>
            <a:r>
              <a:rPr lang="en-US" dirty="0" smtClean="0"/>
              <a:t>.</a:t>
            </a: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24993339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algn="l">
              <a:lnSpc>
                <a:spcPct val="180000"/>
              </a:lnSpc>
              <a:spcBef>
                <a:spcPts val="576"/>
              </a:spcBef>
            </a:pPr>
            <a:r>
              <a:rPr lang="en-US" dirty="0"/>
              <a:t>The slope can also be determined by using the </a:t>
            </a:r>
            <a:r>
              <a:rPr lang="en-US" dirty="0" smtClean="0"/>
              <a:t>slope formula</a:t>
            </a:r>
            <a:r>
              <a:rPr lang="en-US" dirty="0" smtClean="0"/>
              <a:t>, </a:t>
            </a:r>
            <a:r>
              <a:rPr lang="en-US" dirty="0" smtClean="0"/>
              <a:t>                         </a:t>
            </a:r>
            <a:r>
              <a:rPr lang="en-US" dirty="0"/>
              <a:t>Choose two points from </a:t>
            </a:r>
            <a:r>
              <a:rPr lang="en-US" dirty="0" smtClean="0"/>
              <a:t>the graph;</a:t>
            </a:r>
            <a:r>
              <a:rPr lang="en-US" dirty="0" smtClean="0"/>
              <a:t> </a:t>
            </a:r>
            <a:r>
              <a:rPr lang="en-US" dirty="0"/>
              <a:t>let </a:t>
            </a:r>
            <a:r>
              <a:rPr lang="en-US" dirty="0" smtClean="0"/>
              <a:t>(</a:t>
            </a:r>
            <a:r>
              <a:rPr lang="en-US" i="1" dirty="0" smtClean="0"/>
              <a:t>x</a:t>
            </a:r>
            <a:r>
              <a:rPr lang="en-US" baseline="-25000" dirty="0" smtClean="0"/>
              <a:t>1</a:t>
            </a:r>
            <a:r>
              <a:rPr lang="en-US" dirty="0" smtClean="0"/>
              <a:t>, </a:t>
            </a:r>
            <a:r>
              <a:rPr lang="en-US" i="1" dirty="0" smtClean="0"/>
              <a:t>y</a:t>
            </a:r>
            <a:r>
              <a:rPr lang="en-US" baseline="-25000" dirty="0" smtClean="0"/>
              <a:t>1</a:t>
            </a:r>
            <a:r>
              <a:rPr lang="en-US" dirty="0" smtClean="0"/>
              <a:t>) </a:t>
            </a:r>
            <a:r>
              <a:rPr lang="en-US" dirty="0"/>
              <a:t>be (0, 0) and </a:t>
            </a:r>
            <a:r>
              <a:rPr lang="en-US" dirty="0" smtClean="0"/>
              <a:t>(</a:t>
            </a:r>
            <a:r>
              <a:rPr lang="en-US" i="1" dirty="0"/>
              <a:t>x</a:t>
            </a:r>
            <a:r>
              <a:rPr lang="en-US" baseline="-25000" dirty="0"/>
              <a:t>2</a:t>
            </a:r>
            <a:r>
              <a:rPr lang="en-US" dirty="0"/>
              <a:t>, </a:t>
            </a:r>
            <a:r>
              <a:rPr lang="en-US" i="1" dirty="0"/>
              <a:t>y</a:t>
            </a:r>
            <a:r>
              <a:rPr lang="en-US" baseline="-25000" dirty="0"/>
              <a:t>2</a:t>
            </a:r>
            <a:r>
              <a:rPr lang="en-US" dirty="0" smtClean="0"/>
              <a:t>) </a:t>
            </a:r>
            <a:r>
              <a:rPr lang="en-US" dirty="0"/>
              <a:t>be (</a:t>
            </a:r>
            <a:r>
              <a:rPr lang="en-US" dirty="0" smtClean="0"/>
              <a:t>5, 15.75</a:t>
            </a:r>
            <a:r>
              <a:rPr lang="en-US" dirty="0"/>
              <a:t>)</a:t>
            </a:r>
            <a:r>
              <a:rPr lang="en-US" dirty="0" smtClean="0"/>
              <a:t>. Substitute </a:t>
            </a:r>
            <a:r>
              <a:rPr lang="en-US" dirty="0"/>
              <a:t>these values into the slope formula to </a:t>
            </a:r>
            <a:r>
              <a:rPr lang="en-US" dirty="0" smtClean="0"/>
              <a:t>find the </a:t>
            </a:r>
            <a:r>
              <a:rPr lang="en-US" dirty="0"/>
              <a:t>slope of the line</a:t>
            </a:r>
            <a:r>
              <a:rPr lang="en-US" dirty="0" smtClean="0"/>
              <a:t>.</a:t>
            </a: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3" name="Object 2"/>
          <p:cNvGraphicFramePr>
            <a:graphicFrameLocks noChangeAspect="1"/>
          </p:cNvGraphicFramePr>
          <p:nvPr>
            <p:extLst>
              <p:ext uri="{D42A27DB-BD31-4B8C-83A1-F6EECF244321}">
                <p14:modId xmlns:p14="http://schemas.microsoft.com/office/powerpoint/2010/main" val="3832645296"/>
              </p:ext>
            </p:extLst>
          </p:nvPr>
        </p:nvGraphicFramePr>
        <p:xfrm>
          <a:off x="2407581" y="1839090"/>
          <a:ext cx="2032000" cy="901700"/>
        </p:xfrm>
        <a:graphic>
          <a:graphicData uri="http://schemas.openxmlformats.org/presentationml/2006/ole">
            <mc:AlternateContent xmlns:mc="http://schemas.openxmlformats.org/markup-compatibility/2006">
              <mc:Choice xmlns:v="urn:schemas-microsoft-com:vml" Requires="v">
                <p:oleObj spid="_x0000_s17489" name="Equation" r:id="rId3" imgW="2032000" imgH="901700" progId="Equation.DSMT4">
                  <p:embed/>
                </p:oleObj>
              </mc:Choice>
              <mc:Fallback>
                <p:oleObj name="Equation" r:id="rId3" imgW="2032000" imgH="901700" progId="Equation.DSMT4">
                  <p:embed/>
                  <p:pic>
                    <p:nvPicPr>
                      <p:cNvPr id="0" name="Object 2"/>
                      <p:cNvPicPr>
                        <a:picLocks noChangeAspect="1" noChangeArrowheads="1"/>
                      </p:cNvPicPr>
                      <p:nvPr/>
                    </p:nvPicPr>
                    <p:blipFill>
                      <a:blip r:embed="rId4"/>
                      <a:srcRect/>
                      <a:stretch>
                        <a:fillRect/>
                      </a:stretch>
                    </p:blipFill>
                    <p:spPr bwMode="auto">
                      <a:xfrm>
                        <a:off x="2407581" y="1839090"/>
                        <a:ext cx="20320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165444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18</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algn="l">
              <a:lnSpc>
                <a:spcPct val="150000"/>
              </a:lnSpc>
            </a:pPr>
            <a:endParaRPr lang="en-US" dirty="0" smtClean="0"/>
          </a:p>
          <a:p>
            <a:pPr marL="512064" algn="l">
              <a:lnSpc>
                <a:spcPct val="150000"/>
              </a:lnSpc>
            </a:pPr>
            <a:endParaRPr lang="en-US" dirty="0"/>
          </a:p>
          <a:p>
            <a:pPr marL="512064" algn="l">
              <a:lnSpc>
                <a:spcPct val="150000"/>
              </a:lnSpc>
            </a:pPr>
            <a:endParaRPr lang="en-US" dirty="0" smtClean="0"/>
          </a:p>
          <a:p>
            <a:pPr marL="512064" algn="l">
              <a:lnSpc>
                <a:spcPct val="150000"/>
              </a:lnSpc>
            </a:pPr>
            <a:endParaRPr lang="en-US" dirty="0"/>
          </a:p>
          <a:p>
            <a:pPr marL="512064" algn="l">
              <a:lnSpc>
                <a:spcPct val="150000"/>
              </a:lnSpc>
            </a:pPr>
            <a:endParaRPr lang="en-US" dirty="0" smtClean="0"/>
          </a:p>
          <a:p>
            <a:pPr algn="l">
              <a:spcBef>
                <a:spcPts val="0"/>
              </a:spcBef>
            </a:pPr>
            <a:endParaRPr lang="en-US" dirty="0" smtClean="0"/>
          </a:p>
          <a:p>
            <a:pPr algn="l">
              <a:spcBef>
                <a:spcPts val="0"/>
              </a:spcBef>
            </a:pPr>
            <a:endParaRPr lang="en-US" dirty="0"/>
          </a:p>
          <a:p>
            <a:pPr algn="l">
              <a:spcBef>
                <a:spcPts val="0"/>
              </a:spcBef>
            </a:pPr>
            <a:r>
              <a:rPr lang="en-US" dirty="0" smtClean="0"/>
              <a:t>This </a:t>
            </a:r>
            <a:r>
              <a:rPr lang="en-US" dirty="0"/>
              <a:t>confirms that the slope is 3.15, or $3.15 per gallon of gas. </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3570532679"/>
              </p:ext>
            </p:extLst>
          </p:nvPr>
        </p:nvGraphicFramePr>
        <p:xfrm>
          <a:off x="1217613" y="1095375"/>
          <a:ext cx="7391400" cy="3365500"/>
        </p:xfrm>
        <a:graphic>
          <a:graphicData uri="http://schemas.openxmlformats.org/presentationml/2006/ole">
            <mc:AlternateContent xmlns:mc="http://schemas.openxmlformats.org/markup-compatibility/2006">
              <mc:Choice xmlns:v="urn:schemas-microsoft-com:vml" Requires="v">
                <p:oleObj spid="_x0000_s20532" name="Equation" r:id="rId3" imgW="7391400" imgH="3365500" progId="Equation.DSMT4">
                  <p:embed/>
                </p:oleObj>
              </mc:Choice>
              <mc:Fallback>
                <p:oleObj name="Equation" r:id="rId3" imgW="7391400" imgH="3365500" progId="Equation.DSMT4">
                  <p:embed/>
                  <p:pic>
                    <p:nvPicPr>
                      <p:cNvPr id="0" name=""/>
                      <p:cNvPicPr/>
                      <p:nvPr/>
                    </p:nvPicPr>
                    <p:blipFill>
                      <a:blip r:embed="rId4"/>
                      <a:stretch>
                        <a:fillRect/>
                      </a:stretch>
                    </p:blipFill>
                    <p:spPr>
                      <a:xfrm>
                        <a:off x="1217613" y="1095375"/>
                        <a:ext cx="7391400" cy="3365500"/>
                      </a:xfrm>
                      <a:prstGeom prst="rect">
                        <a:avLst/>
                      </a:prstGeom>
                    </p:spPr>
                  </p:pic>
                </p:oleObj>
              </mc:Fallback>
            </mc:AlternateContent>
          </a:graphicData>
        </a:graphic>
      </p:graphicFrame>
    </p:spTree>
    <p:extLst>
      <p:ext uri="{BB962C8B-B14F-4D97-AF65-F5344CB8AC3E}">
        <p14:creationId xmlns:p14="http://schemas.microsoft.com/office/powerpoint/2010/main" val="3777777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4"/>
            </a:pPr>
            <a:r>
              <a:rPr lang="en-US" sz="2800" b="1" dirty="0">
                <a:solidFill>
                  <a:srgbClr val="660066"/>
                </a:solidFill>
              </a:rPr>
              <a:t>Write the equation that represents this relationship</a:t>
            </a:r>
            <a:r>
              <a:rPr lang="en-US" sz="2800" b="1" dirty="0" smtClean="0">
                <a:solidFill>
                  <a:srgbClr val="660066"/>
                </a:solidFill>
              </a:rPr>
              <a:t>.</a:t>
            </a:r>
          </a:p>
          <a:p>
            <a:pPr marL="512064" algn="l"/>
            <a:r>
              <a:rPr lang="en-US" dirty="0"/>
              <a:t>The relationship is proportional; therefore, the general equation of the line is </a:t>
            </a:r>
            <a:r>
              <a:rPr lang="en-US" i="1" dirty="0"/>
              <a:t>y </a:t>
            </a:r>
            <a:r>
              <a:rPr lang="en-US" dirty="0"/>
              <a:t>=</a:t>
            </a:r>
            <a:r>
              <a:rPr lang="en-US" i="1" dirty="0"/>
              <a:t> mx</a:t>
            </a:r>
            <a:r>
              <a:rPr lang="en-US" dirty="0"/>
              <a:t>, where </a:t>
            </a:r>
            <a:r>
              <a:rPr lang="en-US" i="1" dirty="0"/>
              <a:t>m</a:t>
            </a:r>
            <a:r>
              <a:rPr lang="en-US" dirty="0"/>
              <a:t> is the slope or rate of change.</a:t>
            </a:r>
          </a:p>
          <a:p>
            <a:pPr marL="512064" algn="l"/>
            <a:endParaRPr lang="en-US" sz="1100" dirty="0" smtClean="0"/>
          </a:p>
          <a:p>
            <a:pPr marL="512064" algn="l"/>
            <a:r>
              <a:rPr lang="en-US" dirty="0" smtClean="0"/>
              <a:t>The </a:t>
            </a:r>
            <a:r>
              <a:rPr lang="en-US" dirty="0" smtClean="0"/>
              <a:t>equation that represents this relationship </a:t>
            </a:r>
            <a:r>
              <a:rPr lang="en-US" dirty="0" smtClean="0"/>
              <a:t>is </a:t>
            </a:r>
            <a:r>
              <a:rPr lang="en-US" i="1" dirty="0" smtClean="0"/>
              <a:t>y </a:t>
            </a:r>
            <a:r>
              <a:rPr lang="en-US" dirty="0" smtClean="0"/>
              <a:t>= 3.15</a:t>
            </a:r>
            <a:r>
              <a:rPr lang="en-US" i="1" dirty="0" smtClean="0"/>
              <a:t>x</a:t>
            </a:r>
            <a:r>
              <a:rPr lang="en-US" dirty="0" smtClean="0"/>
              <a:t>.</a:t>
            </a: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34893404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rmAutofit/>
          </a:bodyPr>
          <a:lstStyle/>
          <a:p>
            <a:pPr algn="l" eaLnBrk="1" fontAlgn="auto" hangingPunct="1">
              <a:spcAft>
                <a:spcPts val="0"/>
              </a:spcAft>
              <a:buFont typeface="Arial"/>
              <a:buNone/>
              <a:defRPr/>
            </a:pPr>
            <a:r>
              <a:rPr lang="en-US" sz="2800" b="1" dirty="0" smtClean="0">
                <a:ea typeface="+mn-ea"/>
              </a:rPr>
              <a:t>Key Concepts</a:t>
            </a:r>
            <a:endParaRPr lang="en-US" sz="2000" dirty="0"/>
          </a:p>
          <a:p>
            <a:pPr marL="342900" indent="-342900" algn="l">
              <a:buFont typeface="Arial" pitchFamily="34" charset="0"/>
              <a:buChar char="•"/>
            </a:pPr>
            <a:r>
              <a:rPr lang="en-US" dirty="0"/>
              <a:t>The quantities described by a proportional relationship are represented by a linear equation in the </a:t>
            </a:r>
            <a:r>
              <a:rPr lang="en-US" dirty="0" smtClean="0"/>
              <a:t>form </a:t>
            </a:r>
            <a:br>
              <a:rPr lang="en-US" dirty="0" smtClean="0"/>
            </a:br>
            <a:r>
              <a:rPr lang="en-US" i="1" dirty="0" smtClean="0"/>
              <a:t>y</a:t>
            </a:r>
            <a:r>
              <a:rPr lang="en-US" dirty="0" smtClean="0"/>
              <a:t> </a:t>
            </a:r>
            <a:r>
              <a:rPr lang="en-US" dirty="0"/>
              <a:t>= </a:t>
            </a:r>
            <a:r>
              <a:rPr lang="en-US" i="1" dirty="0"/>
              <a:t>mx</a:t>
            </a:r>
            <a:r>
              <a:rPr lang="en-US" dirty="0"/>
              <a:t>, where </a:t>
            </a:r>
            <a:r>
              <a:rPr lang="en-US" i="1" dirty="0"/>
              <a:t>m</a:t>
            </a:r>
            <a:r>
              <a:rPr lang="en-US" dirty="0"/>
              <a:t> is the slope of the line that passes through the origin (0, 0</a:t>
            </a:r>
            <a:r>
              <a:rPr lang="en-US" dirty="0" smtClean="0"/>
              <a:t>).</a:t>
            </a: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143129725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830"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379759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831"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21452417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832"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20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5"/>
            </a:pPr>
            <a:r>
              <a:rPr lang="en-US" sz="2800" b="1" dirty="0">
                <a:solidFill>
                  <a:srgbClr val="660066"/>
                </a:solidFill>
              </a:rPr>
              <a:t>Use the slope to determine how many gallons of gas can be purchased for $50</a:t>
            </a:r>
            <a:r>
              <a:rPr lang="en-US" sz="2800" b="1" dirty="0" smtClean="0">
                <a:solidFill>
                  <a:srgbClr val="660066"/>
                </a:solidFill>
              </a:rPr>
              <a:t>.</a:t>
            </a:r>
          </a:p>
          <a:p>
            <a:pPr marL="512064" algn="l">
              <a:spcAft>
                <a:spcPts val="1200"/>
              </a:spcAft>
            </a:pPr>
            <a:r>
              <a:rPr lang="en-US" dirty="0"/>
              <a:t>The scenario described is a proportional relationship; therefore, the number of gallons of gas that can be purchased for $50 can be estimated from the graphed values.</a:t>
            </a:r>
          </a:p>
          <a:p>
            <a:pPr marL="512064" algn="l"/>
            <a:r>
              <a:rPr lang="en-US" dirty="0"/>
              <a:t>Locate 50 on the </a:t>
            </a:r>
            <a:r>
              <a:rPr lang="en-US" i="1" dirty="0"/>
              <a:t>y</a:t>
            </a:r>
            <a:r>
              <a:rPr lang="en-US" dirty="0"/>
              <a:t>-axis and then look to the right to determine the corresponding </a:t>
            </a:r>
            <a:r>
              <a:rPr lang="en-US" i="1" dirty="0"/>
              <a:t>x</a:t>
            </a:r>
            <a:r>
              <a:rPr lang="en-US" dirty="0"/>
              <a:t>-coordinate.</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22534220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21</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5275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p>
          <a:p>
            <a:pPr algn="l" eaLnBrk="1" fontAlgn="auto" hangingPunct="1">
              <a:spcAft>
                <a:spcPts val="0"/>
              </a:spcAft>
              <a:defRPr/>
            </a:pPr>
            <a:endParaRPr lang="en-US" sz="2800" b="1" i="1" dirty="0">
              <a:solidFill>
                <a:srgbClr val="000090"/>
              </a:solidFill>
            </a:endParaRPr>
          </a:p>
          <a:p>
            <a:pPr algn="l" eaLnBrk="1" fontAlgn="auto" hangingPunct="1">
              <a:spcAft>
                <a:spcPts val="0"/>
              </a:spcAft>
              <a:defRPr/>
            </a:pPr>
            <a:endParaRPr lang="en-US" sz="2800" b="1" i="1" dirty="0" smtClean="0">
              <a:solidFill>
                <a:srgbClr val="000090"/>
              </a:solidFill>
            </a:endParaRPr>
          </a:p>
          <a:p>
            <a:pPr algn="l" eaLnBrk="1" fontAlgn="auto" hangingPunct="1">
              <a:spcAft>
                <a:spcPts val="0"/>
              </a:spcAft>
              <a:defRPr/>
            </a:pPr>
            <a:endParaRPr lang="en-US" sz="2800" b="1" i="1" dirty="0">
              <a:solidFill>
                <a:srgbClr val="000090"/>
              </a:solidFill>
            </a:endParaRPr>
          </a:p>
          <a:p>
            <a:pPr algn="l" eaLnBrk="1" fontAlgn="auto" hangingPunct="1">
              <a:spcAft>
                <a:spcPts val="0"/>
              </a:spcAft>
              <a:defRPr/>
            </a:pPr>
            <a:endParaRPr lang="en-US" sz="2800" b="1" i="1" dirty="0" smtClean="0">
              <a:solidFill>
                <a:srgbClr val="000090"/>
              </a:solidFill>
            </a:endParaRPr>
          </a:p>
          <a:p>
            <a:pPr algn="l" eaLnBrk="1" fontAlgn="auto" hangingPunct="1">
              <a:spcAft>
                <a:spcPts val="0"/>
              </a:spcAft>
              <a:defRPr/>
            </a:pPr>
            <a:endParaRPr lang="en-US" sz="2800" b="1" i="1" dirty="0">
              <a:solidFill>
                <a:srgbClr val="000090"/>
              </a:solidFill>
            </a:endParaRPr>
          </a:p>
          <a:p>
            <a:pPr algn="l" eaLnBrk="1" fontAlgn="auto" hangingPunct="1">
              <a:spcAft>
                <a:spcPts val="0"/>
              </a:spcAft>
              <a:defRPr/>
            </a:pPr>
            <a:endParaRPr lang="en-US" sz="2800" b="1" i="1" dirty="0" smtClean="0">
              <a:solidFill>
                <a:srgbClr val="000090"/>
              </a:solidFill>
            </a:endParaRPr>
          </a:p>
          <a:p>
            <a:pPr algn="l" eaLnBrk="1" fontAlgn="auto" hangingPunct="1">
              <a:spcAft>
                <a:spcPts val="0"/>
              </a:spcAft>
              <a:defRPr/>
            </a:pPr>
            <a:endParaRPr lang="en-US" sz="2800" b="1" i="1" dirty="0" smtClean="0">
              <a:solidFill>
                <a:srgbClr val="000090"/>
              </a:solidFill>
            </a:endParaRPr>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pSp>
        <p:nvGrpSpPr>
          <p:cNvPr id="3" name="Group 2"/>
          <p:cNvGrpSpPr/>
          <p:nvPr/>
        </p:nvGrpSpPr>
        <p:grpSpPr>
          <a:xfrm>
            <a:off x="3756092" y="1070682"/>
            <a:ext cx="5186817" cy="4673780"/>
            <a:chOff x="3526627" y="1070682"/>
            <a:chExt cx="5186817" cy="4673780"/>
          </a:xfrm>
        </p:grpSpPr>
        <p:sp>
          <p:nvSpPr>
            <p:cNvPr id="7" name="Rectangle 6"/>
            <p:cNvSpPr>
              <a:spLocks/>
            </p:cNvSpPr>
            <p:nvPr/>
          </p:nvSpPr>
          <p:spPr>
            <a:xfrm>
              <a:off x="4120374" y="1457323"/>
              <a:ext cx="4083826" cy="374332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5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589" t="20815" r="6895" b="21034"/>
            <a:stretch/>
          </p:blipFill>
          <p:spPr bwMode="auto">
            <a:xfrm>
              <a:off x="3526627" y="1070682"/>
              <a:ext cx="5186817" cy="467378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660360" y="1149296"/>
            <a:ext cx="3481269" cy="4955203"/>
          </a:xfrm>
          <a:prstGeom prst="rect">
            <a:avLst/>
          </a:prstGeom>
          <a:noFill/>
        </p:spPr>
        <p:txBody>
          <a:bodyPr wrap="square" rtlCol="0">
            <a:spAutoFit/>
          </a:bodyPr>
          <a:lstStyle/>
          <a:p>
            <a:pPr lvl="0" fontAlgn="auto">
              <a:spcBef>
                <a:spcPts val="0"/>
              </a:spcBef>
              <a:spcAft>
                <a:spcPts val="1200"/>
              </a:spcAft>
              <a:defRPr/>
            </a:pPr>
            <a:r>
              <a:rPr lang="en-US" sz="2350" dirty="0">
                <a:solidFill>
                  <a:prstClr val="black"/>
                </a:solidFill>
                <a:latin typeface="Arial"/>
                <a:ea typeface="Arial"/>
                <a:cs typeface="Arial"/>
              </a:rPr>
              <a:t>From the graph, it appears that for $50, slightly less than </a:t>
            </a:r>
            <a:r>
              <a:rPr lang="en-US" sz="2350" dirty="0" smtClean="0">
                <a:solidFill>
                  <a:prstClr val="black"/>
                </a:solidFill>
                <a:latin typeface="Arial"/>
                <a:ea typeface="Arial"/>
                <a:cs typeface="Arial"/>
              </a:rPr>
              <a:t>16 gallons </a:t>
            </a:r>
            <a:r>
              <a:rPr lang="en-US" sz="2350" dirty="0">
                <a:solidFill>
                  <a:prstClr val="black"/>
                </a:solidFill>
                <a:latin typeface="Arial"/>
                <a:ea typeface="Arial"/>
                <a:cs typeface="Arial"/>
              </a:rPr>
              <a:t>can be purchased</a:t>
            </a:r>
            <a:r>
              <a:rPr lang="en-US" sz="2350" dirty="0" smtClean="0">
                <a:solidFill>
                  <a:prstClr val="black"/>
                </a:solidFill>
                <a:latin typeface="Arial"/>
                <a:ea typeface="Arial"/>
                <a:cs typeface="Arial"/>
              </a:rPr>
              <a:t>.</a:t>
            </a:r>
          </a:p>
          <a:p>
            <a:pPr lvl="0" fontAlgn="auto">
              <a:spcBef>
                <a:spcPts val="0"/>
              </a:spcBef>
              <a:spcAft>
                <a:spcPts val="0"/>
              </a:spcAft>
              <a:defRPr/>
            </a:pPr>
            <a:r>
              <a:rPr lang="en-US" sz="2350" dirty="0">
                <a:solidFill>
                  <a:prstClr val="black"/>
                </a:solidFill>
                <a:latin typeface="Arial"/>
                <a:ea typeface="Arial"/>
                <a:cs typeface="Arial"/>
              </a:rPr>
              <a:t>Using the unit rate of $3.15 per gallon, the number of gallons can also be found by dividing 50 by 3.15. The result is approximately 15.87 gallons for $50</a:t>
            </a:r>
            <a:r>
              <a:rPr lang="en-US" sz="2350" dirty="0" smtClean="0">
                <a:solidFill>
                  <a:prstClr val="black"/>
                </a:solidFill>
                <a:latin typeface="Arial"/>
                <a:ea typeface="Arial"/>
                <a:cs typeface="Arial"/>
              </a:rPr>
              <a:t>.</a:t>
            </a:r>
            <a:endParaRPr lang="en-US" sz="2350" dirty="0">
              <a:solidFill>
                <a:prstClr val="black"/>
              </a:solidFill>
              <a:latin typeface="Arial"/>
              <a:ea typeface="Arial"/>
              <a:cs typeface="Arial"/>
            </a:endParaRPr>
          </a:p>
          <a:p>
            <a:endParaRPr lang="en-US" sz="2350" dirty="0"/>
          </a:p>
        </p:txBody>
      </p:sp>
    </p:spTree>
    <p:extLst>
      <p:ext uri="{BB962C8B-B14F-4D97-AF65-F5344CB8AC3E}">
        <p14:creationId xmlns:p14="http://schemas.microsoft.com/office/powerpoint/2010/main" val="18717816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22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6"/>
            </a:pPr>
            <a:r>
              <a:rPr lang="en-US" sz="2800" b="1" dirty="0">
                <a:solidFill>
                  <a:srgbClr val="660066"/>
                </a:solidFill>
              </a:rPr>
              <a:t>Write the equation that </a:t>
            </a:r>
            <a:r>
              <a:rPr lang="en-US" sz="2800" b="1" dirty="0" smtClean="0">
                <a:solidFill>
                  <a:srgbClr val="660066"/>
                </a:solidFill>
              </a:rPr>
              <a:t>describes the </a:t>
            </a:r>
            <a:r>
              <a:rPr lang="en-US" sz="2800" b="1" dirty="0">
                <a:solidFill>
                  <a:srgbClr val="660066"/>
                </a:solidFill>
              </a:rPr>
              <a:t>relationship between the two </a:t>
            </a:r>
            <a:r>
              <a:rPr lang="en-US" sz="2800" b="1" dirty="0" smtClean="0">
                <a:solidFill>
                  <a:srgbClr val="660066"/>
                </a:solidFill>
              </a:rPr>
              <a:t>quantities.</a:t>
            </a:r>
          </a:p>
          <a:p>
            <a:pPr marL="512064" algn="l"/>
            <a:r>
              <a:rPr lang="en-US" dirty="0" smtClean="0"/>
              <a:t>The </a:t>
            </a:r>
            <a:r>
              <a:rPr lang="en-US" dirty="0"/>
              <a:t>equation that describes a proportional relationship has the form </a:t>
            </a:r>
            <a:r>
              <a:rPr lang="en-US" i="1" dirty="0" smtClean="0"/>
              <a:t>y</a:t>
            </a:r>
            <a:r>
              <a:rPr lang="en-US" dirty="0" smtClean="0"/>
              <a:t> = </a:t>
            </a:r>
            <a:r>
              <a:rPr lang="en-US" i="1" dirty="0"/>
              <a:t>mx</a:t>
            </a:r>
            <a:r>
              <a:rPr lang="en-US" dirty="0"/>
              <a:t>, where </a:t>
            </a:r>
            <a:r>
              <a:rPr lang="en-US" i="1" dirty="0"/>
              <a:t>m</a:t>
            </a:r>
            <a:r>
              <a:rPr lang="en-US" dirty="0"/>
              <a:t> is the </a:t>
            </a:r>
            <a:r>
              <a:rPr lang="en-US" dirty="0" smtClean="0"/>
              <a:t>slope. </a:t>
            </a:r>
          </a:p>
          <a:p>
            <a:pPr marL="512064" algn="l"/>
            <a:r>
              <a:rPr lang="en-US" dirty="0" smtClean="0"/>
              <a:t>The </a:t>
            </a:r>
            <a:r>
              <a:rPr lang="en-US" dirty="0"/>
              <a:t>slope of this relationship is 3.15; therefore, the </a:t>
            </a:r>
            <a:r>
              <a:rPr lang="en-US" dirty="0" smtClean="0"/>
              <a:t>equation that </a:t>
            </a:r>
            <a:r>
              <a:rPr lang="en-US" dirty="0"/>
              <a:t>describes this relationship is </a:t>
            </a:r>
            <a:r>
              <a:rPr lang="en-US" i="1" dirty="0"/>
              <a:t>y</a:t>
            </a:r>
            <a:r>
              <a:rPr lang="en-US" dirty="0"/>
              <a:t> =</a:t>
            </a:r>
            <a:r>
              <a:rPr lang="en-US" dirty="0" smtClean="0"/>
              <a:t> </a:t>
            </a:r>
            <a:r>
              <a:rPr lang="en-US" dirty="0"/>
              <a:t>3.15</a:t>
            </a:r>
            <a:r>
              <a:rPr lang="en-US" i="1" dirty="0"/>
              <a:t>x</a:t>
            </a:r>
            <a:r>
              <a:rPr lang="en-US" dirty="0"/>
              <a:t>.</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pic>
        <p:nvPicPr>
          <p:cNvPr id="7" name="Picture 2" descr="D:\Krishna\Projects\IRDVD\Walch\05082015\ti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8086" y="4157579"/>
            <a:ext cx="1352739" cy="120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9931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1,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23</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spTree>
    <p:extLst>
      <p:ext uri="{BB962C8B-B14F-4D97-AF65-F5344CB8AC3E}">
        <p14:creationId xmlns:p14="http://schemas.microsoft.com/office/powerpoint/2010/main" val="349023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1231030"/>
            <a:ext cx="3338863" cy="4212266"/>
          </a:xfrm>
        </p:spPr>
        <p:txBody>
          <a:bodyPr rtlCol="0">
            <a:normAutofit/>
          </a:bodyPr>
          <a:lstStyle/>
          <a:p>
            <a:pPr marL="342900" indent="-342900" algn="l">
              <a:buFont typeface="Arial" pitchFamily="34" charset="0"/>
              <a:buChar char="•"/>
            </a:pPr>
            <a:r>
              <a:rPr lang="en-US" dirty="0" smtClean="0"/>
              <a:t>The </a:t>
            </a:r>
            <a:r>
              <a:rPr lang="en-US" b="1" dirty="0"/>
              <a:t>slope</a:t>
            </a:r>
            <a:r>
              <a:rPr lang="en-US" dirty="0"/>
              <a:t> of the graph of a linear equation is a measure of the rate of change of one variable with respect to another variable, and is defined by the ratio of the rise of the graph compared to the run.</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3289173688"/>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0437"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638062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0438"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780718624"/>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0439"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25300" t="32882" r="25247" b="32914"/>
          <a:stretch/>
        </p:blipFill>
        <p:spPr>
          <a:xfrm>
            <a:off x="4161852" y="1312333"/>
            <a:ext cx="4364082" cy="3906210"/>
          </a:xfrm>
          <a:prstGeom prst="rect">
            <a:avLst/>
          </a:prstGeom>
          <a:solidFill>
            <a:schemeClr val="bg1"/>
          </a:solidFill>
        </p:spPr>
      </p:pic>
      <p:sp>
        <p:nvSpPr>
          <p:cNvPr id="11" name="Subtitle 1"/>
          <p:cNvSpPr txBox="1">
            <a:spLocks/>
          </p:cNvSpPr>
          <p:nvPr/>
        </p:nvSpPr>
        <p:spPr bwMode="auto">
          <a:xfrm>
            <a:off x="641350" y="641351"/>
            <a:ext cx="6531656" cy="57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rtlCol="0" anchor="t" anchorCtr="0" compatLnSpc="1">
            <a:prstTxWarp prst="textNoShape">
              <a:avLst/>
            </a:prstTxWarp>
            <a:noAutofit/>
          </a:bodyPr>
          <a:lstStyle>
            <a:lvl1pPr marL="0" indent="0" algn="ctr" defTabSz="457200" rtl="0" eaLnBrk="0" fontAlgn="base" hangingPunct="0">
              <a:spcBef>
                <a:spcPct val="20000"/>
              </a:spcBef>
              <a:spcAft>
                <a:spcPct val="0"/>
              </a:spcAft>
              <a:buFont typeface="Arial" charset="0"/>
              <a:buNone/>
              <a:defRPr sz="2400" kern="1200">
                <a:solidFill>
                  <a:schemeClr val="tx1"/>
                </a:solidFill>
                <a:latin typeface="Arial"/>
                <a:ea typeface="Arial"/>
                <a:cs typeface="Arial"/>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Arial"/>
                <a:cs typeface="Arial"/>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Arial"/>
                <a:cs typeface="Arial"/>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Arial"/>
                <a:cs typeface="Arial"/>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Arial"/>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eaLnBrk="1" fontAlgn="auto" hangingPunct="1">
              <a:spcAft>
                <a:spcPts val="0"/>
              </a:spcAft>
              <a:buFont typeface="Arial"/>
              <a:buNone/>
              <a:defRPr/>
            </a:pPr>
            <a:r>
              <a:rPr lang="en-US" sz="2800" b="1" dirty="0" smtClean="0">
                <a:ea typeface="+mn-ea"/>
              </a:rPr>
              <a:t>Key Concepts, </a:t>
            </a:r>
            <a:r>
              <a:rPr lang="en-US" sz="2800" b="1" i="1" dirty="0" smtClean="0">
                <a:ea typeface="+mn-ea"/>
              </a:rPr>
              <a:t>continued</a:t>
            </a:r>
            <a:endParaRPr lang="en-US" dirty="0" smtClean="0">
              <a:ea typeface="+mn-ea"/>
            </a:endParaRPr>
          </a:p>
        </p:txBody>
      </p:sp>
    </p:spTree>
    <p:extLst>
      <p:ext uri="{BB962C8B-B14F-4D97-AF65-F5344CB8AC3E}">
        <p14:creationId xmlns:p14="http://schemas.microsoft.com/office/powerpoint/2010/main" val="10359067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buFont typeface="Arial" pitchFamily="34" charset="0"/>
              <a:buChar char="•"/>
            </a:pPr>
            <a:r>
              <a:rPr lang="en-US" dirty="0"/>
              <a:t>Given two points on a line, (</a:t>
            </a:r>
            <a:r>
              <a:rPr lang="en-US" i="1" dirty="0"/>
              <a:t>x</a:t>
            </a:r>
            <a:r>
              <a:rPr lang="en-US" baseline="-25000" dirty="0"/>
              <a:t>1</a:t>
            </a:r>
            <a:r>
              <a:rPr lang="en-US" dirty="0"/>
              <a:t>, </a:t>
            </a:r>
            <a:r>
              <a:rPr lang="en-US" i="1" dirty="0"/>
              <a:t>y</a:t>
            </a:r>
            <a:r>
              <a:rPr lang="en-US" baseline="-25000" dirty="0"/>
              <a:t>1</a:t>
            </a:r>
            <a:r>
              <a:rPr lang="en-US" dirty="0"/>
              <a:t>) and (</a:t>
            </a:r>
            <a:r>
              <a:rPr lang="en-US" i="1" dirty="0"/>
              <a:t>x</a:t>
            </a:r>
            <a:r>
              <a:rPr lang="en-US" baseline="-25000" dirty="0"/>
              <a:t>2</a:t>
            </a:r>
            <a:r>
              <a:rPr lang="en-US" dirty="0"/>
              <a:t>, </a:t>
            </a:r>
            <a:r>
              <a:rPr lang="en-US" i="1" dirty="0"/>
              <a:t>y</a:t>
            </a:r>
            <a:r>
              <a:rPr lang="en-US" baseline="-25000" dirty="0"/>
              <a:t>2</a:t>
            </a:r>
            <a:r>
              <a:rPr lang="en-US" dirty="0"/>
              <a:t>), the slope is the ratio of the change in the </a:t>
            </a:r>
            <a:r>
              <a:rPr lang="en-US" i="1" dirty="0"/>
              <a:t>y</a:t>
            </a:r>
            <a:r>
              <a:rPr lang="en-US" dirty="0"/>
              <a:t>-values of the points (the rise) to the change in the corresponding </a:t>
            </a:r>
            <a:r>
              <a:rPr lang="en-US" dirty="0" smtClean="0"/>
              <a:t/>
            </a:r>
            <a:br>
              <a:rPr lang="en-US" dirty="0" smtClean="0"/>
            </a:br>
            <a:r>
              <a:rPr lang="en-US" i="1" dirty="0" smtClean="0"/>
              <a:t>x</a:t>
            </a:r>
            <a:r>
              <a:rPr lang="en-US" dirty="0" smtClean="0"/>
              <a:t>-values </a:t>
            </a:r>
            <a:r>
              <a:rPr lang="en-US" dirty="0"/>
              <a:t>of the points (the run</a:t>
            </a:r>
            <a:r>
              <a:rPr lang="en-US" dirty="0" smtClean="0"/>
              <a:t>)</a:t>
            </a:r>
            <a:r>
              <a:rPr lang="en-US" dirty="0" smtClean="0"/>
              <a:t>.</a:t>
            </a: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355160128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1523"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11125492"/>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1524"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88395474"/>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1525"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41052624"/>
              </p:ext>
            </p:extLst>
          </p:nvPr>
        </p:nvGraphicFramePr>
        <p:xfrm>
          <a:off x="3055938" y="2794000"/>
          <a:ext cx="2806700" cy="850900"/>
        </p:xfrm>
        <a:graphic>
          <a:graphicData uri="http://schemas.openxmlformats.org/presentationml/2006/ole">
            <mc:AlternateContent xmlns:mc="http://schemas.openxmlformats.org/markup-compatibility/2006">
              <mc:Choice xmlns:v="urn:schemas-microsoft-com:vml" Requires="v">
                <p:oleObj spid="_x0000_s11526" name="Equation" r:id="rId7" imgW="2806560" imgH="850680" progId="Equation.DSMT4">
                  <p:embed/>
                </p:oleObj>
              </mc:Choice>
              <mc:Fallback>
                <p:oleObj name="Equation" r:id="rId7" imgW="2806560" imgH="850680" progId="Equation.DSMT4">
                  <p:embed/>
                  <p:pic>
                    <p:nvPicPr>
                      <p:cNvPr id="0" name=""/>
                      <p:cNvPicPr/>
                      <p:nvPr/>
                    </p:nvPicPr>
                    <p:blipFill>
                      <a:blip r:embed="rId8"/>
                      <a:stretch>
                        <a:fillRect/>
                      </a:stretch>
                    </p:blipFill>
                    <p:spPr>
                      <a:xfrm>
                        <a:off x="3055938" y="2794000"/>
                        <a:ext cx="2806700" cy="850900"/>
                      </a:xfrm>
                      <a:prstGeom prst="rect">
                        <a:avLst/>
                      </a:prstGeom>
                    </p:spPr>
                  </p:pic>
                </p:oleObj>
              </mc:Fallback>
            </mc:AlternateContent>
          </a:graphicData>
        </a:graphic>
      </p:graphicFrame>
    </p:spTree>
    <p:extLst>
      <p:ext uri="{BB962C8B-B14F-4D97-AF65-F5344CB8AC3E}">
        <p14:creationId xmlns:p14="http://schemas.microsoft.com/office/powerpoint/2010/main" val="24153116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buFont typeface="Arial" pitchFamily="34" charset="0"/>
              <a:buChar char="•"/>
            </a:pPr>
            <a:r>
              <a:rPr lang="en-US" dirty="0" smtClean="0">
                <a:ea typeface="+mn-ea"/>
              </a:rPr>
              <a:t>The </a:t>
            </a:r>
            <a:r>
              <a:rPr lang="en-US" dirty="0">
                <a:ea typeface="+mn-ea"/>
              </a:rPr>
              <a:t>first step in calculating the slope of a line is to choose two points on the line and label the coordinates of these points as (</a:t>
            </a:r>
            <a:r>
              <a:rPr lang="en-US" i="1" dirty="0">
                <a:ea typeface="+mn-ea"/>
              </a:rPr>
              <a:t>x</a:t>
            </a:r>
            <a:r>
              <a:rPr lang="en-US" baseline="-25000" dirty="0">
                <a:ea typeface="+mn-ea"/>
              </a:rPr>
              <a:t>1</a:t>
            </a:r>
            <a:r>
              <a:rPr lang="en-US" dirty="0">
                <a:ea typeface="+mn-ea"/>
              </a:rPr>
              <a:t>, </a:t>
            </a:r>
            <a:r>
              <a:rPr lang="en-US" i="1" dirty="0">
                <a:ea typeface="+mn-ea"/>
              </a:rPr>
              <a:t>y</a:t>
            </a:r>
            <a:r>
              <a:rPr lang="en-US" baseline="-25000" dirty="0">
                <a:ea typeface="+mn-ea"/>
              </a:rPr>
              <a:t>1</a:t>
            </a:r>
            <a:r>
              <a:rPr lang="en-US" dirty="0">
                <a:ea typeface="+mn-ea"/>
              </a:rPr>
              <a:t>) and (</a:t>
            </a:r>
            <a:r>
              <a:rPr lang="en-US" i="1" dirty="0">
                <a:ea typeface="+mn-ea"/>
              </a:rPr>
              <a:t>x</a:t>
            </a:r>
            <a:r>
              <a:rPr lang="en-US" baseline="-25000" dirty="0">
                <a:ea typeface="+mn-ea"/>
              </a:rPr>
              <a:t>2</a:t>
            </a:r>
            <a:r>
              <a:rPr lang="en-US" dirty="0">
                <a:ea typeface="+mn-ea"/>
              </a:rPr>
              <a:t>, </a:t>
            </a:r>
            <a:r>
              <a:rPr lang="en-US" i="1" dirty="0">
                <a:ea typeface="+mn-ea"/>
              </a:rPr>
              <a:t>y</a:t>
            </a:r>
            <a:r>
              <a:rPr lang="en-US" baseline="-25000" dirty="0">
                <a:ea typeface="+mn-ea"/>
              </a:rPr>
              <a:t>2</a:t>
            </a:r>
            <a:r>
              <a:rPr lang="en-US" dirty="0">
                <a:ea typeface="+mn-ea"/>
              </a:rPr>
              <a:t>). Then, the rate of change can be found by applying the slope formula. Reduce any fractions to ensure the slope is in </a:t>
            </a:r>
            <a:r>
              <a:rPr lang="en-US" dirty="0" smtClean="0">
                <a:ea typeface="+mn-ea"/>
              </a:rPr>
              <a:t>simplest form</a:t>
            </a:r>
            <a:r>
              <a:rPr lang="en-US" dirty="0">
                <a:ea typeface="+mn-ea"/>
              </a:rPr>
              <a:t>.</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272049626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9625"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715580086"/>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9626"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7241608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9627"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14685628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buFont typeface="Arial" pitchFamily="34" charset="0"/>
              <a:buChar char="•"/>
            </a:pPr>
            <a:r>
              <a:rPr lang="en-US" dirty="0"/>
              <a:t>In the following graph, notice that two easily identifiable points on the line are (</a:t>
            </a:r>
            <a:r>
              <a:rPr lang="en-US" dirty="0" smtClean="0"/>
              <a:t>4, 3</a:t>
            </a:r>
            <a:r>
              <a:rPr lang="en-US" dirty="0"/>
              <a:t>) and (8, 6</a:t>
            </a:r>
            <a:r>
              <a:rPr lang="en-US" dirty="0" smtClean="0"/>
              <a:t>).</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241435485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2479"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69844068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2480"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151459624"/>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2481"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25380" t="32939" r="25359" b="32895"/>
          <a:stretch/>
        </p:blipFill>
        <p:spPr>
          <a:xfrm>
            <a:off x="2574098" y="2086601"/>
            <a:ext cx="3957533" cy="3552199"/>
          </a:xfrm>
          <a:prstGeom prst="rect">
            <a:avLst/>
          </a:prstGeom>
          <a:solidFill>
            <a:schemeClr val="bg1"/>
          </a:solidFill>
        </p:spPr>
      </p:pic>
    </p:spTree>
    <p:extLst>
      <p:ext uri="{BB962C8B-B14F-4D97-AF65-F5344CB8AC3E}">
        <p14:creationId xmlns:p14="http://schemas.microsoft.com/office/powerpoint/2010/main" val="41368662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buFont typeface="Arial" pitchFamily="34" charset="0"/>
              <a:buChar char="•"/>
            </a:pPr>
            <a:r>
              <a:rPr lang="en-US" dirty="0"/>
              <a:t>Let (</a:t>
            </a:r>
            <a:r>
              <a:rPr lang="en-US" i="1" dirty="0"/>
              <a:t>x</a:t>
            </a:r>
            <a:r>
              <a:rPr lang="en-US" baseline="-25000" dirty="0"/>
              <a:t>1</a:t>
            </a:r>
            <a:r>
              <a:rPr lang="en-US" dirty="0"/>
              <a:t>, </a:t>
            </a:r>
            <a:r>
              <a:rPr lang="en-US" i="1" dirty="0"/>
              <a:t>y</a:t>
            </a:r>
            <a:r>
              <a:rPr lang="en-US" baseline="-25000" dirty="0"/>
              <a:t>1</a:t>
            </a:r>
            <a:r>
              <a:rPr lang="en-US" dirty="0"/>
              <a:t>) be (4, 3) and (</a:t>
            </a:r>
            <a:r>
              <a:rPr lang="en-US" i="1" dirty="0"/>
              <a:t>x</a:t>
            </a:r>
            <a:r>
              <a:rPr lang="en-US" baseline="-25000" dirty="0"/>
              <a:t>2</a:t>
            </a:r>
            <a:r>
              <a:rPr lang="en-US" dirty="0"/>
              <a:t>, </a:t>
            </a:r>
            <a:r>
              <a:rPr lang="en-US" i="1" dirty="0"/>
              <a:t>y</a:t>
            </a:r>
            <a:r>
              <a:rPr lang="en-US" baseline="-25000" dirty="0"/>
              <a:t>2</a:t>
            </a:r>
            <a:r>
              <a:rPr lang="en-US" dirty="0"/>
              <a:t>) be (8, 6). Substitute these values into the slope formula and simplify to find the slope of the line</a:t>
            </a:r>
            <a:r>
              <a:rPr lang="en-US" dirty="0" smtClean="0"/>
              <a:t>.</a:t>
            </a:r>
            <a:endParaRPr lang="en-US" dirty="0"/>
          </a:p>
          <a:p>
            <a:pPr marL="342900" indent="-342900" algn="l">
              <a:lnSpc>
                <a:spcPct val="150000"/>
              </a:lnSpc>
              <a:buFont typeface="Arial" pitchFamily="34" charset="0"/>
              <a:buChar char="•"/>
            </a:pPr>
            <a:endParaRPr lang="en-US" dirty="0" smtClean="0"/>
          </a:p>
          <a:p>
            <a:pPr marL="342900" indent="-342900" algn="l">
              <a:lnSpc>
                <a:spcPct val="150000"/>
              </a:lnSpc>
              <a:spcBef>
                <a:spcPts val="2500"/>
              </a:spcBef>
              <a:buFont typeface="Arial" pitchFamily="34" charset="0"/>
              <a:buChar char="•"/>
            </a:pPr>
            <a:r>
              <a:rPr lang="en-US" dirty="0" smtClean="0">
                <a:ea typeface="+mn-ea"/>
              </a:rPr>
              <a:t>The </a:t>
            </a:r>
            <a:r>
              <a:rPr lang="en-US" dirty="0">
                <a:ea typeface="+mn-ea"/>
              </a:rPr>
              <a:t>given line has a rise of 3 units and a run of 4 units; therefore, the slope of the line is</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3637657677"/>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3567"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0152783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3568"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43850074"/>
              </p:ext>
            </p:extLst>
          </p:nvPr>
        </p:nvGraphicFramePr>
        <p:xfrm>
          <a:off x="1678823" y="2328863"/>
          <a:ext cx="3873500" cy="850900"/>
        </p:xfrm>
        <a:graphic>
          <a:graphicData uri="http://schemas.openxmlformats.org/presentationml/2006/ole">
            <mc:AlternateContent xmlns:mc="http://schemas.openxmlformats.org/markup-compatibility/2006">
              <mc:Choice xmlns:v="urn:schemas-microsoft-com:vml" Requires="v">
                <p:oleObj spid="_x0000_s13569" name="Equation" r:id="rId6" imgW="3873240" imgH="850680" progId="Equation.DSMT4">
                  <p:embed/>
                </p:oleObj>
              </mc:Choice>
              <mc:Fallback>
                <p:oleObj name="Equation" r:id="rId6" imgW="3873240" imgH="850680" progId="Equation.DSMT4">
                  <p:embed/>
                  <p:pic>
                    <p:nvPicPr>
                      <p:cNvPr id="0" name=""/>
                      <p:cNvPicPr/>
                      <p:nvPr/>
                    </p:nvPicPr>
                    <p:blipFill>
                      <a:blip r:embed="rId7"/>
                      <a:stretch>
                        <a:fillRect/>
                      </a:stretch>
                    </p:blipFill>
                    <p:spPr>
                      <a:xfrm>
                        <a:off x="1678823" y="2328863"/>
                        <a:ext cx="3873500" cy="850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89736578"/>
              </p:ext>
            </p:extLst>
          </p:nvPr>
        </p:nvGraphicFramePr>
        <p:xfrm>
          <a:off x="5529169" y="3676556"/>
          <a:ext cx="317500" cy="774700"/>
        </p:xfrm>
        <a:graphic>
          <a:graphicData uri="http://schemas.openxmlformats.org/presentationml/2006/ole">
            <mc:AlternateContent xmlns:mc="http://schemas.openxmlformats.org/markup-compatibility/2006">
              <mc:Choice xmlns:v="urn:schemas-microsoft-com:vml" Requires="v">
                <p:oleObj spid="_x0000_s13570" name="Equation" r:id="rId8" imgW="317160" imgH="774360" progId="Equation.DSMT4">
                  <p:embed/>
                </p:oleObj>
              </mc:Choice>
              <mc:Fallback>
                <p:oleObj name="Equation" r:id="rId8" imgW="317160" imgH="774360" progId="Equation.DSMT4">
                  <p:embed/>
                  <p:pic>
                    <p:nvPicPr>
                      <p:cNvPr id="0" name=""/>
                      <p:cNvPicPr/>
                      <p:nvPr/>
                    </p:nvPicPr>
                    <p:blipFill>
                      <a:blip r:embed="rId9"/>
                      <a:stretch>
                        <a:fillRect/>
                      </a:stretch>
                    </p:blipFill>
                    <p:spPr>
                      <a:xfrm>
                        <a:off x="5529169" y="3676556"/>
                        <a:ext cx="317500" cy="774700"/>
                      </a:xfrm>
                      <a:prstGeom prst="rect">
                        <a:avLst/>
                      </a:prstGeom>
                    </p:spPr>
                  </p:pic>
                </p:oleObj>
              </mc:Fallback>
            </mc:AlternateContent>
          </a:graphicData>
        </a:graphic>
      </p:graphicFrame>
    </p:spTree>
    <p:extLst>
      <p:ext uri="{BB962C8B-B14F-4D97-AF65-F5344CB8AC3E}">
        <p14:creationId xmlns:p14="http://schemas.microsoft.com/office/powerpoint/2010/main" val="40015592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lnSpc>
                <a:spcPct val="110000"/>
              </a:lnSpc>
              <a:buFont typeface="Arial" pitchFamily="34" charset="0"/>
              <a:buChar char="•"/>
            </a:pPr>
            <a:r>
              <a:rPr lang="en-US" dirty="0"/>
              <a:t>Note that if the assignment of (</a:t>
            </a:r>
            <a:r>
              <a:rPr lang="en-US" i="1" dirty="0"/>
              <a:t>x</a:t>
            </a:r>
            <a:r>
              <a:rPr lang="en-US" baseline="-25000" dirty="0"/>
              <a:t>1</a:t>
            </a:r>
            <a:r>
              <a:rPr lang="en-US" dirty="0"/>
              <a:t>, </a:t>
            </a:r>
            <a:r>
              <a:rPr lang="en-US" i="1" dirty="0" smtClean="0"/>
              <a:t>y</a:t>
            </a:r>
            <a:r>
              <a:rPr lang="en-US" baseline="-25000" dirty="0"/>
              <a:t>1</a:t>
            </a:r>
            <a:r>
              <a:rPr lang="en-US" dirty="0" smtClean="0"/>
              <a:t>) </a:t>
            </a:r>
            <a:r>
              <a:rPr lang="en-US" dirty="0"/>
              <a:t>and (</a:t>
            </a:r>
            <a:r>
              <a:rPr lang="en-US" i="1" dirty="0" smtClean="0"/>
              <a:t>x</a:t>
            </a:r>
            <a:r>
              <a:rPr lang="en-US" baseline="-25000" dirty="0" smtClean="0"/>
              <a:t>2</a:t>
            </a:r>
            <a:r>
              <a:rPr lang="en-US" dirty="0" smtClean="0"/>
              <a:t>, </a:t>
            </a:r>
            <a:r>
              <a:rPr lang="en-US" i="1" dirty="0" smtClean="0"/>
              <a:t>y</a:t>
            </a:r>
            <a:r>
              <a:rPr lang="en-US" baseline="-25000" dirty="0"/>
              <a:t>2</a:t>
            </a:r>
            <a:r>
              <a:rPr lang="en-US" dirty="0" smtClean="0"/>
              <a:t>) </a:t>
            </a:r>
            <a:r>
              <a:rPr lang="en-US" dirty="0"/>
              <a:t>was switched in this example, the result would still be the same. For example, let (</a:t>
            </a:r>
            <a:r>
              <a:rPr lang="en-US" i="1" dirty="0"/>
              <a:t>x</a:t>
            </a:r>
            <a:r>
              <a:rPr lang="en-US" baseline="-25000" dirty="0"/>
              <a:t>1</a:t>
            </a:r>
            <a:r>
              <a:rPr lang="en-US" dirty="0"/>
              <a:t>, </a:t>
            </a:r>
            <a:r>
              <a:rPr lang="en-US" i="1" dirty="0"/>
              <a:t>y</a:t>
            </a:r>
            <a:r>
              <a:rPr lang="en-US" baseline="-25000" dirty="0"/>
              <a:t>1</a:t>
            </a:r>
            <a:r>
              <a:rPr lang="en-US" dirty="0"/>
              <a:t>) </a:t>
            </a:r>
            <a:r>
              <a:rPr lang="en-US" dirty="0" smtClean="0"/>
              <a:t>be </a:t>
            </a:r>
            <a:r>
              <a:rPr lang="en-US" dirty="0"/>
              <a:t>(8, 6) and (</a:t>
            </a:r>
            <a:r>
              <a:rPr lang="en-US" i="1" dirty="0"/>
              <a:t>x</a:t>
            </a:r>
            <a:r>
              <a:rPr lang="en-US" baseline="-25000" dirty="0"/>
              <a:t>2</a:t>
            </a:r>
            <a:r>
              <a:rPr lang="en-US" dirty="0"/>
              <a:t>, </a:t>
            </a:r>
            <a:r>
              <a:rPr lang="en-US" i="1" dirty="0"/>
              <a:t>y</a:t>
            </a:r>
            <a:r>
              <a:rPr lang="en-US" baseline="-25000" dirty="0"/>
              <a:t>2</a:t>
            </a:r>
            <a:r>
              <a:rPr lang="en-US" dirty="0"/>
              <a:t>) </a:t>
            </a:r>
            <a:r>
              <a:rPr lang="en-US" dirty="0" smtClean="0"/>
              <a:t>be </a:t>
            </a:r>
            <a:r>
              <a:rPr lang="en-US" dirty="0"/>
              <a:t>(4, 3). Substitute and simplify</a:t>
            </a:r>
            <a:r>
              <a:rPr lang="en-US" dirty="0" smtClean="0"/>
              <a:t>.</a:t>
            </a:r>
          </a:p>
          <a:p>
            <a:pPr marL="342900" indent="-342900" algn="l">
              <a:lnSpc>
                <a:spcPct val="150000"/>
              </a:lnSpc>
              <a:buFont typeface="Arial" pitchFamily="34" charset="0"/>
              <a:buChar char="•"/>
            </a:pPr>
            <a:endParaRPr lang="en-US" dirty="0" smtClean="0">
              <a:ea typeface="+mn-ea"/>
            </a:endParaRPr>
          </a:p>
          <a:p>
            <a:pPr marL="342900" indent="-342900" algn="l">
              <a:lnSpc>
                <a:spcPct val="150000"/>
              </a:lnSpc>
              <a:spcBef>
                <a:spcPts val="5000"/>
              </a:spcBef>
              <a:buFont typeface="Arial" pitchFamily="34" charset="0"/>
              <a:buChar char="•"/>
            </a:pPr>
            <a:r>
              <a:rPr lang="en-US" dirty="0" smtClean="0">
                <a:ea typeface="+mn-ea"/>
              </a:rPr>
              <a:t>The </a:t>
            </a:r>
            <a:r>
              <a:rPr lang="en-US" dirty="0">
                <a:ea typeface="+mn-ea"/>
              </a:rPr>
              <a:t>resulting slope is still</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3" name="Object 2"/>
          <p:cNvGraphicFramePr>
            <a:graphicFrameLocks noChangeAspect="1"/>
          </p:cNvGraphicFramePr>
          <p:nvPr>
            <p:extLst>
              <p:ext uri="{D42A27DB-BD31-4B8C-83A1-F6EECF244321}">
                <p14:modId xmlns:p14="http://schemas.microsoft.com/office/powerpoint/2010/main" val="1233748786"/>
              </p:ext>
            </p:extLst>
          </p:nvPr>
        </p:nvGraphicFramePr>
        <p:xfrm>
          <a:off x="1614009" y="2967489"/>
          <a:ext cx="4559300" cy="850900"/>
        </p:xfrm>
        <a:graphic>
          <a:graphicData uri="http://schemas.openxmlformats.org/presentationml/2006/ole">
            <mc:AlternateContent xmlns:mc="http://schemas.openxmlformats.org/markup-compatibility/2006">
              <mc:Choice xmlns:v="urn:schemas-microsoft-com:vml" Requires="v">
                <p:oleObj spid="_x0000_s14465" name="Equation" r:id="rId3" imgW="4559040" imgH="850680" progId="Equation.DSMT4">
                  <p:embed/>
                </p:oleObj>
              </mc:Choice>
              <mc:Fallback>
                <p:oleObj name="Equation" r:id="rId3" imgW="4559040" imgH="850680" progId="Equation.DSMT4">
                  <p:embed/>
                  <p:pic>
                    <p:nvPicPr>
                      <p:cNvPr id="0" name=""/>
                      <p:cNvPicPr/>
                      <p:nvPr/>
                    </p:nvPicPr>
                    <p:blipFill>
                      <a:blip r:embed="rId4"/>
                      <a:stretch>
                        <a:fillRect/>
                      </a:stretch>
                    </p:blipFill>
                    <p:spPr>
                      <a:xfrm>
                        <a:off x="1614009" y="2967489"/>
                        <a:ext cx="4559300" cy="850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29178772"/>
              </p:ext>
            </p:extLst>
          </p:nvPr>
        </p:nvGraphicFramePr>
        <p:xfrm>
          <a:off x="4576669" y="3988489"/>
          <a:ext cx="317500" cy="762000"/>
        </p:xfrm>
        <a:graphic>
          <a:graphicData uri="http://schemas.openxmlformats.org/presentationml/2006/ole">
            <mc:AlternateContent xmlns:mc="http://schemas.openxmlformats.org/markup-compatibility/2006">
              <mc:Choice xmlns:v="urn:schemas-microsoft-com:vml" Requires="v">
                <p:oleObj spid="_x0000_s14466" name="Equation" r:id="rId5" imgW="317160" imgH="761760" progId="Equation.DSMT4">
                  <p:embed/>
                </p:oleObj>
              </mc:Choice>
              <mc:Fallback>
                <p:oleObj name="Equation" r:id="rId5" imgW="317160" imgH="761760" progId="Equation.DSMT4">
                  <p:embed/>
                  <p:pic>
                    <p:nvPicPr>
                      <p:cNvPr id="0" name=""/>
                      <p:cNvPicPr/>
                      <p:nvPr/>
                    </p:nvPicPr>
                    <p:blipFill>
                      <a:blip r:embed="rId6"/>
                      <a:stretch>
                        <a:fillRect/>
                      </a:stretch>
                    </p:blipFill>
                    <p:spPr>
                      <a:xfrm>
                        <a:off x="4576669" y="3988489"/>
                        <a:ext cx="317500" cy="762000"/>
                      </a:xfrm>
                      <a:prstGeom prst="rect">
                        <a:avLst/>
                      </a:prstGeom>
                    </p:spPr>
                  </p:pic>
                </p:oleObj>
              </mc:Fallback>
            </mc:AlternateContent>
          </a:graphicData>
        </a:graphic>
      </p:graphicFrame>
    </p:spTree>
    <p:extLst>
      <p:ext uri="{BB962C8B-B14F-4D97-AF65-F5344CB8AC3E}">
        <p14:creationId xmlns:p14="http://schemas.microsoft.com/office/powerpoint/2010/main" val="10655379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6171" cy="4997450"/>
          </a:xfrm>
        </p:spPr>
        <p:txBody>
          <a:bodyPr rtlCol="0">
            <a:noAutofit/>
          </a:bodyPr>
          <a:lstStyle/>
          <a:p>
            <a:pPr algn="l" eaLnBrk="1" fontAlgn="auto" hangingPunct="1">
              <a:spcAft>
                <a:spcPts val="0"/>
              </a:spcAft>
              <a:defRPr/>
            </a:pPr>
            <a:r>
              <a:rPr lang="en-US" sz="2800" b="1" dirty="0" smtClean="0">
                <a:ea typeface="+mn-ea"/>
              </a:rPr>
              <a:t>Key Concepts</a:t>
            </a:r>
            <a:r>
              <a:rPr lang="en-US" sz="2800" b="1" dirty="0"/>
              <a:t>, </a:t>
            </a:r>
            <a:r>
              <a:rPr lang="en-US" sz="2800" b="1" i="1" dirty="0" smtClean="0"/>
              <a:t>continued</a:t>
            </a:r>
            <a:endParaRPr lang="en-US" sz="2800" dirty="0"/>
          </a:p>
          <a:p>
            <a:pPr marL="342900" indent="-342900" algn="l">
              <a:lnSpc>
                <a:spcPct val="150000"/>
              </a:lnSpc>
              <a:buFont typeface="Arial" pitchFamily="34" charset="0"/>
              <a:buChar char="•"/>
            </a:pPr>
            <a:r>
              <a:rPr lang="en-US" dirty="0"/>
              <a:t>Although it does not matter which point is </a:t>
            </a:r>
            <a:r>
              <a:rPr lang="en-US" dirty="0" smtClean="0"/>
              <a:t>(</a:t>
            </a:r>
            <a:r>
              <a:rPr lang="en-US" i="1" dirty="0"/>
              <a:t>x</a:t>
            </a:r>
            <a:r>
              <a:rPr lang="en-US" baseline="-25000" dirty="0"/>
              <a:t>1</a:t>
            </a:r>
            <a:r>
              <a:rPr lang="en-US" dirty="0"/>
              <a:t>, </a:t>
            </a:r>
            <a:r>
              <a:rPr lang="en-US" i="1" dirty="0"/>
              <a:t>y</a:t>
            </a:r>
            <a:r>
              <a:rPr lang="en-US" baseline="-25000" dirty="0"/>
              <a:t>1</a:t>
            </a:r>
            <a:r>
              <a:rPr lang="en-US" dirty="0" smtClean="0"/>
              <a:t>) </a:t>
            </a:r>
            <a:r>
              <a:rPr lang="en-US" dirty="0"/>
              <a:t>and which is </a:t>
            </a:r>
            <a:r>
              <a:rPr lang="en-US" dirty="0" smtClean="0"/>
              <a:t>(</a:t>
            </a:r>
            <a:r>
              <a:rPr lang="en-US" i="1" dirty="0"/>
              <a:t>x</a:t>
            </a:r>
            <a:r>
              <a:rPr lang="en-US" baseline="-25000" dirty="0"/>
              <a:t>2</a:t>
            </a:r>
            <a:r>
              <a:rPr lang="en-US" dirty="0"/>
              <a:t>, </a:t>
            </a:r>
            <a:r>
              <a:rPr lang="en-US" i="1" dirty="0"/>
              <a:t>y</a:t>
            </a:r>
            <a:r>
              <a:rPr lang="en-US" baseline="-25000" dirty="0"/>
              <a:t>2</a:t>
            </a:r>
            <a:r>
              <a:rPr lang="en-US" dirty="0" smtClean="0"/>
              <a:t>), </a:t>
            </a:r>
            <a:r>
              <a:rPr lang="en-US" dirty="0"/>
              <a:t>it is important to make sure that the order in which the variables are subtracted remains the same in the numerator and denominator. In other </a:t>
            </a:r>
            <a:endParaRPr lang="en-US" dirty="0" smtClean="0"/>
          </a:p>
          <a:p>
            <a:pPr marL="347472" algn="l">
              <a:lnSpc>
                <a:spcPct val="150000"/>
              </a:lnSpc>
            </a:pPr>
            <a:r>
              <a:rPr lang="en-US" dirty="0" smtClean="0"/>
              <a:t>words</a:t>
            </a:r>
            <a:r>
              <a:rPr lang="en-US" dirty="0" smtClean="0"/>
              <a:t>,</a:t>
            </a:r>
            <a:endParaRPr lang="en-US" dirty="0" smtClean="0"/>
          </a:p>
        </p:txBody>
      </p:sp>
      <p:sp>
        <p:nvSpPr>
          <p:cNvPr id="13" name="Text Placeholder 3"/>
          <p:cNvSpPr>
            <a:spLocks noGrp="1"/>
          </p:cNvSpPr>
          <p:nvPr>
            <p:ph type="body" sz="quarter" idx="10"/>
          </p:nvPr>
        </p:nvSpPr>
        <p:spPr>
          <a:xfrm>
            <a:off x="1006946" y="6246813"/>
            <a:ext cx="6103257" cy="360816"/>
          </a:xfrm>
        </p:spPr>
        <p:txBody>
          <a:bodyPr/>
          <a:lstStyle/>
          <a:p>
            <a:r>
              <a:rPr lang="en-US" dirty="0"/>
              <a:t>1.3 Skill 1: Understanding Slope as a Rate of Change</a:t>
            </a:r>
          </a:p>
        </p:txBody>
      </p:sp>
      <p:graphicFrame>
        <p:nvGraphicFramePr>
          <p:cNvPr id="2" name="Object 1"/>
          <p:cNvGraphicFramePr>
            <a:graphicFrameLocks noChangeAspect="1"/>
          </p:cNvGraphicFramePr>
          <p:nvPr>
            <p:extLst>
              <p:ext uri="{D42A27DB-BD31-4B8C-83A1-F6EECF244321}">
                <p14:modId xmlns:p14="http://schemas.microsoft.com/office/powerpoint/2010/main" val="123052147"/>
              </p:ext>
            </p:extLst>
          </p:nvPr>
        </p:nvGraphicFramePr>
        <p:xfrm>
          <a:off x="2052638" y="3352800"/>
          <a:ext cx="4521200" cy="901700"/>
        </p:xfrm>
        <a:graphic>
          <a:graphicData uri="http://schemas.openxmlformats.org/presentationml/2006/ole">
            <mc:AlternateContent xmlns:mc="http://schemas.openxmlformats.org/markup-compatibility/2006">
              <mc:Choice xmlns:v="urn:schemas-microsoft-com:vml" Requires="v">
                <p:oleObj spid="_x0000_s15491" name="Equation" r:id="rId3" imgW="4521200" imgH="901700" progId="Equation.DSMT4">
                  <p:embed/>
                </p:oleObj>
              </mc:Choice>
              <mc:Fallback>
                <p:oleObj name="Equation" r:id="rId3" imgW="4521200" imgH="901700" progId="Equation.DSMT4">
                  <p:embed/>
                  <p:pic>
                    <p:nvPicPr>
                      <p:cNvPr id="0" name=""/>
                      <p:cNvPicPr/>
                      <p:nvPr/>
                    </p:nvPicPr>
                    <p:blipFill>
                      <a:blip r:embed="rId4"/>
                      <a:stretch>
                        <a:fillRect/>
                      </a:stretch>
                    </p:blipFill>
                    <p:spPr>
                      <a:xfrm>
                        <a:off x="2052638" y="3352800"/>
                        <a:ext cx="4521200" cy="9017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536190484"/>
              </p:ext>
            </p:extLst>
          </p:nvPr>
        </p:nvGraphicFramePr>
        <p:xfrm>
          <a:off x="1043774" y="4229333"/>
          <a:ext cx="2070100" cy="850900"/>
        </p:xfrm>
        <a:graphic>
          <a:graphicData uri="http://schemas.openxmlformats.org/presentationml/2006/ole">
            <mc:AlternateContent xmlns:mc="http://schemas.openxmlformats.org/markup-compatibility/2006">
              <mc:Choice xmlns:v="urn:schemas-microsoft-com:vml" Requires="v">
                <p:oleObj spid="_x0000_s15492" name="Equation" r:id="rId5" imgW="2070000" imgH="850680" progId="Equation.DSMT4">
                  <p:embed/>
                </p:oleObj>
              </mc:Choice>
              <mc:Fallback>
                <p:oleObj name="Equation" r:id="rId5" imgW="2070000" imgH="850680" progId="Equation.DSMT4">
                  <p:embed/>
                  <p:pic>
                    <p:nvPicPr>
                      <p:cNvPr id="0" name=""/>
                      <p:cNvPicPr/>
                      <p:nvPr/>
                    </p:nvPicPr>
                    <p:blipFill>
                      <a:blip r:embed="rId6"/>
                      <a:stretch>
                        <a:fillRect/>
                      </a:stretch>
                    </p:blipFill>
                    <p:spPr>
                      <a:xfrm>
                        <a:off x="1043774" y="4229333"/>
                        <a:ext cx="2070100" cy="850900"/>
                      </a:xfrm>
                      <a:prstGeom prst="rect">
                        <a:avLst/>
                      </a:prstGeom>
                    </p:spPr>
                  </p:pic>
                </p:oleObj>
              </mc:Fallback>
            </mc:AlternateContent>
          </a:graphicData>
        </a:graphic>
      </p:graphicFrame>
    </p:spTree>
    <p:extLst>
      <p:ext uri="{BB962C8B-B14F-4D97-AF65-F5344CB8AC3E}">
        <p14:creationId xmlns:p14="http://schemas.microsoft.com/office/powerpoint/2010/main" val="1242331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2149</TotalTime>
  <Words>1398</Words>
  <Application>Microsoft Macintosh PowerPoint</Application>
  <PresentationFormat>On-screen Show (4:3)</PresentationFormat>
  <Paragraphs>138</Paragraphs>
  <Slides>23</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Coordinate Algebra Instruction TEMPLATE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379</cp:revision>
  <cp:lastPrinted>2012-03-22T14:14:30Z</cp:lastPrinted>
  <dcterms:created xsi:type="dcterms:W3CDTF">2012-02-22T19:14:19Z</dcterms:created>
  <dcterms:modified xsi:type="dcterms:W3CDTF">2015-06-05T20:12:16Z</dcterms:modified>
</cp:coreProperties>
</file>