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2.xml" ContentType="application/vnd.openxmlformats-officedocument.presentationml.notesSlide+xml"/>
  <Override PartName="/ppt/embeddings/oleObject12.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85" r:id="rId3"/>
    <p:sldId id="317" r:id="rId4"/>
    <p:sldId id="318" r:id="rId5"/>
    <p:sldId id="287" r:id="rId6"/>
    <p:sldId id="311" r:id="rId7"/>
    <p:sldId id="313" r:id="rId8"/>
    <p:sldId id="319" r:id="rId9"/>
    <p:sldId id="322" r:id="rId10"/>
    <p:sldId id="320" r:id="rId11"/>
    <p:sldId id="321" r:id="rId12"/>
    <p:sldId id="300"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288" autoAdjust="0"/>
    <p:restoredTop sz="94660"/>
  </p:normalViewPr>
  <p:slideViewPr>
    <p:cSldViewPr snapToGrid="0" snapToObjects="1" showGuides="1">
      <p:cViewPr varScale="1">
        <p:scale>
          <a:sx n="108" d="100"/>
          <a:sy n="108" d="100"/>
        </p:scale>
        <p:origin x="-280" y="-112"/>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 Id="rId3"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57C1DB-61A9-9442-856B-A17F39B5661D}" type="slidenum">
              <a:rPr lang="en-US" smtClean="0"/>
              <a:pPr/>
              <a:t>11</a:t>
            </a:fld>
            <a:endParaRPr lang="en-US"/>
          </a:p>
        </p:txBody>
      </p:sp>
    </p:spTree>
    <p:extLst>
      <p:ext uri="{BB962C8B-B14F-4D97-AF65-F5344CB8AC3E}">
        <p14:creationId xmlns:p14="http://schemas.microsoft.com/office/powerpoint/2010/main" val="144603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http://www.walch.com/ei/04006</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12</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ctr">
              <a:buNone/>
              <a:defRPr sz="2400" kern="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15283" y="6303114"/>
            <a:ext cx="5530850"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B9D72-0827-BA4C-95EE-37D9810008D3}" type="slidenum">
              <a:rPr lang="en-US"/>
              <a:pPr/>
              <a:t>‹#›</a:t>
            </a:fld>
            <a:endParaRPr lang="en-US"/>
          </a:p>
        </p:txBody>
      </p:sp>
    </p:spTree>
    <p:extLst>
      <p:ext uri="{BB962C8B-B14F-4D97-AF65-F5344CB8AC3E}">
        <p14:creationId xmlns:p14="http://schemas.microsoft.com/office/powerpoint/2010/main" val="18458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9B2641-8F29-1948-A626-58B4B07BD0B5}" type="slidenum">
              <a:rPr lang="en-US"/>
              <a:pPr/>
              <a:t>‹#›</a:t>
            </a:fld>
            <a:endParaRPr lang="en-US"/>
          </a:p>
        </p:txBody>
      </p:sp>
    </p:spTree>
    <p:extLst>
      <p:ext uri="{BB962C8B-B14F-4D97-AF65-F5344CB8AC3E}">
        <p14:creationId xmlns:p14="http://schemas.microsoft.com/office/powerpoint/2010/main" val="4263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4A0925-BE82-DC42-BB62-BA858F36605C}" type="slidenum">
              <a:rPr lang="en-US"/>
              <a:pPr/>
              <a:t>‹#›</a:t>
            </a:fld>
            <a:endParaRPr lang="en-US"/>
          </a:p>
        </p:txBody>
      </p:sp>
    </p:spTree>
    <p:extLst>
      <p:ext uri="{BB962C8B-B14F-4D97-AF65-F5344CB8AC3E}">
        <p14:creationId xmlns:p14="http://schemas.microsoft.com/office/powerpoint/2010/main" val="2612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F1D14E-6CCD-C546-897B-220A49B11F3C}" type="slidenum">
              <a:rPr lang="en-US"/>
              <a:pPr/>
              <a:t>‹#›</a:t>
            </a:fld>
            <a:endParaRPr lang="en-US"/>
          </a:p>
        </p:txBody>
      </p:sp>
    </p:spTree>
    <p:extLst>
      <p:ext uri="{BB962C8B-B14F-4D97-AF65-F5344CB8AC3E}">
        <p14:creationId xmlns:p14="http://schemas.microsoft.com/office/powerpoint/2010/main" val="305643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C292-60A6-5F4B-BEE3-3FDBCC8A3694}" type="slidenum">
              <a:rPr lang="en-US"/>
              <a:pPr/>
              <a:t>‹#›</a:t>
            </a:fld>
            <a:endParaRPr lang="en-US"/>
          </a:p>
        </p:txBody>
      </p:sp>
    </p:spTree>
    <p:extLst>
      <p:ext uri="{BB962C8B-B14F-4D97-AF65-F5344CB8AC3E}">
        <p14:creationId xmlns:p14="http://schemas.microsoft.com/office/powerpoint/2010/main" val="7094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683D74-E9C7-B74A-9EC2-1FD1DEF8F5E9}" type="slidenum">
              <a:rPr lang="en-US"/>
              <a:pPr/>
              <a:t>‹#›</a:t>
            </a:fld>
            <a:endParaRPr lang="en-US"/>
          </a:p>
        </p:txBody>
      </p:sp>
    </p:spTree>
    <p:extLst>
      <p:ext uri="{BB962C8B-B14F-4D97-AF65-F5344CB8AC3E}">
        <p14:creationId xmlns:p14="http://schemas.microsoft.com/office/powerpoint/2010/main" val="19409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DC3DD92-D354-5044-88C2-55479F5784B8}" type="slidenum">
              <a:rPr lang="en-US"/>
              <a:pPr/>
              <a:t>‹#›</a:t>
            </a:fld>
            <a:endParaRPr lang="en-US"/>
          </a:p>
        </p:txBody>
      </p:sp>
    </p:spTree>
    <p:extLst>
      <p:ext uri="{BB962C8B-B14F-4D97-AF65-F5344CB8AC3E}">
        <p14:creationId xmlns:p14="http://schemas.microsoft.com/office/powerpoint/2010/main" val="349538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B032F6A-AA06-2647-9560-7FA36C636636}" type="slidenum">
              <a:rPr lang="en-US"/>
              <a:pPr/>
              <a:t>‹#›</a:t>
            </a:fld>
            <a:endParaRPr lang="en-US"/>
          </a:p>
        </p:txBody>
      </p:sp>
    </p:spTree>
    <p:extLst>
      <p:ext uri="{BB962C8B-B14F-4D97-AF65-F5344CB8AC3E}">
        <p14:creationId xmlns:p14="http://schemas.microsoft.com/office/powerpoint/2010/main" val="331951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F48D9B-A9AC-2A4B-9BF4-D1FD0AAE7690}" type="slidenum">
              <a:rPr lang="en-US"/>
              <a:pPr/>
              <a:t>‹#›</a:t>
            </a:fld>
            <a:endParaRPr lang="en-US"/>
          </a:p>
        </p:txBody>
      </p:sp>
    </p:spTree>
    <p:extLst>
      <p:ext uri="{BB962C8B-B14F-4D97-AF65-F5344CB8AC3E}">
        <p14:creationId xmlns:p14="http://schemas.microsoft.com/office/powerpoint/2010/main" val="20568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5E7570-3079-3444-8E7A-9B8773C06020}" type="slidenum">
              <a:rPr lang="en-US"/>
              <a:pPr/>
              <a:t>‹#›</a:t>
            </a:fld>
            <a:endParaRPr lang="en-US"/>
          </a:p>
        </p:txBody>
      </p:sp>
    </p:spTree>
    <p:extLst>
      <p:ext uri="{BB962C8B-B14F-4D97-AF65-F5344CB8AC3E}">
        <p14:creationId xmlns:p14="http://schemas.microsoft.com/office/powerpoint/2010/main" val="228857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5.emf"/><Relationship Id="rId5" Type="http://schemas.openxmlformats.org/officeDocument/2006/relationships/oleObject" Target="../embeddings/oleObject10.bin"/><Relationship Id="rId6" Type="http://schemas.openxmlformats.org/officeDocument/2006/relationships/image" Target="../media/image6.emf"/><Relationship Id="rId7" Type="http://schemas.openxmlformats.org/officeDocument/2006/relationships/oleObject" Target="../embeddings/oleObject11.bin"/><Relationship Id="rId8" Type="http://schemas.openxmlformats.org/officeDocument/2006/relationships/image" Target="../media/image7.w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2.bin"/><Relationship Id="rId5" Type="http://schemas.openxmlformats.org/officeDocument/2006/relationships/image" Target="../media/image8.wmf"/><Relationship Id="rId6" Type="http://schemas.openxmlformats.org/officeDocument/2006/relationships/image" Target="../media/image9.png"/><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walch.com/ei/04006" TargetMode="External"/><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2.wmf"/><Relationship Id="rId5" Type="http://schemas.openxmlformats.org/officeDocument/2006/relationships/oleObject" Target="../embeddings/oleObject4.bin"/><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2.wmf"/><Relationship Id="rId5" Type="http://schemas.openxmlformats.org/officeDocument/2006/relationships/oleObject" Target="../embeddings/oleObject6.bin"/><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3.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4.w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40995" cy="4997450"/>
          </a:xfrm>
        </p:spPr>
        <p:txBody>
          <a:bodyPr>
            <a:noAutofit/>
          </a:bodyPr>
          <a:lstStyle/>
          <a:p>
            <a:pPr algn="l" eaLnBrk="1" hangingPunct="1"/>
            <a:r>
              <a:rPr lang="en-US" sz="2800" b="1" dirty="0" smtClean="0"/>
              <a:t>Introduction</a:t>
            </a:r>
          </a:p>
          <a:p>
            <a:pPr algn="l"/>
            <a:r>
              <a:rPr lang="en-US" dirty="0"/>
              <a:t>Exponents are used to write the repeated product of the same number in a shorter form. Exponents have a wide range of applications, including calculating interest earned for savings accounts, determining the amount of </a:t>
            </a:r>
            <a:r>
              <a:rPr lang="en-US" dirty="0" smtClean="0"/>
              <a:t>depreciation </a:t>
            </a:r>
            <a:r>
              <a:rPr lang="en-US" dirty="0"/>
              <a:t>of a car, and predicting future population levels.</a:t>
            </a:r>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smtClean="0"/>
              <a:t>1.2 Skill 5: </a:t>
            </a:r>
            <a:r>
              <a:rPr lang="en-US" dirty="0"/>
              <a:t>Working with Exponents (Raising a Base to a Power)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1175" indent="-557784" algn="l">
              <a:buFont typeface="+mj-lt"/>
              <a:buAutoNum type="arabicPeriod" startAt="4"/>
            </a:pPr>
            <a:r>
              <a:rPr lang="en-US" sz="2800" b="1" dirty="0">
                <a:solidFill>
                  <a:srgbClr val="660066"/>
                </a:solidFill>
              </a:rPr>
              <a:t>Write the expression in expanded form</a:t>
            </a:r>
            <a:r>
              <a:rPr lang="en-US" sz="2800" b="1" dirty="0" smtClean="0">
                <a:solidFill>
                  <a:srgbClr val="660066"/>
                </a:solidFill>
              </a:rPr>
              <a:t>.</a:t>
            </a:r>
          </a:p>
          <a:p>
            <a:pPr marL="512064" algn="l">
              <a:lnSpc>
                <a:spcPct val="250000"/>
              </a:lnSpc>
            </a:pPr>
            <a:r>
              <a:rPr lang="en-US" dirty="0" smtClean="0"/>
              <a:t>The exponent of 5 in the expression </a:t>
            </a:r>
            <a:r>
              <a:rPr lang="en-US" dirty="0"/>
              <a:t> </a:t>
            </a:r>
            <a:r>
              <a:rPr lang="en-US" dirty="0" smtClean="0"/>
              <a:t>         </a:t>
            </a:r>
            <a:r>
              <a:rPr lang="en-US" dirty="0" smtClean="0"/>
              <a:t>indicates that </a:t>
            </a:r>
            <a:r>
              <a:rPr lang="en-US" dirty="0"/>
              <a:t>the base</a:t>
            </a:r>
            <a:r>
              <a:rPr lang="en-US" dirty="0" smtClean="0"/>
              <a:t>,        </a:t>
            </a:r>
            <a:r>
              <a:rPr lang="en-US" dirty="0"/>
              <a:t>is multiplied by itself </a:t>
            </a:r>
            <a:r>
              <a:rPr lang="en-US" dirty="0" smtClean="0"/>
              <a:t>5 times</a:t>
            </a:r>
            <a:r>
              <a:rPr lang="en-US" dirty="0"/>
              <a:t>. Symbolically</a:t>
            </a:r>
            <a:r>
              <a:rPr lang="en-US" dirty="0" smtClean="0"/>
              <a:t>, </a:t>
            </a:r>
            <a:endParaRPr lang="en-US" dirty="0"/>
          </a:p>
          <a:p>
            <a:pPr algn="l">
              <a:lnSpc>
                <a:spcPct val="250000"/>
              </a:lnSpc>
            </a:pPr>
            <a:endParaRPr lang="en-US" dirty="0"/>
          </a:p>
          <a:p>
            <a:pPr algn="l">
              <a:lnSpc>
                <a:spcPct val="200000"/>
              </a:lnSpc>
            </a:pPr>
            <a:endParaRPr lang="en-US" dirty="0" smtClean="0"/>
          </a:p>
          <a:p>
            <a:pPr algn="l">
              <a:lnSpc>
                <a:spcPct val="200000"/>
              </a:lnSpc>
            </a:pPr>
            <a:endParaRPr lang="en-US" dirty="0"/>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536794178"/>
              </p:ext>
            </p:extLst>
          </p:nvPr>
        </p:nvGraphicFramePr>
        <p:xfrm>
          <a:off x="6162675" y="1739465"/>
          <a:ext cx="800100" cy="1028700"/>
        </p:xfrm>
        <a:graphic>
          <a:graphicData uri="http://schemas.openxmlformats.org/presentationml/2006/ole">
            <mc:AlternateContent xmlns:mc="http://schemas.openxmlformats.org/markup-compatibility/2006">
              <mc:Choice xmlns:v="urn:schemas-microsoft-com:vml" Requires="v">
                <p:oleObj spid="_x0000_s6219" name="Equation" r:id="rId3" imgW="800100" imgH="1028700" progId="Equation.DSMT4">
                  <p:embed/>
                </p:oleObj>
              </mc:Choice>
              <mc:Fallback>
                <p:oleObj name="Equation" r:id="rId3" imgW="800100" imgH="1028700" progId="Equation.DSMT4">
                  <p:embed/>
                  <p:pic>
                    <p:nvPicPr>
                      <p:cNvPr id="0" name=""/>
                      <p:cNvPicPr/>
                      <p:nvPr/>
                    </p:nvPicPr>
                    <p:blipFill>
                      <a:blip r:embed="rId4"/>
                      <a:stretch>
                        <a:fillRect/>
                      </a:stretch>
                    </p:blipFill>
                    <p:spPr>
                      <a:xfrm>
                        <a:off x="6162675" y="1739465"/>
                        <a:ext cx="800100" cy="10287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562849812"/>
              </p:ext>
            </p:extLst>
          </p:nvPr>
        </p:nvGraphicFramePr>
        <p:xfrm>
          <a:off x="4481101" y="2815544"/>
          <a:ext cx="457200" cy="800100"/>
        </p:xfrm>
        <a:graphic>
          <a:graphicData uri="http://schemas.openxmlformats.org/presentationml/2006/ole">
            <mc:AlternateContent xmlns:mc="http://schemas.openxmlformats.org/markup-compatibility/2006">
              <mc:Choice xmlns:v="urn:schemas-microsoft-com:vml" Requires="v">
                <p:oleObj spid="_x0000_s6220" name="Equation" r:id="rId5" imgW="457200" imgH="800100" progId="Equation.DSMT4">
                  <p:embed/>
                </p:oleObj>
              </mc:Choice>
              <mc:Fallback>
                <p:oleObj name="Equation" r:id="rId5" imgW="457200" imgH="800100" progId="Equation.DSMT4">
                  <p:embed/>
                  <p:pic>
                    <p:nvPicPr>
                      <p:cNvPr id="0" name=""/>
                      <p:cNvPicPr/>
                      <p:nvPr/>
                    </p:nvPicPr>
                    <p:blipFill>
                      <a:blip r:embed="rId6"/>
                      <a:stretch>
                        <a:fillRect/>
                      </a:stretch>
                    </p:blipFill>
                    <p:spPr>
                      <a:xfrm>
                        <a:off x="4481101" y="2815544"/>
                        <a:ext cx="457200" cy="8001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57388569"/>
              </p:ext>
            </p:extLst>
          </p:nvPr>
        </p:nvGraphicFramePr>
        <p:xfrm>
          <a:off x="4270144" y="3759147"/>
          <a:ext cx="2654300" cy="774700"/>
        </p:xfrm>
        <a:graphic>
          <a:graphicData uri="http://schemas.openxmlformats.org/presentationml/2006/ole">
            <mc:AlternateContent xmlns:mc="http://schemas.openxmlformats.org/markup-compatibility/2006">
              <mc:Choice xmlns:v="urn:schemas-microsoft-com:vml" Requires="v">
                <p:oleObj spid="_x0000_s6221" name="Equation" r:id="rId7" imgW="2654280" imgH="774360" progId="Equation.DSMT4">
                  <p:embed/>
                </p:oleObj>
              </mc:Choice>
              <mc:Fallback>
                <p:oleObj name="Equation" r:id="rId7" imgW="2654280" imgH="774360" progId="Equation.DSMT4">
                  <p:embed/>
                  <p:pic>
                    <p:nvPicPr>
                      <p:cNvPr id="0" name=""/>
                      <p:cNvPicPr/>
                      <p:nvPr/>
                    </p:nvPicPr>
                    <p:blipFill>
                      <a:blip r:embed="rId8"/>
                      <a:stretch>
                        <a:fillRect/>
                      </a:stretch>
                    </p:blipFill>
                    <p:spPr>
                      <a:xfrm>
                        <a:off x="4270144" y="3759147"/>
                        <a:ext cx="2654300" cy="774700"/>
                      </a:xfrm>
                      <a:prstGeom prst="rect">
                        <a:avLst/>
                      </a:prstGeom>
                    </p:spPr>
                  </p:pic>
                </p:oleObj>
              </mc:Fallback>
            </mc:AlternateContent>
          </a:graphicData>
        </a:graphic>
      </p:graphicFrame>
    </p:spTree>
    <p:extLst>
      <p:ext uri="{BB962C8B-B14F-4D97-AF65-F5344CB8AC3E}">
        <p14:creationId xmlns:p14="http://schemas.microsoft.com/office/powerpoint/2010/main" val="21649843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11</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2064" indent="-557784" algn="l">
              <a:buFont typeface="+mj-lt"/>
              <a:buAutoNum type="arabicPeriod" startAt="5"/>
            </a:pPr>
            <a:r>
              <a:rPr lang="en-US" sz="2800" b="1" dirty="0">
                <a:solidFill>
                  <a:srgbClr val="660066"/>
                </a:solidFill>
              </a:rPr>
              <a:t>Evaluate the decimal and fraction versions of the </a:t>
            </a:r>
            <a:r>
              <a:rPr lang="en-US" sz="2800" b="1" dirty="0" smtClean="0">
                <a:solidFill>
                  <a:srgbClr val="660066"/>
                </a:solidFill>
              </a:rPr>
              <a:t>expression.</a:t>
            </a:r>
            <a:endParaRPr lang="en-US" sz="2800" b="1" dirty="0" smtClean="0">
              <a:solidFill>
                <a:srgbClr val="660066"/>
              </a:solidFill>
            </a:endParaRPr>
          </a:p>
          <a:p>
            <a:pPr marL="512064" algn="l"/>
            <a:r>
              <a:rPr lang="en-US" dirty="0" smtClean="0"/>
              <a:t>As </a:t>
            </a:r>
            <a:r>
              <a:rPr lang="en-US" dirty="0"/>
              <a:t>a decimal, the numeric result of the expression</a:t>
            </a:r>
          </a:p>
          <a:p>
            <a:pPr marL="512064" algn="l"/>
            <a:r>
              <a:rPr lang="en-US" dirty="0" smtClean="0"/>
              <a:t>0.3 </a:t>
            </a:r>
            <a:r>
              <a:rPr lang="en-US" dirty="0"/>
              <a:t>• 0.3 • 0.3 • 0.3 • 0.3 is 0.00243.</a:t>
            </a:r>
          </a:p>
          <a:p>
            <a:pPr marL="512064" algn="l">
              <a:lnSpc>
                <a:spcPct val="150000"/>
              </a:lnSpc>
            </a:pPr>
            <a:r>
              <a:rPr lang="en-US" dirty="0" smtClean="0"/>
              <a:t>As </a:t>
            </a:r>
            <a:r>
              <a:rPr lang="en-US" dirty="0"/>
              <a:t>a fraction, the numeric result of the </a:t>
            </a:r>
            <a:r>
              <a:rPr lang="en-US" dirty="0" smtClean="0"/>
              <a:t>expression</a:t>
            </a:r>
          </a:p>
          <a:p>
            <a:pPr marL="512064" algn="l"/>
            <a:r>
              <a:rPr lang="en-US" dirty="0" smtClean="0"/>
              <a:t>	</a:t>
            </a:r>
            <a:endParaRPr lang="en-US" dirty="0"/>
          </a:p>
          <a:p>
            <a:pPr marL="512064" algn="l"/>
            <a:endParaRPr lang="en-US" dirty="0"/>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2083592195"/>
              </p:ext>
            </p:extLst>
          </p:nvPr>
        </p:nvGraphicFramePr>
        <p:xfrm>
          <a:off x="1157209" y="3580560"/>
          <a:ext cx="4254500" cy="812800"/>
        </p:xfrm>
        <a:graphic>
          <a:graphicData uri="http://schemas.openxmlformats.org/presentationml/2006/ole">
            <mc:AlternateContent xmlns:mc="http://schemas.openxmlformats.org/markup-compatibility/2006">
              <mc:Choice xmlns:v="urn:schemas-microsoft-com:vml" Requires="v">
                <p:oleObj spid="_x0000_s7194" name="Equation" r:id="rId4" imgW="4254480" imgH="812520" progId="Equation.DSMT4">
                  <p:embed/>
                </p:oleObj>
              </mc:Choice>
              <mc:Fallback>
                <p:oleObj name="Equation" r:id="rId4" imgW="4254480" imgH="812520" progId="Equation.DSMT4">
                  <p:embed/>
                  <p:pic>
                    <p:nvPicPr>
                      <p:cNvPr id="0" name=""/>
                      <p:cNvPicPr/>
                      <p:nvPr/>
                    </p:nvPicPr>
                    <p:blipFill>
                      <a:blip r:embed="rId5"/>
                      <a:stretch>
                        <a:fillRect/>
                      </a:stretch>
                    </p:blipFill>
                    <p:spPr>
                      <a:xfrm>
                        <a:off x="1157209" y="3580560"/>
                        <a:ext cx="4254500" cy="812800"/>
                      </a:xfrm>
                      <a:prstGeom prst="rect">
                        <a:avLst/>
                      </a:prstGeom>
                    </p:spPr>
                  </p:pic>
                </p:oleObj>
              </mc:Fallback>
            </mc:AlternateContent>
          </a:graphicData>
        </a:graphic>
      </p:graphicFrame>
      <p:pic>
        <p:nvPicPr>
          <p:cNvPr id="7" name="Picture 2" descr="D:\Krishna\Projects\IRDVD\Walch\05082015\tick.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8086" y="4157579"/>
            <a:ext cx="1352739" cy="120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7206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2,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12</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60321"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p>
          <a:p>
            <a:pPr algn="l" eaLnBrk="1" fontAlgn="auto" hangingPunct="1">
              <a:spcAft>
                <a:spcPts val="0"/>
              </a:spcAft>
              <a:defRPr/>
            </a:pPr>
            <a:r>
              <a:rPr lang="en-US" b="1" dirty="0"/>
              <a:t>Exponential and Expanded </a:t>
            </a:r>
            <a:r>
              <a:rPr lang="en-US" b="1" dirty="0" smtClean="0"/>
              <a:t>Form</a:t>
            </a:r>
          </a:p>
          <a:p>
            <a:pPr marL="511175" indent="-511175" algn="l">
              <a:spcBef>
                <a:spcPts val="576"/>
              </a:spcBef>
              <a:buFont typeface="Arial" pitchFamily="34" charset="0"/>
              <a:buChar char="•"/>
            </a:pPr>
            <a:r>
              <a:rPr lang="en-US" dirty="0" smtClean="0"/>
              <a:t>An </a:t>
            </a:r>
            <a:r>
              <a:rPr lang="en-US" b="1" dirty="0"/>
              <a:t>exponential expression </a:t>
            </a:r>
            <a:r>
              <a:rPr lang="en-US" dirty="0"/>
              <a:t>is a mathematical expression written in the form of </a:t>
            </a:r>
            <a:r>
              <a:rPr lang="en-US" i="1" dirty="0" err="1"/>
              <a:t>a</a:t>
            </a:r>
            <a:r>
              <a:rPr lang="en-US" i="1" baseline="30000" dirty="0" err="1"/>
              <a:t>b</a:t>
            </a:r>
            <a:r>
              <a:rPr lang="en-US" dirty="0"/>
              <a:t>, where </a:t>
            </a:r>
            <a:r>
              <a:rPr lang="en-US" i="1" dirty="0"/>
              <a:t>a</a:t>
            </a:r>
            <a:r>
              <a:rPr lang="en-US" dirty="0"/>
              <a:t> is called the </a:t>
            </a:r>
            <a:r>
              <a:rPr lang="en-US" b="1" dirty="0"/>
              <a:t>base </a:t>
            </a:r>
            <a:r>
              <a:rPr lang="en-US" dirty="0"/>
              <a:t>and </a:t>
            </a:r>
            <a:r>
              <a:rPr lang="en-US" i="1" dirty="0"/>
              <a:t>b</a:t>
            </a:r>
            <a:r>
              <a:rPr lang="en-US" dirty="0"/>
              <a:t> is called the </a:t>
            </a:r>
            <a:r>
              <a:rPr lang="en-US" b="1" dirty="0"/>
              <a:t>exponent</a:t>
            </a:r>
            <a:r>
              <a:rPr lang="en-US" dirty="0" smtClean="0"/>
              <a:t>.</a:t>
            </a:r>
            <a:endParaRPr lang="en-US" dirty="0"/>
          </a:p>
          <a:p>
            <a:pPr marL="511175" indent="-511175" algn="l">
              <a:spcBef>
                <a:spcPts val="576"/>
              </a:spcBef>
              <a:buFont typeface="Arial" pitchFamily="34" charset="0"/>
              <a:buChar char="•"/>
            </a:pPr>
            <a:r>
              <a:rPr lang="en-US" dirty="0" smtClean="0"/>
              <a:t>The </a:t>
            </a:r>
            <a:r>
              <a:rPr lang="en-US" dirty="0"/>
              <a:t>base can be any rational number, meaning whole number, fraction, or decimal</a:t>
            </a:r>
            <a:r>
              <a:rPr lang="en-US" dirty="0" smtClean="0"/>
              <a:t>.</a:t>
            </a:r>
            <a:endParaRPr lang="en-US" dirty="0"/>
          </a:p>
          <a:p>
            <a:pPr marL="511175" indent="-511175" algn="l">
              <a:spcBef>
                <a:spcPts val="576"/>
              </a:spcBef>
              <a:buFont typeface="Arial" pitchFamily="34" charset="0"/>
              <a:buChar char="•"/>
            </a:pPr>
            <a:r>
              <a:rPr lang="en-US" dirty="0" smtClean="0"/>
              <a:t>The </a:t>
            </a:r>
            <a:r>
              <a:rPr lang="en-US" dirty="0"/>
              <a:t>exponent indicates the number of times the base is being multiplied by itself in an exponential </a:t>
            </a:r>
            <a:r>
              <a:rPr lang="en-US" dirty="0" smtClean="0"/>
              <a:t>expression.</a:t>
            </a:r>
          </a:p>
          <a:p>
            <a:pPr marL="342900" indent="-342900" algn="l">
              <a:buFont typeface="Arial" pitchFamily="34" charset="0"/>
              <a:buChar char="•"/>
            </a:pPr>
            <a:endParaRPr lang="en-US" dirty="0" smtClean="0"/>
          </a:p>
          <a:p>
            <a:pPr marL="342900" indent="-342900" algn="l">
              <a:spcBef>
                <a:spcPts val="576"/>
              </a:spcBef>
              <a:buFont typeface="Arial" pitchFamily="34" charset="0"/>
              <a:buChar char="•"/>
            </a:pPr>
            <a:endParaRPr lang="en-US" dirty="0"/>
          </a:p>
          <a:p>
            <a:pPr marL="342900" indent="-342900" algn="l">
              <a:spcBef>
                <a:spcPts val="576"/>
              </a:spcBef>
              <a:buFont typeface="Arial" pitchFamily="34" charset="0"/>
              <a:buChar char="•"/>
            </a:pPr>
            <a:endParaRPr lang="en-US" sz="3100" dirty="0"/>
          </a:p>
          <a:p>
            <a:pPr algn="l" eaLnBrk="1" fontAlgn="auto" hangingPunct="1">
              <a:spcAft>
                <a:spcPts val="0"/>
              </a:spcAft>
              <a:buSzPct val="100000"/>
              <a:defRPr/>
            </a:pP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143129725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887"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379759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888"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buFont typeface="Arial"/>
              <a:buNone/>
              <a:defRPr/>
            </a:pPr>
            <a:r>
              <a:rPr lang="en-US" sz="2800" b="1" dirty="0" smtClean="0">
                <a:ea typeface="+mn-ea"/>
              </a:rPr>
              <a:t>Key Concepts, </a:t>
            </a:r>
            <a:r>
              <a:rPr lang="en-US" sz="2800" b="1" i="1" dirty="0" smtClean="0">
                <a:ea typeface="+mn-ea"/>
              </a:rPr>
              <a:t>continued</a:t>
            </a:r>
          </a:p>
          <a:p>
            <a:pPr marL="511175" indent="-511175" algn="l">
              <a:spcBef>
                <a:spcPts val="576"/>
              </a:spcBef>
              <a:buFont typeface="Arial" pitchFamily="34" charset="0"/>
              <a:buChar char="•"/>
            </a:pPr>
            <a:r>
              <a:rPr lang="en-US" dirty="0" smtClean="0"/>
              <a:t>The </a:t>
            </a:r>
            <a:r>
              <a:rPr lang="en-US" b="1" dirty="0"/>
              <a:t>expanded form</a:t>
            </a:r>
            <a:r>
              <a:rPr lang="en-US" dirty="0"/>
              <a:t> refers to the product written out in long form, while </a:t>
            </a:r>
            <a:r>
              <a:rPr lang="en-US" b="1" dirty="0"/>
              <a:t>exponential form</a:t>
            </a:r>
            <a:r>
              <a:rPr lang="en-US" dirty="0"/>
              <a:t> uses the base and the exponent. For instance, </a:t>
            </a:r>
            <a:r>
              <a:rPr lang="en-US" dirty="0" smtClean="0"/>
              <a:t>3 • 3 • 3 • 3 • 3 </a:t>
            </a:r>
            <a:r>
              <a:rPr lang="en-US" dirty="0"/>
              <a:t>is the expanded form of 3</a:t>
            </a:r>
            <a:r>
              <a:rPr lang="en-US" baseline="30000" dirty="0"/>
              <a:t>5</a:t>
            </a:r>
            <a:r>
              <a:rPr lang="en-US" dirty="0"/>
              <a:t> and indicates that 3 is multiplied by itself 5 times. The exponential form of this expression is 3</a:t>
            </a:r>
            <a:r>
              <a:rPr lang="en-US" baseline="30000" dirty="0"/>
              <a:t>5</a:t>
            </a:r>
            <a:r>
              <a:rPr lang="en-US" dirty="0" smtClean="0"/>
              <a:t>.</a:t>
            </a:r>
          </a:p>
          <a:p>
            <a:pPr marL="511175" indent="-511175" algn="l">
              <a:spcBef>
                <a:spcPts val="576"/>
              </a:spcBef>
              <a:buFont typeface="Arial" pitchFamily="34" charset="0"/>
              <a:buChar char="•"/>
            </a:pPr>
            <a:r>
              <a:rPr lang="en-US" dirty="0" smtClean="0"/>
              <a:t>Exponential </a:t>
            </a:r>
            <a:r>
              <a:rPr lang="en-US" dirty="0"/>
              <a:t>form is typically the form used more often in order to calculate the value of an expression.</a:t>
            </a:r>
          </a:p>
          <a:p>
            <a:pPr marL="511175" indent="-511175" algn="l">
              <a:spcBef>
                <a:spcPts val="576"/>
              </a:spcBef>
              <a:buFont typeface="Arial" pitchFamily="34" charset="0"/>
              <a:buChar char="•"/>
            </a:pPr>
            <a:r>
              <a:rPr lang="en-US" dirty="0" smtClean="0"/>
              <a:t>When </a:t>
            </a:r>
            <a:r>
              <a:rPr lang="en-US" dirty="0"/>
              <a:t>a number is </a:t>
            </a:r>
            <a:r>
              <a:rPr lang="en-US" b="1" dirty="0"/>
              <a:t>squared</a:t>
            </a:r>
            <a:r>
              <a:rPr lang="en-US" dirty="0"/>
              <a:t>, it means that the base is multiplied by itself 2 times; therefore, the exponent </a:t>
            </a:r>
            <a:r>
              <a:rPr lang="en-US" dirty="0" smtClean="0"/>
              <a:t/>
            </a:r>
            <a:br>
              <a:rPr lang="en-US" dirty="0" smtClean="0"/>
            </a:br>
            <a:r>
              <a:rPr lang="en-US" dirty="0" smtClean="0"/>
              <a:t>is </a:t>
            </a:r>
            <a:r>
              <a:rPr lang="en-US" dirty="0"/>
              <a:t>2</a:t>
            </a:r>
            <a:r>
              <a:rPr lang="en-US" dirty="0" smtClean="0"/>
              <a:t>.</a:t>
            </a: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21607531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119"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866407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120"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21280506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buFont typeface="Arial"/>
              <a:buNone/>
              <a:defRPr/>
            </a:pPr>
            <a:r>
              <a:rPr lang="en-US" sz="2800" b="1" dirty="0" smtClean="0">
                <a:ea typeface="+mn-ea"/>
              </a:rPr>
              <a:t>Key Concepts, </a:t>
            </a:r>
            <a:r>
              <a:rPr lang="en-US" sz="2800" b="1" i="1" dirty="0" smtClean="0">
                <a:ea typeface="+mn-ea"/>
              </a:rPr>
              <a:t>continued</a:t>
            </a:r>
          </a:p>
          <a:p>
            <a:pPr marL="511175" indent="-511175" algn="l">
              <a:spcBef>
                <a:spcPts val="576"/>
              </a:spcBef>
              <a:spcAft>
                <a:spcPts val="800"/>
              </a:spcAft>
              <a:buFont typeface="Arial" pitchFamily="34" charset="0"/>
              <a:buChar char="•"/>
            </a:pPr>
            <a:r>
              <a:rPr lang="en-US" dirty="0" smtClean="0"/>
              <a:t>When </a:t>
            </a:r>
            <a:r>
              <a:rPr lang="en-US" dirty="0"/>
              <a:t>a number is </a:t>
            </a:r>
            <a:r>
              <a:rPr lang="en-US" b="1" dirty="0"/>
              <a:t>cubed</a:t>
            </a:r>
            <a:r>
              <a:rPr lang="en-US" dirty="0"/>
              <a:t>, it means that the base </a:t>
            </a:r>
            <a:r>
              <a:rPr lang="en-US" dirty="0" smtClean="0"/>
              <a:t>is multiplied </a:t>
            </a:r>
            <a:r>
              <a:rPr lang="en-US" dirty="0"/>
              <a:t>by itself 3 times; therefore, the </a:t>
            </a:r>
            <a:r>
              <a:rPr lang="en-US" dirty="0" smtClean="0"/>
              <a:t>exponent is </a:t>
            </a:r>
            <a:r>
              <a:rPr lang="en-US" dirty="0"/>
              <a:t>3.</a:t>
            </a:r>
          </a:p>
          <a:p>
            <a:pPr marL="511175" indent="-511175" algn="l">
              <a:spcBef>
                <a:spcPts val="576"/>
              </a:spcBef>
              <a:spcAft>
                <a:spcPts val="800"/>
              </a:spcAft>
              <a:buFont typeface="Arial" pitchFamily="34" charset="0"/>
              <a:buChar char="•"/>
            </a:pPr>
            <a:r>
              <a:rPr lang="en-US" dirty="0" smtClean="0"/>
              <a:t>Any </a:t>
            </a:r>
            <a:r>
              <a:rPr lang="en-US" dirty="0"/>
              <a:t>number raised to the 0 power is always </a:t>
            </a:r>
            <a:r>
              <a:rPr lang="en-US" dirty="0" smtClean="0"/>
              <a:t>equal to 1</a:t>
            </a:r>
            <a:r>
              <a:rPr lang="en-US" dirty="0"/>
              <a:t>.</a:t>
            </a:r>
          </a:p>
          <a:p>
            <a:pPr marL="511175" indent="-511175" algn="l">
              <a:spcBef>
                <a:spcPts val="576"/>
              </a:spcBef>
              <a:buFont typeface="Arial" pitchFamily="34" charset="0"/>
              <a:buChar char="•"/>
            </a:pPr>
            <a:r>
              <a:rPr lang="en-US" dirty="0" smtClean="0"/>
              <a:t>It </a:t>
            </a:r>
            <a:r>
              <a:rPr lang="en-US" dirty="0"/>
              <a:t>is important to note that the base and exponent are </a:t>
            </a:r>
            <a:r>
              <a:rPr lang="en-US" i="1" dirty="0"/>
              <a:t>not</a:t>
            </a:r>
            <a:r>
              <a:rPr lang="en-US" dirty="0"/>
              <a:t> multiplied together.</a:t>
            </a:r>
          </a:p>
        </p:txBody>
      </p:sp>
      <p:sp>
        <p:nvSpPr>
          <p:cNvPr id="13"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4123476644"/>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3137"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34058619"/>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3138"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11502605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72080" cy="4997450"/>
          </a:xfrm>
        </p:spPr>
        <p:txBody>
          <a:bodyPr>
            <a:noAutofit/>
          </a:bodyPr>
          <a:lstStyle/>
          <a:p>
            <a:pPr algn="l" eaLnBrk="1" hangingPunct="1"/>
            <a:r>
              <a:rPr lang="en-US" sz="2800" b="1" dirty="0"/>
              <a:t>Guided </a:t>
            </a:r>
            <a:r>
              <a:rPr lang="en-US" sz="2800" b="1" dirty="0" smtClean="0"/>
              <a:t>Practice </a:t>
            </a:r>
            <a:endParaRPr lang="en-US" sz="2800" baseline="30000" dirty="0" smtClean="0"/>
          </a:p>
          <a:p>
            <a:pPr algn="l" eaLnBrk="1" hangingPunct="1"/>
            <a:r>
              <a:rPr lang="en-US" sz="2800" b="1" dirty="0" smtClean="0">
                <a:solidFill>
                  <a:srgbClr val="000090"/>
                </a:solidFill>
              </a:rPr>
              <a:t>Example 2</a:t>
            </a:r>
          </a:p>
          <a:p>
            <a:pPr algn="l" eaLnBrk="1" hangingPunct="1"/>
            <a:r>
              <a:rPr lang="en-US" dirty="0"/>
              <a:t>Consider the expression “three-tenths to the fifth power.” Rewrite this expression using decimals, first </a:t>
            </a:r>
            <a:r>
              <a:rPr lang="en-US" dirty="0" smtClean="0"/>
              <a:t>in exponential </a:t>
            </a:r>
            <a:r>
              <a:rPr lang="en-US" dirty="0"/>
              <a:t>form and then in expanded form. Then, write the original expression using fractions, first in exponential form and then in expanded form. Finally, evaluate both the decimal version and the fraction version of the expression.</a:t>
            </a:r>
            <a:endParaRPr lang="en-US" b="1" dirty="0">
              <a:solidFill>
                <a:srgbClr val="000090"/>
              </a:solidFill>
            </a:endParaRP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2064" indent="-557784" algn="l">
              <a:buFont typeface="+mj-lt"/>
              <a:buAutoNum type="arabicPeriod"/>
            </a:pPr>
            <a:r>
              <a:rPr lang="en-US" sz="2800" b="1" dirty="0">
                <a:solidFill>
                  <a:srgbClr val="660066"/>
                </a:solidFill>
              </a:rPr>
              <a:t>Write the expression “three-tenths to the fifth power” as a numeric expression using decimals in exponential form</a:t>
            </a:r>
            <a:r>
              <a:rPr lang="en-US" sz="2800" b="1" dirty="0" smtClean="0">
                <a:solidFill>
                  <a:srgbClr val="660066"/>
                </a:solidFill>
              </a:rPr>
              <a:t>.</a:t>
            </a:r>
            <a:endParaRPr lang="en-US" sz="2800" dirty="0" smtClean="0"/>
          </a:p>
          <a:p>
            <a:pPr marL="512064" algn="l"/>
            <a:r>
              <a:rPr lang="en-US" kern="0" dirty="0" smtClean="0"/>
              <a:t>In </a:t>
            </a:r>
            <a:r>
              <a:rPr lang="en-US" kern="0" dirty="0"/>
              <a:t>the expression “three-tenths to the fifth power</a:t>
            </a:r>
            <a:r>
              <a:rPr lang="en-US" kern="0" dirty="0" smtClean="0"/>
              <a:t>,” </a:t>
            </a:r>
            <a:r>
              <a:rPr lang="en-US" kern="0" dirty="0" smtClean="0"/>
              <a:t>“</a:t>
            </a:r>
            <a:r>
              <a:rPr lang="en-US" kern="0" dirty="0"/>
              <a:t>three-tenths” written as a decimal is 0.3. This </a:t>
            </a:r>
            <a:r>
              <a:rPr lang="en-US" kern="0" dirty="0" smtClean="0"/>
              <a:t>represents </a:t>
            </a:r>
            <a:r>
              <a:rPr lang="en-US" kern="0" dirty="0"/>
              <a:t>the </a:t>
            </a:r>
            <a:r>
              <a:rPr lang="en-US" kern="0" dirty="0" smtClean="0"/>
              <a:t>base </a:t>
            </a:r>
            <a:r>
              <a:rPr lang="en-US" kern="0" dirty="0"/>
              <a:t>of the exponential expression</a:t>
            </a:r>
            <a:r>
              <a:rPr lang="en-US" kern="0" dirty="0" smtClean="0"/>
              <a:t>. “</a:t>
            </a:r>
            <a:r>
              <a:rPr lang="en-US" kern="0" dirty="0"/>
              <a:t>The fifth power” is written as an </a:t>
            </a:r>
            <a:r>
              <a:rPr lang="en-US" kern="0" dirty="0" smtClean="0"/>
              <a:t>exponent of 5</a:t>
            </a:r>
            <a:r>
              <a:rPr lang="en-US" kern="0" dirty="0"/>
              <a:t>.</a:t>
            </a:r>
          </a:p>
          <a:p>
            <a:pPr marL="512064" algn="l">
              <a:spcBef>
                <a:spcPts val="1200"/>
              </a:spcBef>
            </a:pPr>
            <a:r>
              <a:rPr lang="en-US" dirty="0" smtClean="0"/>
              <a:t>“</a:t>
            </a:r>
            <a:r>
              <a:rPr lang="en-US" dirty="0"/>
              <a:t>Three-tenths to the fifth power” written </a:t>
            </a:r>
            <a:r>
              <a:rPr lang="en-US" dirty="0" smtClean="0"/>
              <a:t>in exponential </a:t>
            </a:r>
            <a:r>
              <a:rPr lang="en-US" dirty="0"/>
              <a:t>form is (0.3)</a:t>
            </a:r>
            <a:r>
              <a:rPr lang="en-US" baseline="30000" dirty="0"/>
              <a:t>5</a:t>
            </a:r>
            <a:r>
              <a:rPr lang="en-US" dirty="0"/>
              <a:t>.</a:t>
            </a:r>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spTree>
    <p:extLst>
      <p:ext uri="{BB962C8B-B14F-4D97-AF65-F5344CB8AC3E}">
        <p14:creationId xmlns:p14="http://schemas.microsoft.com/office/powerpoint/2010/main" val="18507133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1175" indent="-557784" algn="l">
              <a:buFont typeface="+mj-lt"/>
              <a:buAutoNum type="arabicPeriod" startAt="2"/>
            </a:pPr>
            <a:r>
              <a:rPr lang="en-US" sz="2800" b="1" dirty="0">
                <a:solidFill>
                  <a:srgbClr val="660066"/>
                </a:solidFill>
              </a:rPr>
              <a:t>Write the expression in expanded form</a:t>
            </a:r>
            <a:r>
              <a:rPr lang="en-US" sz="2800" b="1" dirty="0" smtClean="0">
                <a:solidFill>
                  <a:srgbClr val="660066"/>
                </a:solidFill>
              </a:rPr>
              <a:t>.</a:t>
            </a:r>
          </a:p>
          <a:p>
            <a:pPr marL="511175" indent="-511175" algn="l"/>
            <a:r>
              <a:rPr lang="en-US" dirty="0" smtClean="0"/>
              <a:t>	The </a:t>
            </a:r>
            <a:r>
              <a:rPr lang="en-US" dirty="0"/>
              <a:t>exponent of 5 in the expression (0.3)</a:t>
            </a:r>
            <a:r>
              <a:rPr lang="en-US" baseline="30000" dirty="0"/>
              <a:t>5</a:t>
            </a:r>
            <a:r>
              <a:rPr lang="en-US" dirty="0"/>
              <a:t> indicates </a:t>
            </a:r>
            <a:r>
              <a:rPr lang="en-US" dirty="0" smtClean="0"/>
              <a:t>that </a:t>
            </a:r>
            <a:r>
              <a:rPr lang="en-US" dirty="0"/>
              <a:t>the base, 0.3, is multiplied by itself </a:t>
            </a:r>
            <a:r>
              <a:rPr lang="en-US" dirty="0" smtClean="0"/>
              <a:t>5 times</a:t>
            </a:r>
            <a:r>
              <a:rPr lang="en-US" dirty="0"/>
              <a:t>. </a:t>
            </a:r>
            <a:r>
              <a:rPr lang="en-US" dirty="0" smtClean="0"/>
              <a:t>Symbolically</a:t>
            </a:r>
            <a:r>
              <a:rPr lang="en-US" dirty="0"/>
              <a:t>, </a:t>
            </a:r>
            <a:r>
              <a:rPr lang="en-US" dirty="0" smtClean="0"/>
              <a:t>0.3 • 0.3 • 0.3 • 0.3 • 0.3</a:t>
            </a:r>
            <a:r>
              <a:rPr lang="en-US" dirty="0"/>
              <a:t>.</a:t>
            </a:r>
          </a:p>
          <a:p>
            <a:pPr marL="511175" indent="-511175" algn="l">
              <a:buFont typeface="+mj-lt"/>
              <a:buAutoNum type="arabicPeriod" startAt="2"/>
            </a:pPr>
            <a:endParaRPr lang="en-US" b="1" dirty="0" smtClean="0">
              <a:solidFill>
                <a:srgbClr val="660066"/>
              </a:solidFill>
            </a:endParaRPr>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spTree>
    <p:extLst>
      <p:ext uri="{BB962C8B-B14F-4D97-AF65-F5344CB8AC3E}">
        <p14:creationId xmlns:p14="http://schemas.microsoft.com/office/powerpoint/2010/main" val="30254264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49" y="641350"/>
            <a:ext cx="7836804"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1175" indent="-557784" algn="l">
              <a:buFont typeface="+mj-lt"/>
              <a:buAutoNum type="arabicPeriod" startAt="3"/>
            </a:pPr>
            <a:r>
              <a:rPr lang="en-US" sz="2800" b="1" dirty="0">
                <a:solidFill>
                  <a:srgbClr val="660066"/>
                </a:solidFill>
              </a:rPr>
              <a:t>Write the expression “three-tenths to the fifth power” as a numeric expression using fractions in exponential form.</a:t>
            </a:r>
          </a:p>
          <a:p>
            <a:pPr marL="512064" algn="l">
              <a:lnSpc>
                <a:spcPct val="160000"/>
              </a:lnSpc>
              <a:spcBef>
                <a:spcPts val="0"/>
              </a:spcBef>
            </a:pPr>
            <a:r>
              <a:rPr lang="en-US" dirty="0" smtClean="0"/>
              <a:t>In </a:t>
            </a:r>
            <a:r>
              <a:rPr lang="en-US" dirty="0"/>
              <a:t>the expression, “three-tenths” written as a </a:t>
            </a:r>
            <a:r>
              <a:rPr lang="en-US" dirty="0" smtClean="0"/>
              <a:t>fraction </a:t>
            </a:r>
            <a:r>
              <a:rPr lang="en-US" dirty="0" smtClean="0"/>
              <a:t>is        This </a:t>
            </a:r>
            <a:r>
              <a:rPr lang="en-US" dirty="0" smtClean="0"/>
              <a:t>represents </a:t>
            </a:r>
            <a:r>
              <a:rPr lang="en-US" dirty="0"/>
              <a:t>the base of the </a:t>
            </a:r>
            <a:r>
              <a:rPr lang="en-US" dirty="0" smtClean="0"/>
              <a:t>exponential </a:t>
            </a:r>
            <a:r>
              <a:rPr lang="en-US" dirty="0" smtClean="0"/>
              <a:t>expression</a:t>
            </a:r>
            <a:r>
              <a:rPr lang="en-US" dirty="0"/>
              <a:t>. “The fifth power” is written </a:t>
            </a:r>
            <a:r>
              <a:rPr lang="en-US" dirty="0" smtClean="0"/>
              <a:t>as an exponent </a:t>
            </a:r>
            <a:r>
              <a:rPr lang="en-US" dirty="0"/>
              <a:t>of 5</a:t>
            </a:r>
            <a:r>
              <a:rPr lang="en-US" dirty="0" smtClean="0"/>
              <a:t>. </a:t>
            </a:r>
            <a:endParaRPr lang="en-US" dirty="0" smtClean="0"/>
          </a:p>
          <a:p>
            <a:pPr marL="512064" algn="l">
              <a:lnSpc>
                <a:spcPct val="160000"/>
              </a:lnSpc>
              <a:spcBef>
                <a:spcPts val="0"/>
              </a:spcBef>
            </a:pPr>
            <a:endParaRPr lang="en-US" dirty="0" smtClean="0"/>
          </a:p>
          <a:p>
            <a:pPr marL="512064" algn="l">
              <a:lnSpc>
                <a:spcPct val="160000"/>
              </a:lnSpc>
            </a:pPr>
            <a:r>
              <a:rPr lang="en-US" dirty="0" smtClean="0"/>
              <a:t> </a:t>
            </a:r>
            <a:endParaRPr lang="en-US" b="1" dirty="0">
              <a:solidFill>
                <a:srgbClr val="C00000"/>
              </a:solidFill>
            </a:endParaRPr>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2" name="Object 1"/>
          <p:cNvGraphicFramePr>
            <a:graphicFrameLocks noChangeAspect="1"/>
          </p:cNvGraphicFramePr>
          <p:nvPr>
            <p:extLst>
              <p:ext uri="{D42A27DB-BD31-4B8C-83A1-F6EECF244321}">
                <p14:modId xmlns:p14="http://schemas.microsoft.com/office/powerpoint/2010/main" val="2806644290"/>
              </p:ext>
            </p:extLst>
          </p:nvPr>
        </p:nvGraphicFramePr>
        <p:xfrm>
          <a:off x="1591006" y="3008016"/>
          <a:ext cx="457200" cy="800100"/>
        </p:xfrm>
        <a:graphic>
          <a:graphicData uri="http://schemas.openxmlformats.org/presentationml/2006/ole">
            <mc:AlternateContent xmlns:mc="http://schemas.openxmlformats.org/markup-compatibility/2006">
              <mc:Choice xmlns:v="urn:schemas-microsoft-com:vml" Requires="v">
                <p:oleObj spid="_x0000_s5164" name="Equation" r:id="rId3" imgW="457200" imgH="800100" progId="Equation.DSMT4">
                  <p:embed/>
                </p:oleObj>
              </mc:Choice>
              <mc:Fallback>
                <p:oleObj name="Equation" r:id="rId3" imgW="457200" imgH="800100" progId="Equation.DSMT4">
                  <p:embed/>
                  <p:pic>
                    <p:nvPicPr>
                      <p:cNvPr id="0" name=""/>
                      <p:cNvPicPr/>
                      <p:nvPr/>
                    </p:nvPicPr>
                    <p:blipFill>
                      <a:blip r:embed="rId4"/>
                      <a:stretch>
                        <a:fillRect/>
                      </a:stretch>
                    </p:blipFill>
                    <p:spPr>
                      <a:xfrm>
                        <a:off x="1591006" y="3008016"/>
                        <a:ext cx="457200" cy="800100"/>
                      </a:xfrm>
                      <a:prstGeom prst="rect">
                        <a:avLst/>
                      </a:prstGeom>
                    </p:spPr>
                  </p:pic>
                </p:oleObj>
              </mc:Fallback>
            </mc:AlternateContent>
          </a:graphicData>
        </a:graphic>
      </p:graphicFrame>
    </p:spTree>
    <p:extLst>
      <p:ext uri="{BB962C8B-B14F-4D97-AF65-F5344CB8AC3E}">
        <p14:creationId xmlns:p14="http://schemas.microsoft.com/office/powerpoint/2010/main" val="42036891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2064" algn="l">
              <a:lnSpc>
                <a:spcPct val="200000"/>
              </a:lnSpc>
              <a:spcBef>
                <a:spcPts val="0"/>
              </a:spcBef>
            </a:pPr>
            <a:r>
              <a:rPr lang="en-US" dirty="0" smtClean="0"/>
              <a:t>“</a:t>
            </a:r>
            <a:r>
              <a:rPr lang="en-US" dirty="0"/>
              <a:t>Three-tenths to the fifth </a:t>
            </a:r>
            <a:r>
              <a:rPr lang="en-US" dirty="0" smtClean="0"/>
              <a:t>power” written in exponential </a:t>
            </a:r>
            <a:r>
              <a:rPr lang="en-US" dirty="0"/>
              <a:t>form </a:t>
            </a:r>
            <a:r>
              <a:rPr lang="en-US" dirty="0" smtClean="0"/>
              <a:t>is</a:t>
            </a:r>
            <a:endParaRPr lang="en-US" b="1" dirty="0">
              <a:solidFill>
                <a:srgbClr val="C00000"/>
              </a:solidFill>
            </a:endParaRPr>
          </a:p>
        </p:txBody>
      </p:sp>
      <p:sp>
        <p:nvSpPr>
          <p:cNvPr id="8" name="Text Placeholder 3"/>
          <p:cNvSpPr>
            <a:spLocks noGrp="1"/>
          </p:cNvSpPr>
          <p:nvPr>
            <p:ph type="body" sz="quarter" idx="10"/>
          </p:nvPr>
        </p:nvSpPr>
        <p:spPr>
          <a:xfrm>
            <a:off x="1006946" y="6246813"/>
            <a:ext cx="6103257" cy="360816"/>
          </a:xfrm>
        </p:spPr>
        <p:txBody>
          <a:bodyPr/>
          <a:lstStyle/>
          <a:p>
            <a:r>
              <a:rPr lang="en-US" dirty="0"/>
              <a:t>1.2 Skill 5: Working with Exponents (Raising a Base to a Power)</a:t>
            </a:r>
          </a:p>
        </p:txBody>
      </p:sp>
      <p:graphicFrame>
        <p:nvGraphicFramePr>
          <p:cNvPr id="3" name="Object 2"/>
          <p:cNvGraphicFramePr>
            <a:graphicFrameLocks noChangeAspect="1"/>
          </p:cNvGraphicFramePr>
          <p:nvPr>
            <p:extLst>
              <p:ext uri="{D42A27DB-BD31-4B8C-83A1-F6EECF244321}">
                <p14:modId xmlns:p14="http://schemas.microsoft.com/office/powerpoint/2010/main" val="351377658"/>
              </p:ext>
            </p:extLst>
          </p:nvPr>
        </p:nvGraphicFramePr>
        <p:xfrm>
          <a:off x="3913375" y="1837743"/>
          <a:ext cx="901700" cy="952500"/>
        </p:xfrm>
        <a:graphic>
          <a:graphicData uri="http://schemas.openxmlformats.org/presentationml/2006/ole">
            <mc:AlternateContent xmlns:mc="http://schemas.openxmlformats.org/markup-compatibility/2006">
              <mc:Choice xmlns:v="urn:schemas-microsoft-com:vml" Requires="v">
                <p:oleObj spid="_x0000_s8215" name="Equation" r:id="rId3" imgW="901440" imgH="952200" progId="Equation.DSMT4">
                  <p:embed/>
                </p:oleObj>
              </mc:Choice>
              <mc:Fallback>
                <p:oleObj name="Equation" r:id="rId3" imgW="901440" imgH="952200" progId="Equation.DSMT4">
                  <p:embed/>
                  <p:pic>
                    <p:nvPicPr>
                      <p:cNvPr id="0" name=""/>
                      <p:cNvPicPr/>
                      <p:nvPr/>
                    </p:nvPicPr>
                    <p:blipFill>
                      <a:blip r:embed="rId4"/>
                      <a:stretch>
                        <a:fillRect/>
                      </a:stretch>
                    </p:blipFill>
                    <p:spPr>
                      <a:xfrm>
                        <a:off x="3913375" y="1837743"/>
                        <a:ext cx="901700" cy="952500"/>
                      </a:xfrm>
                      <a:prstGeom prst="rect">
                        <a:avLst/>
                      </a:prstGeom>
                    </p:spPr>
                  </p:pic>
                </p:oleObj>
              </mc:Fallback>
            </mc:AlternateContent>
          </a:graphicData>
        </a:graphic>
      </p:graphicFrame>
    </p:spTree>
    <p:extLst>
      <p:ext uri="{BB962C8B-B14F-4D97-AF65-F5344CB8AC3E}">
        <p14:creationId xmlns:p14="http://schemas.microsoft.com/office/powerpoint/2010/main" val="7809293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2308</TotalTime>
  <Words>785</Words>
  <Application>Microsoft Macintosh PowerPoint</Application>
  <PresentationFormat>On-screen Show (4:3)</PresentationFormat>
  <Paragraphs>73</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Coordinate Algebra Instruction TEMPLATE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401</cp:revision>
  <cp:lastPrinted>2012-03-22T14:14:30Z</cp:lastPrinted>
  <dcterms:created xsi:type="dcterms:W3CDTF">2012-02-22T19:14:19Z</dcterms:created>
  <dcterms:modified xsi:type="dcterms:W3CDTF">2015-06-05T19:42:07Z</dcterms:modified>
</cp:coreProperties>
</file>