
<file path=[Content_Types].xml><?xml version="1.0" encoding="utf-8"?>
<Types xmlns="http://schemas.openxmlformats.org/package/2006/content-types">
  <Default Extension="xml" ContentType="application/xml"/>
  <Default Extension="png" ContentType="image/png"/>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285" r:id="rId3"/>
    <p:sldId id="286" r:id="rId4"/>
    <p:sldId id="301" r:id="rId5"/>
    <p:sldId id="287" r:id="rId6"/>
    <p:sldId id="312" r:id="rId7"/>
    <p:sldId id="311" r:id="rId8"/>
    <p:sldId id="313" r:id="rId9"/>
    <p:sldId id="314" r:id="rId10"/>
    <p:sldId id="315" r:id="rId11"/>
    <p:sldId id="316" r:id="rId12"/>
    <p:sldId id="300"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3352">
          <p15:clr>
            <a:srgbClr val="A4A3A4"/>
          </p15:clr>
        </p15:guide>
        <p15:guide id="2" pos="263">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4743" autoAdjust="0"/>
    <p:restoredTop sz="94660"/>
  </p:normalViewPr>
  <p:slideViewPr>
    <p:cSldViewPr snapToGrid="0" snapToObjects="1" showGuides="1">
      <p:cViewPr>
        <p:scale>
          <a:sx n="100" d="100"/>
          <a:sy n="100" d="100"/>
        </p:scale>
        <p:origin x="-432" y="-272"/>
      </p:cViewPr>
      <p:guideLst>
        <p:guide orient="horz" pos="3352"/>
        <p:guide pos="263"/>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0" d="100"/>
          <a:sy n="70"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emf"/><Relationship Id="rId5" Type="http://schemas.openxmlformats.org/officeDocument/2006/relationships/image" Target="../media/image6.emf"/><Relationship Id="rId1" Type="http://schemas.openxmlformats.org/officeDocument/2006/relationships/image" Target="../media/image2.wmf"/><Relationship Id="rId2"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S PGothic" charset="0"/>
                <a:cs typeface="MS PGothic" charset="0"/>
              </a:defRPr>
            </a:lvl1pPr>
          </a:lstStyle>
          <a:p>
            <a:pPr>
              <a:defRPr/>
            </a:pPr>
            <a:endParaRPr lang="en-US" dirty="0">
              <a:latin typeface="Arial"/>
              <a:ea typeface="Arial"/>
              <a:cs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MS PGothic" charset="0"/>
                <a:cs typeface="MS PGothic" charset="0"/>
              </a:defRPr>
            </a:lvl1pPr>
          </a:lstStyle>
          <a:p>
            <a:fld id="{AAF90DCC-B354-B740-8116-56667B4C95ED}" type="datetime1">
              <a:rPr lang="en-US">
                <a:latin typeface="Arial"/>
                <a:ea typeface="Arial"/>
                <a:cs typeface="Arial"/>
              </a:rPr>
              <a:pPr/>
              <a:t>6/5/15</a:t>
            </a:fld>
            <a:endParaRPr lang="en-US" dirty="0">
              <a:latin typeface="Arial"/>
              <a:ea typeface="Arial"/>
              <a:cs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MS PGothic" charset="0"/>
                <a:cs typeface="MS PGothic" charset="0"/>
              </a:defRPr>
            </a:lvl1pPr>
          </a:lstStyle>
          <a:p>
            <a:pPr>
              <a:defRPr/>
            </a:pPr>
            <a:endParaRPr lang="en-US" dirty="0">
              <a:latin typeface="Arial"/>
              <a:ea typeface="Arial"/>
              <a:cs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MS PGothic" charset="0"/>
                <a:cs typeface="MS PGothic" charset="0"/>
              </a:defRPr>
            </a:lvl1pPr>
          </a:lstStyle>
          <a:p>
            <a:fld id="{304D6765-0692-8B42-8B96-6E33D152346A}" type="slidenum">
              <a:rPr lang="en-US">
                <a:latin typeface="Arial"/>
                <a:ea typeface="Arial"/>
                <a:cs typeface="Arial"/>
              </a:rPr>
              <a:pPr/>
              <a:t>‹#›</a:t>
            </a:fld>
            <a:endParaRPr lang="en-US" dirty="0">
              <a:latin typeface="Arial"/>
              <a:ea typeface="Arial"/>
              <a:cs typeface="Arial"/>
            </a:endParaRPr>
          </a:p>
        </p:txBody>
      </p:sp>
    </p:spTree>
    <p:extLst>
      <p:ext uri="{BB962C8B-B14F-4D97-AF65-F5344CB8AC3E}">
        <p14:creationId xmlns:p14="http://schemas.microsoft.com/office/powerpoint/2010/main" val="17654488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ea typeface="Arial"/>
                <a:cs typeface="Arial"/>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a:ea typeface="Arial"/>
                <a:cs typeface="Arial"/>
              </a:defRPr>
            </a:lvl1pPr>
          </a:lstStyle>
          <a:p>
            <a:fld id="{49111967-7D4E-1746-AA5D-9DD20F6F2E36}" type="datetime1">
              <a:rPr lang="en-US" smtClean="0"/>
              <a:pPr/>
              <a:t>6/5/15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ea typeface="Arial"/>
                <a:cs typeface="Arial"/>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a:ea typeface="Arial"/>
                <a:cs typeface="Arial"/>
              </a:defRPr>
            </a:lvl1pPr>
          </a:lstStyle>
          <a:p>
            <a:fld id="{6057C1DB-61A9-9442-856B-A17F39B5661D}" type="slidenum">
              <a:rPr lang="en-US" smtClean="0"/>
              <a:pPr/>
              <a:t>‹#›</a:t>
            </a:fld>
            <a:endParaRPr lang="en-US" dirty="0"/>
          </a:p>
        </p:txBody>
      </p:sp>
    </p:spTree>
    <p:extLst>
      <p:ext uri="{BB962C8B-B14F-4D97-AF65-F5344CB8AC3E}">
        <p14:creationId xmlns:p14="http://schemas.microsoft.com/office/powerpoint/2010/main" val="213880527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Arial"/>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mn-cs"/>
      </a:defRPr>
    </a:lvl2pPr>
    <a:lvl3pPr marL="914400" algn="l" defTabSz="457200" rtl="0" eaLnBrk="0" fontAlgn="base" hangingPunct="0">
      <a:spcBef>
        <a:spcPct val="30000"/>
      </a:spcBef>
      <a:spcAft>
        <a:spcPct val="0"/>
      </a:spcAft>
      <a:defRPr sz="1200" kern="1200">
        <a:solidFill>
          <a:schemeClr val="tx1"/>
        </a:solidFill>
        <a:latin typeface="Arial"/>
        <a:ea typeface="Arial"/>
        <a:cs typeface="+mn-cs"/>
      </a:defRPr>
    </a:lvl3pPr>
    <a:lvl4pPr marL="1371600" algn="l" defTabSz="457200" rtl="0" eaLnBrk="0" fontAlgn="base" hangingPunct="0">
      <a:spcBef>
        <a:spcPct val="30000"/>
      </a:spcBef>
      <a:spcAft>
        <a:spcPct val="0"/>
      </a:spcAft>
      <a:defRPr sz="1200" kern="1200">
        <a:solidFill>
          <a:schemeClr val="tx1"/>
        </a:solidFill>
        <a:latin typeface="Arial"/>
        <a:ea typeface="Arial"/>
        <a:cs typeface="+mn-cs"/>
      </a:defRPr>
    </a:lvl4pPr>
    <a:lvl5pPr marL="1828800" algn="l" defTabSz="457200" rtl="0" eaLnBrk="0" fontAlgn="base" hangingPunct="0">
      <a:spcBef>
        <a:spcPct val="30000"/>
      </a:spcBef>
      <a:spcAft>
        <a:spcPct val="0"/>
      </a:spcAft>
      <a:defRPr sz="1200" kern="1200">
        <a:solidFill>
          <a:schemeClr val="tx1"/>
        </a:solidFill>
        <a:latin typeface="Arial"/>
        <a:ea typeface="Arial"/>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453C0C34-33E1-1D42-9DAC-08DA11ACB7F2}" type="slidenum">
              <a:rPr lang="en-US" sz="1200">
                <a:latin typeface="Arial"/>
                <a:ea typeface="Arial"/>
                <a:cs typeface="Arial"/>
              </a:rPr>
              <a:pPr eaLnBrk="1" hangingPunct="1"/>
              <a:t>1</a:t>
            </a:fld>
            <a:endParaRPr lang="en-US" sz="1200" dirty="0">
              <a:latin typeface="Arial"/>
              <a:ea typeface="Arial"/>
              <a:cs typeface="Arial"/>
            </a:endParaRPr>
          </a:p>
        </p:txBody>
      </p:sp>
    </p:spTree>
    <p:extLst>
      <p:ext uri="{BB962C8B-B14F-4D97-AF65-F5344CB8AC3E}">
        <p14:creationId xmlns:p14="http://schemas.microsoft.com/office/powerpoint/2010/main" val="3973446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a:t>
            </a:r>
            <a:r>
              <a:rPr lang="en-US" sz="1200" b="0" i="0" u="none" strike="noStrike" kern="1200" smtClean="0">
                <a:solidFill>
                  <a:schemeClr val="tx1"/>
                </a:solidFill>
                <a:effectLst/>
                <a:latin typeface="Arial"/>
              </a:rPr>
              <a:t>://www.walch.com/ei/04005</a:t>
            </a:r>
            <a:endParaRPr lang="en-US" dirty="0" smtClean="0"/>
          </a:p>
        </p:txBody>
      </p:sp>
      <p:sp>
        <p:nvSpPr>
          <p:cNvPr id="4" name="Slide Number Placeholder 3"/>
          <p:cNvSpPr>
            <a:spLocks noGrp="1"/>
          </p:cNvSpPr>
          <p:nvPr>
            <p:ph type="sldNum" sz="quarter" idx="10"/>
          </p:nvPr>
        </p:nvSpPr>
        <p:spPr/>
        <p:txBody>
          <a:bodyPr/>
          <a:lstStyle/>
          <a:p>
            <a:fld id="{6057C1DB-61A9-9442-856B-A17F39B5661D}" type="slidenum">
              <a:rPr lang="en-US" smtClean="0"/>
              <a:pPr/>
              <a:t>12</a:t>
            </a:fld>
            <a:endParaRPr lang="en-US"/>
          </a:p>
        </p:txBody>
      </p:sp>
    </p:spTree>
    <p:extLst>
      <p:ext uri="{BB962C8B-B14F-4D97-AF65-F5344CB8AC3E}">
        <p14:creationId xmlns:p14="http://schemas.microsoft.com/office/powerpoint/2010/main" val="900215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CSS M1 SS PPT bgd Instruction.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99"/>
            <a:ext cx="9144000" cy="6650182"/>
          </a:xfrm>
          <a:prstGeom prst="rect">
            <a:avLst/>
          </a:prstGeom>
        </p:spPr>
      </p:pic>
      <p:sp>
        <p:nvSpPr>
          <p:cNvPr id="3" name="Subtitle 2"/>
          <p:cNvSpPr>
            <a:spLocks noGrp="1"/>
          </p:cNvSpPr>
          <p:nvPr>
            <p:ph type="subTitle" idx="1"/>
          </p:nvPr>
        </p:nvSpPr>
        <p:spPr>
          <a:xfrm>
            <a:off x="640600" y="640567"/>
            <a:ext cx="7855776" cy="4998233"/>
          </a:xfrm>
          <a:noFill/>
          <a:ln>
            <a:noFill/>
          </a:ln>
        </p:spPr>
        <p:txBody>
          <a:bodyPr>
            <a:normAutofit/>
          </a:bodyPr>
          <a:lstStyle>
            <a:lvl1pPr marL="0" indent="0" algn="ctr">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Text Placeholder 11"/>
          <p:cNvSpPr>
            <a:spLocks noGrp="1"/>
          </p:cNvSpPr>
          <p:nvPr>
            <p:ph type="body" sz="quarter" idx="10" hasCustomPrompt="1"/>
          </p:nvPr>
        </p:nvSpPr>
        <p:spPr>
          <a:xfrm>
            <a:off x="1015283" y="6303114"/>
            <a:ext cx="5530850" cy="264966"/>
          </a:xfrm>
        </p:spPr>
        <p:txBody>
          <a:bodyPr>
            <a:noAutofit/>
          </a:bodyPr>
          <a:lstStyle>
            <a:lvl1pPr marL="0" indent="0">
              <a:spcBef>
                <a:spcPts val="0"/>
              </a:spcBef>
              <a:buNone/>
              <a:defRPr sz="1600" b="0" i="0" baseline="0">
                <a:solidFill>
                  <a:srgbClr val="FF0000"/>
                </a:solidFill>
                <a:latin typeface="Arial"/>
                <a:cs typeface="Arial"/>
              </a:defRPr>
            </a:lvl1pPr>
          </a:lstStyle>
          <a:p>
            <a:pPr eaLnBrk="1" hangingPunct="1">
              <a:spcBef>
                <a:spcPct val="0"/>
              </a:spcBef>
            </a:pPr>
            <a:r>
              <a:rPr lang="en-US" dirty="0" smtClean="0">
                <a:cs typeface="MS PGothic" charset="0"/>
              </a:rPr>
              <a:t>1.1.1: Interpreting Complicated Expressions</a:t>
            </a:r>
            <a:endParaRPr lang="en-US" dirty="0">
              <a:cs typeface="MS PGothic" charset="0"/>
            </a:endParaRPr>
          </a:p>
        </p:txBody>
      </p:sp>
      <p:sp>
        <p:nvSpPr>
          <p:cNvPr id="5" name="Slide Number Placeholder 8"/>
          <p:cNvSpPr>
            <a:spLocks noGrp="1"/>
          </p:cNvSpPr>
          <p:nvPr>
            <p:ph type="sldNum" sz="quarter" idx="11"/>
          </p:nvPr>
        </p:nvSpPr>
        <p:spPr>
          <a:xfrm>
            <a:off x="8297863" y="5497513"/>
            <a:ext cx="728662" cy="282575"/>
          </a:xfrm>
        </p:spPr>
        <p:txBody>
          <a:bodyPr/>
          <a:lstStyle>
            <a:lvl1pPr>
              <a:defRPr sz="1800" b="1">
                <a:solidFill>
                  <a:srgbClr val="000000"/>
                </a:solidFill>
                <a:latin typeface="Arial"/>
                <a:ea typeface="Arial"/>
                <a:cs typeface="Arial"/>
              </a:defRPr>
            </a:lvl1pPr>
          </a:lstStyle>
          <a:p>
            <a:pPr>
              <a:defRPr/>
            </a:pPr>
            <a:fld id="{61002435-FE0F-AD4B-ABF4-2A6AB94313DD}" type="slidenum">
              <a:rPr lang="en-US" smtClean="0"/>
              <a:pPr>
                <a:defRPr/>
              </a:pPr>
              <a:t>‹#›</a:t>
            </a:fld>
            <a:endParaRPr lang="en-US" dirty="0"/>
          </a:p>
        </p:txBody>
      </p:sp>
    </p:spTree>
    <p:extLst>
      <p:ext uri="{BB962C8B-B14F-4D97-AF65-F5344CB8AC3E}">
        <p14:creationId xmlns:p14="http://schemas.microsoft.com/office/powerpoint/2010/main" val="1566269820"/>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BCB9D72-0827-BA4C-95EE-37D9810008D3}" type="slidenum">
              <a:rPr lang="en-US"/>
              <a:pPr/>
              <a:t>‹#›</a:t>
            </a:fld>
            <a:endParaRPr lang="en-US"/>
          </a:p>
        </p:txBody>
      </p:sp>
    </p:spTree>
    <p:extLst>
      <p:ext uri="{BB962C8B-B14F-4D97-AF65-F5344CB8AC3E}">
        <p14:creationId xmlns:p14="http://schemas.microsoft.com/office/powerpoint/2010/main" val="18458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99B2641-8F29-1948-A626-58B4B07BD0B5}" type="slidenum">
              <a:rPr lang="en-US"/>
              <a:pPr/>
              <a:t>‹#›</a:t>
            </a:fld>
            <a:endParaRPr lang="en-US"/>
          </a:p>
        </p:txBody>
      </p:sp>
    </p:spTree>
    <p:extLst>
      <p:ext uri="{BB962C8B-B14F-4D97-AF65-F5344CB8AC3E}">
        <p14:creationId xmlns:p14="http://schemas.microsoft.com/office/powerpoint/2010/main" val="426355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D4A0925-BE82-DC42-BB62-BA858F36605C}" type="slidenum">
              <a:rPr lang="en-US"/>
              <a:pPr/>
              <a:t>‹#›</a:t>
            </a:fld>
            <a:endParaRPr lang="en-US"/>
          </a:p>
        </p:txBody>
      </p:sp>
    </p:spTree>
    <p:extLst>
      <p:ext uri="{BB962C8B-B14F-4D97-AF65-F5344CB8AC3E}">
        <p14:creationId xmlns:p14="http://schemas.microsoft.com/office/powerpoint/2010/main" val="261237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AF1D14E-6CCD-C546-897B-220A49B11F3C}" type="slidenum">
              <a:rPr lang="en-US"/>
              <a:pPr/>
              <a:t>‹#›</a:t>
            </a:fld>
            <a:endParaRPr lang="en-US"/>
          </a:p>
        </p:txBody>
      </p:sp>
    </p:spTree>
    <p:extLst>
      <p:ext uri="{BB962C8B-B14F-4D97-AF65-F5344CB8AC3E}">
        <p14:creationId xmlns:p14="http://schemas.microsoft.com/office/powerpoint/2010/main" val="3056432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AF2C292-60A6-5F4B-BEE3-3FDBCC8A3694}" type="slidenum">
              <a:rPr lang="en-US"/>
              <a:pPr/>
              <a:t>‹#›</a:t>
            </a:fld>
            <a:endParaRPr lang="en-US"/>
          </a:p>
        </p:txBody>
      </p:sp>
    </p:spTree>
    <p:extLst>
      <p:ext uri="{BB962C8B-B14F-4D97-AF65-F5344CB8AC3E}">
        <p14:creationId xmlns:p14="http://schemas.microsoft.com/office/powerpoint/2010/main" val="709488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A683D74-E9C7-B74A-9EC2-1FD1DEF8F5E9}" type="slidenum">
              <a:rPr lang="en-US"/>
              <a:pPr/>
              <a:t>‹#›</a:t>
            </a:fld>
            <a:endParaRPr lang="en-US"/>
          </a:p>
        </p:txBody>
      </p:sp>
    </p:spTree>
    <p:extLst>
      <p:ext uri="{BB962C8B-B14F-4D97-AF65-F5344CB8AC3E}">
        <p14:creationId xmlns:p14="http://schemas.microsoft.com/office/powerpoint/2010/main" val="1940930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DC3DD92-D354-5044-88C2-55479F5784B8}" type="slidenum">
              <a:rPr lang="en-US"/>
              <a:pPr/>
              <a:t>‹#›</a:t>
            </a:fld>
            <a:endParaRPr lang="en-US"/>
          </a:p>
        </p:txBody>
      </p:sp>
    </p:spTree>
    <p:extLst>
      <p:ext uri="{BB962C8B-B14F-4D97-AF65-F5344CB8AC3E}">
        <p14:creationId xmlns:p14="http://schemas.microsoft.com/office/powerpoint/2010/main" val="3495389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B032F6A-AA06-2647-9560-7FA36C636636}" type="slidenum">
              <a:rPr lang="en-US"/>
              <a:pPr/>
              <a:t>‹#›</a:t>
            </a:fld>
            <a:endParaRPr lang="en-US"/>
          </a:p>
        </p:txBody>
      </p:sp>
    </p:spTree>
    <p:extLst>
      <p:ext uri="{BB962C8B-B14F-4D97-AF65-F5344CB8AC3E}">
        <p14:creationId xmlns:p14="http://schemas.microsoft.com/office/powerpoint/2010/main" val="3319510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3F48D9B-A9AC-2A4B-9BF4-D1FD0AAE7690}" type="slidenum">
              <a:rPr lang="en-US"/>
              <a:pPr/>
              <a:t>‹#›</a:t>
            </a:fld>
            <a:endParaRPr lang="en-US"/>
          </a:p>
        </p:txBody>
      </p:sp>
    </p:spTree>
    <p:extLst>
      <p:ext uri="{BB962C8B-B14F-4D97-AF65-F5344CB8AC3E}">
        <p14:creationId xmlns:p14="http://schemas.microsoft.com/office/powerpoint/2010/main" val="2056807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A5E7570-3079-3444-8E7A-9B8773C06020}" type="slidenum">
              <a:rPr lang="en-US"/>
              <a:pPr/>
              <a:t>‹#›</a:t>
            </a:fld>
            <a:endParaRPr lang="en-US"/>
          </a:p>
        </p:txBody>
      </p:sp>
    </p:spTree>
    <p:extLst>
      <p:ext uri="{BB962C8B-B14F-4D97-AF65-F5344CB8AC3E}">
        <p14:creationId xmlns:p14="http://schemas.microsoft.com/office/powerpoint/2010/main" val="22885742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a:ea typeface="Arial"/>
                <a:cs typeface="Aria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a:ea typeface="Arial"/>
                <a:cs typeface="Arial"/>
              </a:defRPr>
            </a:lvl1pPr>
          </a:lstStyle>
          <a:p>
            <a:fld id="{F732522F-31DA-AD4B-A698-D3D54ED29A4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1"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Arial"/>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Arial"/>
          <a:cs typeface="Arial"/>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Arial"/>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Arial"/>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hyperlink" Target="http://www.walch.com/ei/04005" TargetMode="External"/><Relationship Id="rId4" Type="http://schemas.openxmlformats.org/officeDocument/2006/relationships/image" Target="../media/image10.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1" Type="http://schemas.openxmlformats.org/officeDocument/2006/relationships/image" Target="../media/image5.emf"/><Relationship Id="rId12" Type="http://schemas.openxmlformats.org/officeDocument/2006/relationships/oleObject" Target="../embeddings/oleObject6.bin"/><Relationship Id="rId13" Type="http://schemas.openxmlformats.org/officeDocument/2006/relationships/image" Target="../media/image6.emf"/><Relationship Id="rId1" Type="http://schemas.openxmlformats.org/officeDocument/2006/relationships/vmlDrawing" Target="../drawings/vmlDrawing1.vml"/><Relationship Id="rId2" Type="http://schemas.openxmlformats.org/officeDocument/2006/relationships/slideLayout" Target="../slideLayouts/slideLayout1.xml"/><Relationship Id="rId3" Type="http://schemas.openxmlformats.org/officeDocument/2006/relationships/oleObject" Target="../embeddings/oleObject1.bin"/><Relationship Id="rId4" Type="http://schemas.openxmlformats.org/officeDocument/2006/relationships/image" Target="../media/image2.wmf"/><Relationship Id="rId5" Type="http://schemas.openxmlformats.org/officeDocument/2006/relationships/oleObject" Target="../embeddings/oleObject2.bin"/><Relationship Id="rId6" Type="http://schemas.openxmlformats.org/officeDocument/2006/relationships/oleObject" Target="../embeddings/oleObject3.bin"/><Relationship Id="rId7" Type="http://schemas.openxmlformats.org/officeDocument/2006/relationships/image" Target="../media/image3.wmf"/><Relationship Id="rId8" Type="http://schemas.openxmlformats.org/officeDocument/2006/relationships/oleObject" Target="../embeddings/oleObject4.bin"/><Relationship Id="rId9" Type="http://schemas.openxmlformats.org/officeDocument/2006/relationships/image" Target="../media/image4.wmf"/><Relationship Id="rId10" Type="http://schemas.openxmlformats.org/officeDocument/2006/relationships/oleObject" Target="../embeddings/oleObject5.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ubtitle 2"/>
          <p:cNvSpPr>
            <a:spLocks noGrp="1"/>
          </p:cNvSpPr>
          <p:nvPr>
            <p:ph type="subTitle" idx="1"/>
          </p:nvPr>
        </p:nvSpPr>
        <p:spPr>
          <a:xfrm>
            <a:off x="641350" y="641350"/>
            <a:ext cx="7907358" cy="4997450"/>
          </a:xfrm>
        </p:spPr>
        <p:txBody>
          <a:bodyPr>
            <a:noAutofit/>
          </a:bodyPr>
          <a:lstStyle/>
          <a:p>
            <a:pPr algn="l" eaLnBrk="1" hangingPunct="1"/>
            <a:r>
              <a:rPr lang="en-US" sz="2800" b="1" dirty="0" smtClean="0"/>
              <a:t>Introduction</a:t>
            </a:r>
          </a:p>
          <a:p>
            <a:pPr algn="l"/>
            <a:r>
              <a:rPr lang="en-US" dirty="0"/>
              <a:t>Rational numbers are used throughout math, science, and many other real-world situations. Some examples include comparing temperatures or stock market prices, net yardage gains and losses in football, and the depths of a submarine in the ocean at different times. One common way to compare numbers is to display them on a number line.</a:t>
            </a:r>
          </a:p>
        </p:txBody>
      </p:sp>
      <p:sp>
        <p:nvSpPr>
          <p:cNvPr id="15363"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FAD9FB24-FCE3-A34A-A281-0D4F41CD588B}" type="slidenum">
              <a:rPr lang="en-US" sz="1800">
                <a:solidFill>
                  <a:srgbClr val="000000"/>
                </a:solidFill>
                <a:latin typeface="Arial"/>
                <a:ea typeface="Arial"/>
                <a:cs typeface="Arial"/>
              </a:rPr>
              <a:pPr eaLnBrk="1" hangingPunct="1"/>
              <a:t>1</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4: </a:t>
            </a:r>
            <a:r>
              <a:rPr lang="en-US" dirty="0"/>
              <a:t>Comparing Rational Numbers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10</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smtClean="0">
                <a:solidFill>
                  <a:srgbClr val="000090"/>
                </a:solidFill>
              </a:rPr>
              <a:t>continued</a:t>
            </a:r>
            <a:endParaRPr lang="en-US" sz="2800" dirty="0" smtClean="0"/>
          </a:p>
          <a:p>
            <a:pPr marL="512064" indent="-557784" algn="l">
              <a:buFont typeface="+mj-lt"/>
              <a:buAutoNum type="arabicPeriod" startAt="4"/>
            </a:pPr>
            <a:r>
              <a:rPr lang="en-US" sz="2800" b="1" dirty="0" smtClean="0">
                <a:solidFill>
                  <a:srgbClr val="660066"/>
                </a:solidFill>
              </a:rPr>
              <a:t>Determine </a:t>
            </a:r>
            <a:r>
              <a:rPr lang="en-US" sz="2800" b="1" dirty="0">
                <a:solidFill>
                  <a:srgbClr val="660066"/>
                </a:solidFill>
              </a:rPr>
              <a:t>the meaning of the inequality statement </a:t>
            </a:r>
            <a:r>
              <a:rPr lang="en-US" sz="2800" b="1" dirty="0" smtClean="0">
                <a:solidFill>
                  <a:srgbClr val="660066"/>
                </a:solidFill>
              </a:rPr>
              <a:t>Wednesday &gt; Thursday.</a:t>
            </a:r>
          </a:p>
          <a:p>
            <a:pPr marL="512064" algn="l"/>
            <a:r>
              <a:rPr lang="en-US" dirty="0" smtClean="0"/>
              <a:t>For </a:t>
            </a:r>
            <a:r>
              <a:rPr lang="en-US" dirty="0"/>
              <a:t>Wednesday &gt; Thursday, the temperature </a:t>
            </a:r>
            <a:r>
              <a:rPr lang="en-US" dirty="0" smtClean="0"/>
              <a:t>Wednesday </a:t>
            </a:r>
            <a:r>
              <a:rPr lang="en-US" dirty="0"/>
              <a:t>was </a:t>
            </a:r>
            <a:r>
              <a:rPr lang="en-US" dirty="0" smtClean="0"/>
              <a:t>4°F </a:t>
            </a:r>
            <a:r>
              <a:rPr lang="en-US" dirty="0"/>
              <a:t>and the temperature Thursday </a:t>
            </a:r>
            <a:r>
              <a:rPr lang="en-US" dirty="0" smtClean="0"/>
              <a:t>was </a:t>
            </a:r>
            <a:r>
              <a:rPr lang="en-US" dirty="0" smtClean="0"/>
              <a:t>1°F</a:t>
            </a:r>
            <a:r>
              <a:rPr lang="en-US" dirty="0"/>
              <a:t>; therefore, the inequality can be written </a:t>
            </a:r>
            <a:r>
              <a:rPr lang="en-US" dirty="0" smtClean="0"/>
              <a:t>as </a:t>
            </a:r>
            <a:br>
              <a:rPr lang="en-US" dirty="0" smtClean="0"/>
            </a:br>
            <a:r>
              <a:rPr lang="en-US" dirty="0" smtClean="0"/>
              <a:t>4 </a:t>
            </a:r>
            <a:r>
              <a:rPr lang="en-US" dirty="0"/>
              <a:t>&gt; 1. In other words, the temperature </a:t>
            </a:r>
            <a:r>
              <a:rPr lang="en-US" dirty="0" smtClean="0"/>
              <a:t>on Wednesday</a:t>
            </a:r>
            <a:r>
              <a:rPr lang="en-US" dirty="0"/>
              <a:t>, </a:t>
            </a:r>
            <a:r>
              <a:rPr lang="en-US" dirty="0" smtClean="0"/>
              <a:t>4°F</a:t>
            </a:r>
            <a:r>
              <a:rPr lang="en-US" dirty="0"/>
              <a:t>, was greater than the temperature </a:t>
            </a:r>
            <a:r>
              <a:rPr lang="en-US" dirty="0" smtClean="0"/>
              <a:t>on </a:t>
            </a:r>
            <a:r>
              <a:rPr lang="en-US" dirty="0"/>
              <a:t>Thursday, </a:t>
            </a:r>
            <a:r>
              <a:rPr lang="en-US" dirty="0" smtClean="0"/>
              <a:t>1°F</a:t>
            </a:r>
            <a:r>
              <a:rPr lang="en-US" dirty="0"/>
              <a:t>.</a:t>
            </a:r>
          </a:p>
          <a:p>
            <a:endParaRPr lang="en-US" dirty="0"/>
          </a:p>
          <a:p>
            <a:endParaRPr lang="en-US" dirty="0"/>
          </a:p>
          <a:p>
            <a:pPr algn="l"/>
            <a:endParaRPr lang="en-US" dirty="0"/>
          </a:p>
        </p:txBody>
      </p:sp>
      <p:sp>
        <p:nvSpPr>
          <p:cNvPr id="8"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4: Comparing Rational Numbers</a:t>
            </a:r>
            <a:endParaRPr lang="en-US" dirty="0"/>
          </a:p>
        </p:txBody>
      </p:sp>
    </p:spTree>
    <p:extLst>
      <p:ext uri="{BB962C8B-B14F-4D97-AF65-F5344CB8AC3E}">
        <p14:creationId xmlns:p14="http://schemas.microsoft.com/office/powerpoint/2010/main" val="303728511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11</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smtClean="0">
                <a:solidFill>
                  <a:srgbClr val="000090"/>
                </a:solidFill>
              </a:rPr>
              <a:t>continued</a:t>
            </a:r>
            <a:endParaRPr lang="en-US" sz="2800" dirty="0" smtClean="0"/>
          </a:p>
          <a:p>
            <a:pPr marL="512064" indent="-557784" algn="l">
              <a:buFont typeface="+mj-lt"/>
              <a:buAutoNum type="arabicPeriod" startAt="5"/>
            </a:pPr>
            <a:r>
              <a:rPr lang="en-US" sz="2800" b="1" dirty="0">
                <a:solidFill>
                  <a:srgbClr val="660066"/>
                </a:solidFill>
              </a:rPr>
              <a:t>Determine the meaning of the inequality statement </a:t>
            </a:r>
            <a:r>
              <a:rPr lang="en-US" sz="2800" b="1" dirty="0" smtClean="0">
                <a:solidFill>
                  <a:srgbClr val="660066"/>
                </a:solidFill>
              </a:rPr>
              <a:t>Thursday &gt; Tuesday.</a:t>
            </a:r>
          </a:p>
          <a:p>
            <a:pPr marL="512064" algn="l"/>
            <a:r>
              <a:rPr lang="en-US" dirty="0" smtClean="0"/>
              <a:t>For </a:t>
            </a:r>
            <a:r>
              <a:rPr lang="en-US" dirty="0"/>
              <a:t>Thursday &gt; Tuesday, the temperature </a:t>
            </a:r>
            <a:r>
              <a:rPr lang="en-US" dirty="0" smtClean="0"/>
              <a:t>Thursday was </a:t>
            </a:r>
            <a:r>
              <a:rPr lang="en-US" dirty="0" smtClean="0"/>
              <a:t>1°F </a:t>
            </a:r>
            <a:r>
              <a:rPr lang="en-US" dirty="0"/>
              <a:t>and the temperature Tuesday was –</a:t>
            </a:r>
            <a:r>
              <a:rPr lang="en-US" dirty="0" smtClean="0"/>
              <a:t>5°F</a:t>
            </a:r>
            <a:r>
              <a:rPr lang="en-US" dirty="0"/>
              <a:t>; </a:t>
            </a:r>
            <a:r>
              <a:rPr lang="en-US" dirty="0" smtClean="0"/>
              <a:t>therefore</a:t>
            </a:r>
            <a:r>
              <a:rPr lang="en-US" dirty="0"/>
              <a:t>, </a:t>
            </a:r>
            <a:r>
              <a:rPr lang="en-US" dirty="0" smtClean="0"/>
              <a:t>the </a:t>
            </a:r>
            <a:r>
              <a:rPr lang="en-US" dirty="0"/>
              <a:t>inequality can be written as 1 &gt; –5. </a:t>
            </a:r>
            <a:r>
              <a:rPr lang="en-US" dirty="0" smtClean="0"/>
              <a:t>In other </a:t>
            </a:r>
            <a:r>
              <a:rPr lang="en-US" dirty="0"/>
              <a:t>words, </a:t>
            </a:r>
            <a:r>
              <a:rPr lang="en-US" dirty="0" smtClean="0"/>
              <a:t>the </a:t>
            </a:r>
            <a:r>
              <a:rPr lang="en-US" dirty="0"/>
              <a:t>temperature on Thursday, </a:t>
            </a:r>
            <a:r>
              <a:rPr lang="en-US" dirty="0" smtClean="0"/>
              <a:t>1°F</a:t>
            </a:r>
            <a:r>
              <a:rPr lang="en-US" dirty="0"/>
              <a:t>, was </a:t>
            </a:r>
            <a:r>
              <a:rPr lang="en-US" dirty="0" smtClean="0"/>
              <a:t>greater </a:t>
            </a:r>
            <a:r>
              <a:rPr lang="en-US" dirty="0"/>
              <a:t>than the temperature on Tuesday, –</a:t>
            </a:r>
            <a:r>
              <a:rPr lang="en-US" dirty="0" smtClean="0"/>
              <a:t>5°F</a:t>
            </a:r>
            <a:r>
              <a:rPr lang="en-US" dirty="0"/>
              <a:t>. </a:t>
            </a:r>
          </a:p>
        </p:txBody>
      </p:sp>
      <p:sp>
        <p:nvSpPr>
          <p:cNvPr id="8"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4: Comparing Rational Numbers</a:t>
            </a:r>
            <a:endParaRPr lang="en-US" dirty="0"/>
          </a:p>
        </p:txBody>
      </p:sp>
      <p:pic>
        <p:nvPicPr>
          <p:cNvPr id="7" name="Picture 2" descr="D:\Krishna\Projects\IRDVD\Walch\05082015\tic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8086" y="4157579"/>
            <a:ext cx="1352739" cy="1200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267000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US" sz="2800" b="1" dirty="0"/>
              <a:t>Guided Practice: </a:t>
            </a:r>
            <a:r>
              <a:rPr lang="en-US" sz="2800" b="1" dirty="0">
                <a:solidFill>
                  <a:srgbClr val="000090"/>
                </a:solidFill>
              </a:rPr>
              <a:t>Example </a:t>
            </a:r>
            <a:r>
              <a:rPr lang="en-US" sz="2800" b="1" dirty="0" smtClean="0">
                <a:solidFill>
                  <a:srgbClr val="000090"/>
                </a:solidFill>
              </a:rPr>
              <a:t>1, </a:t>
            </a:r>
            <a:r>
              <a:rPr lang="en-US" sz="2800" b="1" i="1" dirty="0">
                <a:solidFill>
                  <a:srgbClr val="000090"/>
                </a:solidFill>
              </a:rPr>
              <a:t>continued</a:t>
            </a:r>
            <a:endParaRPr lang="en-US" sz="2800" b="1" dirty="0">
              <a:solidFill>
                <a:srgbClr val="000090"/>
              </a:solidFill>
            </a:endParaRPr>
          </a:p>
          <a:p>
            <a:endParaRPr lang="en-US" dirty="0"/>
          </a:p>
        </p:txBody>
      </p:sp>
      <p:sp>
        <p:nvSpPr>
          <p:cNvPr id="4" name="Slide Number Placeholder 3"/>
          <p:cNvSpPr>
            <a:spLocks noGrp="1"/>
          </p:cNvSpPr>
          <p:nvPr>
            <p:ph type="sldNum" sz="quarter" idx="11"/>
          </p:nvPr>
        </p:nvSpPr>
        <p:spPr/>
        <p:txBody>
          <a:bodyPr/>
          <a:lstStyle/>
          <a:p>
            <a:pPr>
              <a:defRPr/>
            </a:pPr>
            <a:fld id="{61002435-FE0F-AD4B-ABF4-2A6AB94313DD}" type="slidenum">
              <a:rPr lang="en-US" smtClean="0"/>
              <a:pPr>
                <a:defRPr/>
              </a:pPr>
              <a:t>12</a:t>
            </a:fld>
            <a:endParaRPr lang="en-US" dirty="0"/>
          </a:p>
        </p:txBody>
      </p:sp>
      <p:pic>
        <p:nvPicPr>
          <p:cNvPr id="5"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4: Comparing Rational Numbers</a:t>
            </a:r>
            <a:endParaRPr lang="en-US" dirty="0"/>
          </a:p>
        </p:txBody>
      </p:sp>
    </p:spTree>
    <p:extLst>
      <p:ext uri="{BB962C8B-B14F-4D97-AF65-F5344CB8AC3E}">
        <p14:creationId xmlns:p14="http://schemas.microsoft.com/office/powerpoint/2010/main" val="3490236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2</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80363" cy="4997450"/>
          </a:xfrm>
        </p:spPr>
        <p:txBody>
          <a:bodyPr rtlCol="0">
            <a:noAutofit/>
          </a:bodyPr>
          <a:lstStyle/>
          <a:p>
            <a:pPr algn="l" eaLnBrk="1" fontAlgn="auto" hangingPunct="1">
              <a:spcAft>
                <a:spcPts val="0"/>
              </a:spcAft>
              <a:buFont typeface="Arial"/>
              <a:buNone/>
              <a:defRPr/>
            </a:pPr>
            <a:r>
              <a:rPr lang="en-US" sz="2800" b="1" dirty="0" smtClean="0">
                <a:ea typeface="+mn-ea"/>
              </a:rPr>
              <a:t>Key Concepts</a:t>
            </a:r>
            <a:endParaRPr lang="en-US" sz="2800" dirty="0"/>
          </a:p>
          <a:p>
            <a:pPr marL="512064" indent="-557784" algn="l">
              <a:lnSpc>
                <a:spcPct val="150000"/>
              </a:lnSpc>
              <a:spcBef>
                <a:spcPts val="576"/>
              </a:spcBef>
              <a:buFont typeface="Arial" pitchFamily="34" charset="0"/>
              <a:buChar char="•"/>
            </a:pPr>
            <a:r>
              <a:rPr lang="en-US" dirty="0" smtClean="0"/>
              <a:t>A </a:t>
            </a:r>
            <a:r>
              <a:rPr lang="en-US" b="1" dirty="0"/>
              <a:t>rational number </a:t>
            </a:r>
            <a:r>
              <a:rPr lang="en-US" dirty="0"/>
              <a:t>is any number that can be written </a:t>
            </a:r>
            <a:r>
              <a:rPr lang="en-US" dirty="0" smtClean="0"/>
              <a:t>as</a:t>
            </a:r>
          </a:p>
          <a:p>
            <a:pPr marL="512064" algn="l">
              <a:spcBef>
                <a:spcPts val="1600"/>
              </a:spcBef>
            </a:pPr>
            <a:r>
              <a:rPr lang="en-US" dirty="0" smtClean="0"/>
              <a:t>Rational </a:t>
            </a:r>
            <a:r>
              <a:rPr lang="en-US" dirty="0"/>
              <a:t>numbers can also be written as decimals that end or repeat. There are many examples </a:t>
            </a:r>
            <a:r>
              <a:rPr lang="en-US" dirty="0" smtClean="0"/>
              <a:t>of</a:t>
            </a:r>
          </a:p>
          <a:p>
            <a:pPr marL="512064" algn="l">
              <a:lnSpc>
                <a:spcPct val="200000"/>
              </a:lnSpc>
              <a:spcBef>
                <a:spcPts val="576"/>
              </a:spcBef>
            </a:pPr>
            <a:r>
              <a:rPr lang="en-US" dirty="0" smtClean="0"/>
              <a:t>rational </a:t>
            </a:r>
            <a:r>
              <a:rPr lang="en-US" dirty="0"/>
              <a:t>numbers including </a:t>
            </a:r>
            <a:r>
              <a:rPr lang="en-US" dirty="0" smtClean="0"/>
              <a:t>–4 </a:t>
            </a:r>
            <a:r>
              <a:rPr lang="en-US" dirty="0"/>
              <a:t>(written as </a:t>
            </a:r>
            <a:r>
              <a:rPr lang="en-US" dirty="0" smtClean="0"/>
              <a:t/>
            </a:r>
            <a:br>
              <a:rPr lang="en-US" dirty="0" smtClean="0"/>
            </a:br>
            <a:r>
              <a:rPr lang="en-US" dirty="0" smtClean="0"/>
              <a:t>(written as </a:t>
            </a:r>
            <a:br>
              <a:rPr lang="en-US" dirty="0" smtClean="0"/>
            </a:br>
            <a:r>
              <a:rPr lang="en-US" dirty="0" smtClean="0"/>
              <a:t>as </a:t>
            </a:r>
            <a:endParaRPr lang="en-US" dirty="0"/>
          </a:p>
          <a:p>
            <a:pPr marL="342900" indent="-342900" algn="l">
              <a:lnSpc>
                <a:spcPct val="110000"/>
              </a:lnSpc>
              <a:buFont typeface="Arial" pitchFamily="34" charset="0"/>
              <a:buChar char="•"/>
            </a:pPr>
            <a:endParaRPr lang="en-US" dirty="0"/>
          </a:p>
          <a:p>
            <a:pPr marL="342900" indent="-342900" algn="l">
              <a:spcBef>
                <a:spcPts val="576"/>
              </a:spcBef>
              <a:buFont typeface="Arial" pitchFamily="34" charset="0"/>
              <a:buChar char="•"/>
            </a:pPr>
            <a:endParaRPr lang="en-US" dirty="0"/>
          </a:p>
          <a:p>
            <a:pPr marL="342900" indent="-342900" algn="l">
              <a:lnSpc>
                <a:spcPct val="120000"/>
              </a:lnSpc>
              <a:spcBef>
                <a:spcPts val="576"/>
              </a:spcBef>
              <a:buFont typeface="Arial" pitchFamily="34" charset="0"/>
              <a:buChar char="•"/>
            </a:pPr>
            <a:endParaRPr lang="en-US" sz="3100" dirty="0"/>
          </a:p>
          <a:p>
            <a:pPr algn="l" eaLnBrk="1" fontAlgn="auto" hangingPunct="1">
              <a:spcAft>
                <a:spcPts val="0"/>
              </a:spcAft>
              <a:buSzPct val="100000"/>
              <a:defRPr/>
            </a:pPr>
            <a:endParaRPr lang="en-US" dirty="0" smtClean="0">
              <a:ea typeface="+mn-ea"/>
            </a:endParaRPr>
          </a:p>
        </p:txBody>
      </p:sp>
      <p:sp>
        <p:nvSpPr>
          <p:cNvPr id="13"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4: Comparing Rational Numbers</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1431297250"/>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2036" name="Equation" r:id="rId3" imgW="914400" imgH="311040" progId="Equation.DSMT4">
                  <p:embed/>
                </p:oleObj>
              </mc:Choice>
              <mc:Fallback>
                <p:oleObj name="Equation" r:id="rId3"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737975993"/>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2037" name="Equation" r:id="rId5" imgW="914400" imgH="311040" progId="Equation.DSMT4">
                  <p:embed/>
                </p:oleObj>
              </mc:Choice>
              <mc:Fallback>
                <p:oleObj name="Equation" r:id="rId5"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872839289"/>
              </p:ext>
            </p:extLst>
          </p:nvPr>
        </p:nvGraphicFramePr>
        <p:xfrm>
          <a:off x="1630363" y="1631950"/>
          <a:ext cx="5676900" cy="774700"/>
        </p:xfrm>
        <a:graphic>
          <a:graphicData uri="http://schemas.openxmlformats.org/presentationml/2006/ole">
            <mc:AlternateContent xmlns:mc="http://schemas.openxmlformats.org/markup-compatibility/2006">
              <mc:Choice xmlns:v="urn:schemas-microsoft-com:vml" Requires="v">
                <p:oleObj spid="_x0000_s2038" name="Equation" r:id="rId6" imgW="5676840" imgH="774360" progId="Equation.DSMT4">
                  <p:embed/>
                </p:oleObj>
              </mc:Choice>
              <mc:Fallback>
                <p:oleObj name="Equation" r:id="rId6" imgW="5676840" imgH="774360" progId="Equation.DSMT4">
                  <p:embed/>
                  <p:pic>
                    <p:nvPicPr>
                      <p:cNvPr id="0" name=""/>
                      <p:cNvPicPr/>
                      <p:nvPr/>
                    </p:nvPicPr>
                    <p:blipFill>
                      <a:blip r:embed="rId7"/>
                      <a:stretch>
                        <a:fillRect/>
                      </a:stretch>
                    </p:blipFill>
                    <p:spPr>
                      <a:xfrm>
                        <a:off x="1630363" y="1631950"/>
                        <a:ext cx="5676900" cy="7747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39186730"/>
              </p:ext>
            </p:extLst>
          </p:nvPr>
        </p:nvGraphicFramePr>
        <p:xfrm>
          <a:off x="6797676" y="3321050"/>
          <a:ext cx="1333500" cy="774700"/>
        </p:xfrm>
        <a:graphic>
          <a:graphicData uri="http://schemas.openxmlformats.org/presentationml/2006/ole">
            <mc:AlternateContent xmlns:mc="http://schemas.openxmlformats.org/markup-compatibility/2006">
              <mc:Choice xmlns:v="urn:schemas-microsoft-com:vml" Requires="v">
                <p:oleObj spid="_x0000_s2039" name="Equation" r:id="rId8" imgW="1333440" imgH="774360" progId="Equation.DSMT4">
                  <p:embed/>
                </p:oleObj>
              </mc:Choice>
              <mc:Fallback>
                <p:oleObj name="Equation" r:id="rId8" imgW="1333440" imgH="774360" progId="Equation.DSMT4">
                  <p:embed/>
                  <p:pic>
                    <p:nvPicPr>
                      <p:cNvPr id="0" name=""/>
                      <p:cNvPicPr/>
                      <p:nvPr/>
                    </p:nvPicPr>
                    <p:blipFill>
                      <a:blip r:embed="rId9"/>
                      <a:stretch>
                        <a:fillRect/>
                      </a:stretch>
                    </p:blipFill>
                    <p:spPr>
                      <a:xfrm>
                        <a:off x="6797676" y="3321050"/>
                        <a:ext cx="1333500" cy="7747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127975357"/>
              </p:ext>
            </p:extLst>
          </p:nvPr>
        </p:nvGraphicFramePr>
        <p:xfrm>
          <a:off x="2733675" y="4089400"/>
          <a:ext cx="5207000" cy="800100"/>
        </p:xfrm>
        <a:graphic>
          <a:graphicData uri="http://schemas.openxmlformats.org/presentationml/2006/ole">
            <mc:AlternateContent xmlns:mc="http://schemas.openxmlformats.org/markup-compatibility/2006">
              <mc:Choice xmlns:v="urn:schemas-microsoft-com:vml" Requires="v">
                <p:oleObj spid="_x0000_s2040" name="Equation" r:id="rId10" imgW="5207000" imgH="800100" progId="Equation.DSMT4">
                  <p:embed/>
                </p:oleObj>
              </mc:Choice>
              <mc:Fallback>
                <p:oleObj name="Equation" r:id="rId10" imgW="5207000" imgH="800100" progId="Equation.DSMT4">
                  <p:embed/>
                  <p:pic>
                    <p:nvPicPr>
                      <p:cNvPr id="0" name=""/>
                      <p:cNvPicPr/>
                      <p:nvPr/>
                    </p:nvPicPr>
                    <p:blipFill>
                      <a:blip r:embed="rId11"/>
                      <a:stretch>
                        <a:fillRect/>
                      </a:stretch>
                    </p:blipFill>
                    <p:spPr>
                      <a:xfrm>
                        <a:off x="2733675" y="4089400"/>
                        <a:ext cx="5207000" cy="8001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029392558"/>
              </p:ext>
            </p:extLst>
          </p:nvPr>
        </p:nvGraphicFramePr>
        <p:xfrm>
          <a:off x="1712913" y="4813300"/>
          <a:ext cx="3479800" cy="800100"/>
        </p:xfrm>
        <a:graphic>
          <a:graphicData uri="http://schemas.openxmlformats.org/presentationml/2006/ole">
            <mc:AlternateContent xmlns:mc="http://schemas.openxmlformats.org/markup-compatibility/2006">
              <mc:Choice xmlns:v="urn:schemas-microsoft-com:vml" Requires="v">
                <p:oleObj spid="_x0000_s2041" name="Equation" r:id="rId12" imgW="3479800" imgH="800100" progId="Equation.DSMT4">
                  <p:embed/>
                </p:oleObj>
              </mc:Choice>
              <mc:Fallback>
                <p:oleObj name="Equation" r:id="rId12" imgW="3479800" imgH="800100" progId="Equation.DSMT4">
                  <p:embed/>
                  <p:pic>
                    <p:nvPicPr>
                      <p:cNvPr id="0" name=""/>
                      <p:cNvPicPr/>
                      <p:nvPr/>
                    </p:nvPicPr>
                    <p:blipFill>
                      <a:blip r:embed="rId13"/>
                      <a:stretch>
                        <a:fillRect/>
                      </a:stretch>
                    </p:blipFill>
                    <p:spPr>
                      <a:xfrm>
                        <a:off x="1712913" y="4813300"/>
                        <a:ext cx="3479800" cy="800100"/>
                      </a:xfrm>
                      <a:prstGeom prst="rect">
                        <a:avLst/>
                      </a:prstGeom>
                    </p:spPr>
                  </p:pic>
                </p:oleObj>
              </mc:Fallback>
            </mc:AlternateContent>
          </a:graphicData>
        </a:graphic>
      </p:graphicFrame>
    </p:spTree>
    <p:extLst>
      <p:ext uri="{BB962C8B-B14F-4D97-AF65-F5344CB8AC3E}">
        <p14:creationId xmlns:p14="http://schemas.microsoft.com/office/powerpoint/2010/main" val="9356109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3</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a:noAutofit/>
          </a:bodyPr>
          <a:lstStyle/>
          <a:p>
            <a:pPr algn="l" eaLnBrk="1" hangingPunct="1">
              <a:defRPr/>
            </a:pPr>
            <a:r>
              <a:rPr lang="en-US" sz="2800" b="1" dirty="0" smtClean="0"/>
              <a:t>Key Concepts, </a:t>
            </a:r>
            <a:r>
              <a:rPr lang="en-US" sz="2800" b="1" i="1" dirty="0" smtClean="0"/>
              <a:t>continued</a:t>
            </a:r>
            <a:endParaRPr lang="en-US" dirty="0"/>
          </a:p>
          <a:p>
            <a:pPr marL="512064" indent="-557784" algn="l">
              <a:buFont typeface="Arial" pitchFamily="34" charset="0"/>
              <a:buChar char="•"/>
            </a:pPr>
            <a:r>
              <a:rPr lang="en-US" dirty="0" smtClean="0"/>
              <a:t>When </a:t>
            </a:r>
            <a:r>
              <a:rPr lang="en-US" dirty="0"/>
              <a:t>comparing rational numbers, the </a:t>
            </a:r>
            <a:r>
              <a:rPr lang="en-US" b="1" dirty="0"/>
              <a:t>less than </a:t>
            </a:r>
            <a:r>
              <a:rPr lang="en-US" dirty="0"/>
              <a:t>(&lt;) or </a:t>
            </a:r>
            <a:r>
              <a:rPr lang="en-US" b="1" dirty="0"/>
              <a:t>greater than </a:t>
            </a:r>
            <a:r>
              <a:rPr lang="en-US" dirty="0"/>
              <a:t>(&gt;) symbol is used. The less-than symbol represents the fact that the first value is smaller than the second (e.g., 3 &lt; 4). The greater-than symbol represents the fact that the first value is larger than the second (e.g., 4 &gt; 3).</a:t>
            </a:r>
          </a:p>
          <a:p>
            <a:pPr marL="512064" indent="-557784" algn="l">
              <a:buFont typeface="Arial" pitchFamily="34" charset="0"/>
              <a:buChar char="•"/>
            </a:pPr>
            <a:r>
              <a:rPr lang="en-US" dirty="0" smtClean="0"/>
              <a:t>A </a:t>
            </a:r>
            <a:r>
              <a:rPr lang="en-US" b="1" dirty="0"/>
              <a:t>number line </a:t>
            </a:r>
            <a:r>
              <a:rPr lang="en-US" dirty="0"/>
              <a:t>is a horizontal line extending infinitely in both directions with numbers marked at regular intervals, such as the one shown</a:t>
            </a:r>
            <a:r>
              <a:rPr lang="en-US" dirty="0" smtClean="0"/>
              <a:t>.</a:t>
            </a:r>
            <a:endParaRPr lang="en-US" i="1" dirty="0"/>
          </a:p>
        </p:txBody>
      </p:sp>
      <p:sp>
        <p:nvSpPr>
          <p:cNvPr id="7"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4: Comparing Rational Numbers</a:t>
            </a:r>
            <a:endParaRPr 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500390" y="4819529"/>
            <a:ext cx="6143220" cy="572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65813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ubtitle 1"/>
          <p:cNvSpPr>
            <a:spLocks noGrp="1"/>
          </p:cNvSpPr>
          <p:nvPr>
            <p:ph type="subTitle" idx="1"/>
          </p:nvPr>
        </p:nvSpPr>
        <p:spPr>
          <a:xfrm>
            <a:off x="641350" y="641350"/>
            <a:ext cx="7854950" cy="4997450"/>
          </a:xfrm>
        </p:spPr>
        <p:txBody>
          <a:bodyPr>
            <a:noAutofit/>
          </a:bodyPr>
          <a:lstStyle/>
          <a:p>
            <a:pPr algn="l" eaLnBrk="1" hangingPunct="1"/>
            <a:r>
              <a:rPr lang="en-US" sz="2800" b="1" dirty="0"/>
              <a:t>Key Concepts, </a:t>
            </a:r>
            <a:r>
              <a:rPr lang="en-US" sz="2800" b="1" i="1" dirty="0" smtClean="0"/>
              <a:t>continued</a:t>
            </a:r>
            <a:endParaRPr lang="en-US" dirty="0"/>
          </a:p>
          <a:p>
            <a:pPr marL="517525" indent="-517525" algn="l">
              <a:buFont typeface="Arial" pitchFamily="34" charset="0"/>
              <a:buChar char="•"/>
            </a:pPr>
            <a:r>
              <a:rPr lang="en-US" dirty="0" smtClean="0"/>
              <a:t>If </a:t>
            </a:r>
            <a:r>
              <a:rPr lang="en-US" dirty="0"/>
              <a:t>a number is to the left of a second number on a number line, then it is less than the second number, and if it is to the right, then it is greater. For example, the number –4 is to the left of the number 0; therefore, –4 is less than 0. To use another example, the number 3 is to the right of the number 1; therefore, </a:t>
            </a:r>
            <a:r>
              <a:rPr lang="en-US" dirty="0" smtClean="0"/>
              <a:t>3 </a:t>
            </a:r>
            <a:r>
              <a:rPr lang="en-US" dirty="0"/>
              <a:t>is greater than 1.</a:t>
            </a:r>
          </a:p>
          <a:p>
            <a:pPr marL="517525" indent="-517525" algn="l">
              <a:buFont typeface="Arial" pitchFamily="34" charset="0"/>
              <a:buChar char="•"/>
            </a:pPr>
            <a:r>
              <a:rPr lang="en-US" dirty="0" smtClean="0"/>
              <a:t>Any </a:t>
            </a:r>
            <a:r>
              <a:rPr lang="en-US" dirty="0"/>
              <a:t>rational number can be placed on the line and can be compared with another value (or rational number)</a:t>
            </a:r>
            <a:r>
              <a:rPr lang="en-US" dirty="0" smtClean="0"/>
              <a:t>.</a:t>
            </a:r>
            <a:endParaRPr lang="en-US" dirty="0"/>
          </a:p>
        </p:txBody>
      </p:sp>
      <p:sp>
        <p:nvSpPr>
          <p:cNvPr id="19488"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03A35454-6675-B149-A58B-EBDFF46BFF43}" type="slidenum">
              <a:rPr lang="en-US" sz="1800">
                <a:solidFill>
                  <a:srgbClr val="000000"/>
                </a:solidFill>
                <a:latin typeface="Arial"/>
                <a:ea typeface="Arial"/>
                <a:cs typeface="Arial"/>
              </a:rPr>
              <a:pPr eaLnBrk="1" hangingPunct="1"/>
              <a:t>4</a:t>
            </a:fld>
            <a:endParaRPr lang="en-US" sz="1800" dirty="0">
              <a:solidFill>
                <a:srgbClr val="000000"/>
              </a:solidFill>
              <a:latin typeface="Arial"/>
              <a:ea typeface="Arial"/>
              <a:cs typeface="Arial"/>
            </a:endParaRPr>
          </a:p>
        </p:txBody>
      </p:sp>
      <p:sp>
        <p:nvSpPr>
          <p:cNvPr id="9"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4: Comparing Rational Numbers</a:t>
            </a:r>
            <a:endParaRPr lang="en-US" dirty="0"/>
          </a:p>
        </p:txBody>
      </p:sp>
    </p:spTree>
    <p:extLst>
      <p:ext uri="{BB962C8B-B14F-4D97-AF65-F5344CB8AC3E}">
        <p14:creationId xmlns:p14="http://schemas.microsoft.com/office/powerpoint/2010/main" val="7411087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ubtitle 1"/>
          <p:cNvSpPr>
            <a:spLocks noGrp="1"/>
          </p:cNvSpPr>
          <p:nvPr>
            <p:ph type="subTitle" idx="1"/>
          </p:nvPr>
        </p:nvSpPr>
        <p:spPr>
          <a:xfrm>
            <a:off x="641350" y="641350"/>
            <a:ext cx="7854950" cy="4997450"/>
          </a:xfrm>
        </p:spPr>
        <p:txBody>
          <a:bodyPr/>
          <a:lstStyle/>
          <a:p>
            <a:pPr algn="l" eaLnBrk="1" hangingPunct="1"/>
            <a:r>
              <a:rPr lang="en-US" sz="2800" b="1" dirty="0"/>
              <a:t>Guided </a:t>
            </a:r>
            <a:r>
              <a:rPr lang="en-US" sz="2800" b="1" dirty="0" smtClean="0"/>
              <a:t>Practice </a:t>
            </a:r>
            <a:endParaRPr lang="en-US" sz="2800" baseline="30000" dirty="0" smtClean="0"/>
          </a:p>
          <a:p>
            <a:pPr algn="l" eaLnBrk="1" hangingPunct="1"/>
            <a:r>
              <a:rPr lang="en-US" sz="2800" b="1" dirty="0" smtClean="0">
                <a:solidFill>
                  <a:srgbClr val="000090"/>
                </a:solidFill>
              </a:rPr>
              <a:t>Example 1</a:t>
            </a:r>
          </a:p>
          <a:p>
            <a:pPr algn="l" eaLnBrk="1" hangingPunct="1"/>
            <a:r>
              <a:rPr lang="en-US" dirty="0"/>
              <a:t>The following number line shows the low temperature in degrees </a:t>
            </a:r>
            <a:r>
              <a:rPr lang="en-US" dirty="0" smtClean="0"/>
              <a:t>Fahrenheit </a:t>
            </a:r>
            <a:r>
              <a:rPr lang="en-US" dirty="0" smtClean="0"/>
              <a:t>(°F) </a:t>
            </a:r>
            <a:r>
              <a:rPr lang="en-US" dirty="0" smtClean="0"/>
              <a:t>on </a:t>
            </a:r>
            <a:r>
              <a:rPr lang="en-US" dirty="0"/>
              <a:t>Monday, Tuesday, </a:t>
            </a:r>
            <a:r>
              <a:rPr lang="en-US" dirty="0" smtClean="0"/>
              <a:t>Wednesday</a:t>
            </a:r>
            <a:r>
              <a:rPr lang="en-US" dirty="0"/>
              <a:t>, and Thursday in one town during a week in January</a:t>
            </a:r>
            <a:r>
              <a:rPr lang="en-US" dirty="0" smtClean="0"/>
              <a:t>.</a:t>
            </a:r>
          </a:p>
          <a:p>
            <a:pPr algn="l" eaLnBrk="1" hangingPunct="1">
              <a:lnSpc>
                <a:spcPct val="150000"/>
              </a:lnSpc>
            </a:pPr>
            <a:endParaRPr lang="en-US" b="1" dirty="0">
              <a:solidFill>
                <a:srgbClr val="000090"/>
              </a:solidFill>
            </a:endParaRPr>
          </a:p>
        </p:txBody>
      </p:sp>
      <p:sp>
        <p:nvSpPr>
          <p:cNvPr id="30722"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4E2057C-FEF6-9649-A4EF-C19DB221F278}" type="slidenum">
              <a:rPr lang="en-US" sz="1800">
                <a:solidFill>
                  <a:srgbClr val="000000"/>
                </a:solidFill>
                <a:latin typeface="Arial"/>
                <a:ea typeface="Arial"/>
                <a:cs typeface="Arial"/>
              </a:rPr>
              <a:pPr eaLnBrk="1" hangingPunct="1"/>
              <a:t>5</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4: Comparing Rational Numbers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78046" y="3467164"/>
            <a:ext cx="6987908" cy="1224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80044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ubtitle 1"/>
          <p:cNvSpPr>
            <a:spLocks noGrp="1"/>
          </p:cNvSpPr>
          <p:nvPr>
            <p:ph type="subTitle" idx="1"/>
          </p:nvPr>
        </p:nvSpPr>
        <p:spPr>
          <a:xfrm>
            <a:off x="641350" y="641350"/>
            <a:ext cx="7854950" cy="4997450"/>
          </a:xfrm>
        </p:spPr>
        <p:txBody>
          <a:bodyPr>
            <a:noAutofit/>
          </a:bodyPr>
          <a:lstStyle/>
          <a:p>
            <a:pPr algn="l" eaLnBrk="1" hangingPunct="1"/>
            <a:r>
              <a:rPr lang="en-US" sz="2800" b="1" dirty="0"/>
              <a:t>Guided </a:t>
            </a:r>
            <a:r>
              <a:rPr lang="en-US" sz="2800" b="1" dirty="0" smtClean="0"/>
              <a:t>Practice: </a:t>
            </a:r>
            <a:r>
              <a:rPr lang="en-US" sz="2800" b="1" dirty="0" smtClean="0">
                <a:solidFill>
                  <a:srgbClr val="000090"/>
                </a:solidFill>
              </a:rPr>
              <a:t>Example 1, </a:t>
            </a:r>
            <a:r>
              <a:rPr lang="en-US" sz="2800" b="1" i="1" dirty="0" smtClean="0">
                <a:solidFill>
                  <a:srgbClr val="000090"/>
                </a:solidFill>
              </a:rPr>
              <a:t>continued</a:t>
            </a:r>
          </a:p>
          <a:p>
            <a:pPr algn="l"/>
            <a:r>
              <a:rPr lang="en-US" dirty="0"/>
              <a:t>Use the number line to determine the meaning of the following inequality statements.</a:t>
            </a:r>
          </a:p>
          <a:p>
            <a:pPr lvl="1" algn="l"/>
            <a:r>
              <a:rPr lang="en-US" sz="2400" dirty="0">
                <a:solidFill>
                  <a:schemeClr val="tx1"/>
                </a:solidFill>
                <a:latin typeface="Arial"/>
              </a:rPr>
              <a:t>Monday &lt; Thursday</a:t>
            </a:r>
          </a:p>
          <a:p>
            <a:pPr lvl="1" algn="l"/>
            <a:r>
              <a:rPr lang="en-US" sz="2400" dirty="0">
                <a:solidFill>
                  <a:schemeClr val="tx1"/>
                </a:solidFill>
                <a:latin typeface="Arial"/>
              </a:rPr>
              <a:t>Tuesday &lt; Monday</a:t>
            </a:r>
          </a:p>
          <a:p>
            <a:pPr lvl="1" algn="l"/>
            <a:r>
              <a:rPr lang="en-US" sz="2400" dirty="0">
                <a:solidFill>
                  <a:schemeClr val="tx1"/>
                </a:solidFill>
                <a:latin typeface="Arial"/>
              </a:rPr>
              <a:t>Wednesday &gt; Thursday</a:t>
            </a:r>
          </a:p>
          <a:p>
            <a:pPr lvl="1" algn="l"/>
            <a:r>
              <a:rPr lang="en-US" sz="2400" dirty="0">
                <a:solidFill>
                  <a:schemeClr val="tx1"/>
                </a:solidFill>
                <a:latin typeface="Arial"/>
              </a:rPr>
              <a:t>Thursday &gt; Tuesday</a:t>
            </a:r>
          </a:p>
        </p:txBody>
      </p:sp>
      <p:sp>
        <p:nvSpPr>
          <p:cNvPr id="30722"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4E2057C-FEF6-9649-A4EF-C19DB221F278}" type="slidenum">
              <a:rPr lang="en-US" sz="1800">
                <a:solidFill>
                  <a:srgbClr val="000000"/>
                </a:solidFill>
                <a:latin typeface="Arial"/>
                <a:ea typeface="Arial"/>
                <a:cs typeface="Arial"/>
              </a:rPr>
              <a:pPr eaLnBrk="1" hangingPunct="1"/>
              <a:t>6</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4: Comparing Rational Numbers</a:t>
            </a:r>
            <a:endParaRPr lang="en-US" dirty="0"/>
          </a:p>
        </p:txBody>
      </p:sp>
    </p:spTree>
    <p:extLst>
      <p:ext uri="{BB962C8B-B14F-4D97-AF65-F5344CB8AC3E}">
        <p14:creationId xmlns:p14="http://schemas.microsoft.com/office/powerpoint/2010/main" val="8439344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7</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rm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smtClean="0">
                <a:solidFill>
                  <a:srgbClr val="000090"/>
                </a:solidFill>
              </a:rPr>
              <a:t>continued</a:t>
            </a:r>
            <a:endParaRPr lang="en-US" sz="2800" dirty="0" smtClean="0"/>
          </a:p>
          <a:p>
            <a:pPr marL="512064" indent="-557784" algn="l">
              <a:buFont typeface="+mj-lt"/>
              <a:buAutoNum type="arabicPeriod"/>
            </a:pPr>
            <a:r>
              <a:rPr lang="en-US" sz="2800" b="1" dirty="0" smtClean="0">
                <a:solidFill>
                  <a:srgbClr val="660066"/>
                </a:solidFill>
              </a:rPr>
              <a:t>Determine </a:t>
            </a:r>
            <a:r>
              <a:rPr lang="en-US" sz="2800" b="1" dirty="0">
                <a:solidFill>
                  <a:srgbClr val="660066"/>
                </a:solidFill>
              </a:rPr>
              <a:t>the temperature for each day displayed on the number line.</a:t>
            </a:r>
            <a:endParaRPr lang="en-US" sz="2800" dirty="0"/>
          </a:p>
          <a:p>
            <a:pPr marL="512064" algn="l"/>
            <a:r>
              <a:rPr lang="en-US" dirty="0" smtClean="0"/>
              <a:t>The </a:t>
            </a:r>
            <a:r>
              <a:rPr lang="en-US" dirty="0"/>
              <a:t>temperature for each day is plotted on the </a:t>
            </a:r>
            <a:r>
              <a:rPr lang="en-US" dirty="0" smtClean="0"/>
              <a:t>number </a:t>
            </a:r>
            <a:r>
              <a:rPr lang="en-US" dirty="0"/>
              <a:t>line. For each day, read the corresponding </a:t>
            </a:r>
            <a:r>
              <a:rPr lang="en-US" dirty="0" smtClean="0"/>
              <a:t> number</a:t>
            </a:r>
            <a:r>
              <a:rPr lang="en-US" dirty="0"/>
              <a:t>. </a:t>
            </a:r>
            <a:endParaRPr lang="en-US" dirty="0" smtClean="0"/>
          </a:p>
          <a:p>
            <a:pPr marL="512064" algn="l"/>
            <a:r>
              <a:rPr lang="en-US" dirty="0" smtClean="0"/>
              <a:t>The </a:t>
            </a:r>
            <a:r>
              <a:rPr lang="en-US" dirty="0"/>
              <a:t>temperature on Monday was </a:t>
            </a:r>
            <a:r>
              <a:rPr lang="en-US" dirty="0" smtClean="0"/>
              <a:t>–</a:t>
            </a:r>
            <a:r>
              <a:rPr lang="en-US" dirty="0" smtClean="0"/>
              <a:t>3°F</a:t>
            </a:r>
            <a:r>
              <a:rPr lang="en-US" dirty="0" smtClean="0"/>
              <a:t>. </a:t>
            </a:r>
            <a:endParaRPr lang="en-US" dirty="0"/>
          </a:p>
          <a:p>
            <a:pPr marL="512064" algn="l"/>
            <a:r>
              <a:rPr lang="en-US" dirty="0" smtClean="0"/>
              <a:t>The </a:t>
            </a:r>
            <a:r>
              <a:rPr lang="en-US" dirty="0"/>
              <a:t>temperature on Tuesday was </a:t>
            </a:r>
            <a:r>
              <a:rPr lang="en-US" dirty="0" smtClean="0"/>
              <a:t>–</a:t>
            </a:r>
            <a:r>
              <a:rPr lang="en-US" dirty="0" smtClean="0"/>
              <a:t>5°F</a:t>
            </a:r>
            <a:r>
              <a:rPr lang="en-US" dirty="0"/>
              <a:t>. </a:t>
            </a:r>
          </a:p>
          <a:p>
            <a:pPr marL="512064" algn="l"/>
            <a:r>
              <a:rPr lang="en-US" dirty="0" smtClean="0"/>
              <a:t>The </a:t>
            </a:r>
            <a:r>
              <a:rPr lang="en-US" dirty="0"/>
              <a:t>temperature on Wednesday was </a:t>
            </a:r>
            <a:r>
              <a:rPr lang="en-US" dirty="0" smtClean="0"/>
              <a:t>4°F</a:t>
            </a:r>
            <a:r>
              <a:rPr lang="en-US" dirty="0"/>
              <a:t>.</a:t>
            </a:r>
            <a:endParaRPr lang="en-US" dirty="0" smtClean="0"/>
          </a:p>
          <a:p>
            <a:pPr marL="512064" algn="l"/>
            <a:r>
              <a:rPr lang="en-US" dirty="0" smtClean="0"/>
              <a:t>The temperature on Thursday was </a:t>
            </a:r>
            <a:r>
              <a:rPr lang="en-US" dirty="0" smtClean="0"/>
              <a:t>1°F</a:t>
            </a:r>
            <a:r>
              <a:rPr lang="en-US" dirty="0"/>
              <a:t>.</a:t>
            </a:r>
          </a:p>
        </p:txBody>
      </p:sp>
      <p:sp>
        <p:nvSpPr>
          <p:cNvPr id="8"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4: Comparing Rational Numbers</a:t>
            </a:r>
            <a:endParaRPr lang="en-US" dirty="0"/>
          </a:p>
        </p:txBody>
      </p:sp>
    </p:spTree>
    <p:extLst>
      <p:ext uri="{BB962C8B-B14F-4D97-AF65-F5344CB8AC3E}">
        <p14:creationId xmlns:p14="http://schemas.microsoft.com/office/powerpoint/2010/main" val="18507133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8</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smtClean="0">
                <a:solidFill>
                  <a:srgbClr val="000090"/>
                </a:solidFill>
              </a:rPr>
              <a:t>continued</a:t>
            </a:r>
            <a:endParaRPr lang="en-US" sz="2800" dirty="0" smtClean="0"/>
          </a:p>
          <a:p>
            <a:pPr marL="512064" indent="-557784" algn="l">
              <a:buFont typeface="+mj-lt"/>
              <a:buAutoNum type="arabicPeriod" startAt="2"/>
            </a:pPr>
            <a:r>
              <a:rPr lang="en-US" sz="2800" b="1" dirty="0" smtClean="0">
                <a:solidFill>
                  <a:srgbClr val="660066"/>
                </a:solidFill>
              </a:rPr>
              <a:t>Determine </a:t>
            </a:r>
            <a:r>
              <a:rPr lang="en-US" sz="2800" b="1" dirty="0">
                <a:solidFill>
                  <a:srgbClr val="660066"/>
                </a:solidFill>
              </a:rPr>
              <a:t>the meaning of the inequality statement </a:t>
            </a:r>
            <a:r>
              <a:rPr lang="en-US" sz="2800" b="1" dirty="0" smtClean="0">
                <a:solidFill>
                  <a:srgbClr val="660066"/>
                </a:solidFill>
              </a:rPr>
              <a:t>Monday &lt; Thursday.</a:t>
            </a:r>
          </a:p>
          <a:p>
            <a:pPr marL="512064" algn="l"/>
            <a:r>
              <a:rPr lang="en-US" dirty="0" smtClean="0"/>
              <a:t>For Monday &lt; Thursday, the temperature Monday was –</a:t>
            </a:r>
            <a:r>
              <a:rPr lang="en-US" dirty="0" smtClean="0"/>
              <a:t>3°F and </a:t>
            </a:r>
            <a:r>
              <a:rPr lang="en-US" dirty="0" smtClean="0"/>
              <a:t>the temperature Thursday was </a:t>
            </a:r>
            <a:r>
              <a:rPr lang="en-US" dirty="0" smtClean="0"/>
              <a:t>1°F</a:t>
            </a:r>
            <a:r>
              <a:rPr lang="en-US" dirty="0"/>
              <a:t>;  </a:t>
            </a:r>
            <a:r>
              <a:rPr lang="en-US" dirty="0" smtClean="0"/>
              <a:t>therefore, the inequality can be written as </a:t>
            </a:r>
            <a:r>
              <a:rPr lang="en-US" dirty="0"/>
              <a:t>–3 </a:t>
            </a:r>
            <a:r>
              <a:rPr lang="en-US" dirty="0" smtClean="0"/>
              <a:t>&lt; 1. In other words, the temperature on Monday, –</a:t>
            </a:r>
            <a:r>
              <a:rPr lang="en-US" dirty="0" smtClean="0"/>
              <a:t>3°F</a:t>
            </a:r>
            <a:r>
              <a:rPr lang="en-US" dirty="0"/>
              <a:t>, </a:t>
            </a:r>
            <a:r>
              <a:rPr lang="en-US" dirty="0" smtClean="0"/>
              <a:t>was  less than the temperature on Thursday, </a:t>
            </a:r>
            <a:r>
              <a:rPr lang="en-US" dirty="0" smtClean="0"/>
              <a:t>1°F</a:t>
            </a:r>
            <a:r>
              <a:rPr lang="en-US" dirty="0"/>
              <a:t>.</a:t>
            </a:r>
            <a:r>
              <a:rPr lang="en-US" dirty="0" smtClean="0"/>
              <a:t>	</a:t>
            </a:r>
          </a:p>
          <a:p>
            <a:pPr algn="l"/>
            <a:endParaRPr lang="en-US" dirty="0"/>
          </a:p>
        </p:txBody>
      </p:sp>
      <p:sp>
        <p:nvSpPr>
          <p:cNvPr id="8"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4: Comparing Rational Numbers</a:t>
            </a:r>
            <a:endParaRPr lang="en-US" dirty="0"/>
          </a:p>
        </p:txBody>
      </p:sp>
    </p:spTree>
    <p:extLst>
      <p:ext uri="{BB962C8B-B14F-4D97-AF65-F5344CB8AC3E}">
        <p14:creationId xmlns:p14="http://schemas.microsoft.com/office/powerpoint/2010/main" val="30254264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9</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1, </a:t>
            </a:r>
            <a:r>
              <a:rPr lang="en-US" sz="2800" b="1" i="1" dirty="0" smtClean="0">
                <a:solidFill>
                  <a:srgbClr val="000090"/>
                </a:solidFill>
              </a:rPr>
              <a:t>continued</a:t>
            </a:r>
            <a:endParaRPr lang="en-US" sz="2800" dirty="0" smtClean="0"/>
          </a:p>
          <a:p>
            <a:pPr marL="512064" indent="-557784" algn="l">
              <a:buFont typeface="+mj-lt"/>
              <a:buAutoNum type="arabicPeriod" startAt="3"/>
            </a:pPr>
            <a:r>
              <a:rPr lang="en-US" sz="2800" b="1" dirty="0" smtClean="0">
                <a:solidFill>
                  <a:srgbClr val="660066"/>
                </a:solidFill>
              </a:rPr>
              <a:t>Determine </a:t>
            </a:r>
            <a:r>
              <a:rPr lang="en-US" sz="2800" b="1" dirty="0">
                <a:solidFill>
                  <a:srgbClr val="660066"/>
                </a:solidFill>
              </a:rPr>
              <a:t>the meaning of the inequality statement </a:t>
            </a:r>
            <a:r>
              <a:rPr lang="en-US" sz="2800" b="1" dirty="0" smtClean="0">
                <a:solidFill>
                  <a:srgbClr val="660066"/>
                </a:solidFill>
              </a:rPr>
              <a:t>Tuesday &lt; Monday.</a:t>
            </a:r>
          </a:p>
          <a:p>
            <a:pPr marL="512064" algn="l"/>
            <a:r>
              <a:rPr lang="en-US" dirty="0" smtClean="0"/>
              <a:t>For Tuesday &lt; Monday</a:t>
            </a:r>
            <a:r>
              <a:rPr lang="en-US" dirty="0"/>
              <a:t>, the temperature </a:t>
            </a:r>
            <a:r>
              <a:rPr lang="en-US" dirty="0" smtClean="0"/>
              <a:t>Tuesday was </a:t>
            </a:r>
            <a:r>
              <a:rPr lang="en-US" dirty="0"/>
              <a:t>–</a:t>
            </a:r>
            <a:r>
              <a:rPr lang="en-US" dirty="0" smtClean="0"/>
              <a:t>5°F </a:t>
            </a:r>
            <a:r>
              <a:rPr lang="en-US" dirty="0"/>
              <a:t>and the temperature Monday was </a:t>
            </a:r>
            <a:r>
              <a:rPr lang="en-US" dirty="0" smtClean="0"/>
              <a:t>–</a:t>
            </a:r>
            <a:r>
              <a:rPr lang="en-US" dirty="0" smtClean="0"/>
              <a:t>3°F</a:t>
            </a:r>
            <a:r>
              <a:rPr lang="en-US" dirty="0"/>
              <a:t>; </a:t>
            </a:r>
            <a:r>
              <a:rPr lang="en-US" dirty="0" smtClean="0"/>
              <a:t>therefore</a:t>
            </a:r>
            <a:r>
              <a:rPr lang="en-US" dirty="0"/>
              <a:t>, the inequality can be written as –5 &lt; –3. In </a:t>
            </a:r>
            <a:r>
              <a:rPr lang="en-US" dirty="0" smtClean="0"/>
              <a:t>other </a:t>
            </a:r>
            <a:r>
              <a:rPr lang="en-US" dirty="0"/>
              <a:t>words, the temperature on Tuesday, –</a:t>
            </a:r>
            <a:r>
              <a:rPr lang="en-US" dirty="0" smtClean="0"/>
              <a:t>5°F</a:t>
            </a:r>
            <a:r>
              <a:rPr lang="en-US" dirty="0"/>
              <a:t>, was </a:t>
            </a:r>
            <a:r>
              <a:rPr lang="en-US" dirty="0" smtClean="0"/>
              <a:t>less </a:t>
            </a:r>
            <a:r>
              <a:rPr lang="en-US" dirty="0"/>
              <a:t>than the temperature on Monday, </a:t>
            </a:r>
            <a:r>
              <a:rPr lang="en-US" dirty="0" smtClean="0"/>
              <a:t>–</a:t>
            </a:r>
            <a:r>
              <a:rPr lang="en-US" dirty="0" smtClean="0"/>
              <a:t>3°F</a:t>
            </a:r>
            <a:r>
              <a:rPr lang="en-US" dirty="0"/>
              <a:t>.	</a:t>
            </a:r>
          </a:p>
          <a:p>
            <a:endParaRPr lang="en-US" dirty="0"/>
          </a:p>
          <a:p>
            <a:pPr algn="l"/>
            <a:endParaRPr lang="en-US" dirty="0"/>
          </a:p>
        </p:txBody>
      </p:sp>
      <p:sp>
        <p:nvSpPr>
          <p:cNvPr id="8" name="Text Placeholder 3"/>
          <p:cNvSpPr>
            <a:spLocks noGrp="1"/>
          </p:cNvSpPr>
          <p:nvPr>
            <p:ph type="body" sz="quarter" idx="10"/>
          </p:nvPr>
        </p:nvSpPr>
        <p:spPr>
          <a:xfrm>
            <a:off x="1006946" y="6246813"/>
            <a:ext cx="6103257" cy="360816"/>
          </a:xfrm>
        </p:spPr>
        <p:txBody>
          <a:bodyPr/>
          <a:lstStyle/>
          <a:p>
            <a:pPr eaLnBrk="1" hangingPunct="1">
              <a:spcBef>
                <a:spcPct val="0"/>
              </a:spcBef>
            </a:pPr>
            <a:r>
              <a:rPr lang="en-US" dirty="0" smtClean="0"/>
              <a:t>1.2 Skill 4: Comparing Rational Numbers</a:t>
            </a:r>
            <a:endParaRPr lang="en-US" dirty="0"/>
          </a:p>
        </p:txBody>
      </p:sp>
    </p:spTree>
    <p:extLst>
      <p:ext uri="{BB962C8B-B14F-4D97-AF65-F5344CB8AC3E}">
        <p14:creationId xmlns:p14="http://schemas.microsoft.com/office/powerpoint/2010/main" val="4201444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oordinate Algebra Instruc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Coordinate Algebra Instruction TEMPLATE.potx</Template>
  <TotalTime>2264</TotalTime>
  <Words>812</Words>
  <Application>Microsoft Macintosh PowerPoint</Application>
  <PresentationFormat>On-screen Show (4:3)</PresentationFormat>
  <Paragraphs>71</Paragraphs>
  <Slides>12</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Coordinate Algebra Instruction TEMPLATE</vt:lpstr>
      <vt:lpstr>Equation</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Walch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Walch Education</dc:creator>
  <cp:lastModifiedBy>Martie Harmon</cp:lastModifiedBy>
  <cp:revision>394</cp:revision>
  <cp:lastPrinted>2012-03-22T14:14:30Z</cp:lastPrinted>
  <dcterms:created xsi:type="dcterms:W3CDTF">2012-02-22T19:14:19Z</dcterms:created>
  <dcterms:modified xsi:type="dcterms:W3CDTF">2015-06-05T19:25:16Z</dcterms:modified>
</cp:coreProperties>
</file>