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307" r:id="rId3"/>
    <p:sldId id="286" r:id="rId4"/>
    <p:sldId id="301" r:id="rId5"/>
    <p:sldId id="305" r:id="rId6"/>
    <p:sldId id="287" r:id="rId7"/>
    <p:sldId id="288" r:id="rId8"/>
    <p:sldId id="289" r:id="rId9"/>
    <p:sldId id="303" r:id="rId10"/>
    <p:sldId id="304" r:id="rId11"/>
    <p:sldId id="306" r:id="rId12"/>
    <p:sldId id="300"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showGuides="1">
      <p:cViewPr>
        <p:scale>
          <a:sx n="100" d="100"/>
          <a:sy n="100" d="100"/>
        </p:scale>
        <p:origin x="-672" y="-528"/>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1" Type="http://schemas.openxmlformats.org/officeDocument/2006/relationships/image" Target="../media/image9.emf"/><Relationship Id="rId2"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 Id="rId3"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 Id="rId2" Type="http://schemas.openxmlformats.org/officeDocument/2006/relationships/image" Target="../media/image17.emf"/><Relationship Id="rId3"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smtClean="0">
                <a:solidFill>
                  <a:schemeClr val="tx1"/>
                </a:solidFill>
                <a:effectLst/>
                <a:latin typeface="Arial"/>
              </a:rPr>
              <a:t>://www.walch.com/ei/04003</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12</a:t>
            </a:fld>
            <a:endParaRPr lang="en-US"/>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15283" y="6303114"/>
            <a:ext cx="5530850"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CB9D72-0827-BA4C-95EE-37D9810008D3}" type="slidenum">
              <a:rPr lang="en-US"/>
              <a:pPr/>
              <a:t>‹#›</a:t>
            </a:fld>
            <a:endParaRPr lang="en-US"/>
          </a:p>
        </p:txBody>
      </p:sp>
    </p:spTree>
    <p:extLst>
      <p:ext uri="{BB962C8B-B14F-4D97-AF65-F5344CB8AC3E}">
        <p14:creationId xmlns:p14="http://schemas.microsoft.com/office/powerpoint/2010/main" val="18458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9B2641-8F29-1948-A626-58B4B07BD0B5}" type="slidenum">
              <a:rPr lang="en-US"/>
              <a:pPr/>
              <a:t>‹#›</a:t>
            </a:fld>
            <a:endParaRPr lang="en-US"/>
          </a:p>
        </p:txBody>
      </p:sp>
    </p:spTree>
    <p:extLst>
      <p:ext uri="{BB962C8B-B14F-4D97-AF65-F5344CB8AC3E}">
        <p14:creationId xmlns:p14="http://schemas.microsoft.com/office/powerpoint/2010/main" val="42635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4A0925-BE82-DC42-BB62-BA858F36605C}" type="slidenum">
              <a:rPr lang="en-US"/>
              <a:pPr/>
              <a:t>‹#›</a:t>
            </a:fld>
            <a:endParaRPr lang="en-US"/>
          </a:p>
        </p:txBody>
      </p:sp>
    </p:spTree>
    <p:extLst>
      <p:ext uri="{BB962C8B-B14F-4D97-AF65-F5344CB8AC3E}">
        <p14:creationId xmlns:p14="http://schemas.microsoft.com/office/powerpoint/2010/main" val="26123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F1D14E-6CCD-C546-897B-220A49B11F3C}" type="slidenum">
              <a:rPr lang="en-US"/>
              <a:pPr/>
              <a:t>‹#›</a:t>
            </a:fld>
            <a:endParaRPr lang="en-US"/>
          </a:p>
        </p:txBody>
      </p:sp>
    </p:spTree>
    <p:extLst>
      <p:ext uri="{BB962C8B-B14F-4D97-AF65-F5344CB8AC3E}">
        <p14:creationId xmlns:p14="http://schemas.microsoft.com/office/powerpoint/2010/main" val="305643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F2C292-60A6-5F4B-BEE3-3FDBCC8A3694}" type="slidenum">
              <a:rPr lang="en-US"/>
              <a:pPr/>
              <a:t>‹#›</a:t>
            </a:fld>
            <a:endParaRPr lang="en-US"/>
          </a:p>
        </p:txBody>
      </p:sp>
    </p:spTree>
    <p:extLst>
      <p:ext uri="{BB962C8B-B14F-4D97-AF65-F5344CB8AC3E}">
        <p14:creationId xmlns:p14="http://schemas.microsoft.com/office/powerpoint/2010/main" val="70948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A683D74-E9C7-B74A-9EC2-1FD1DEF8F5E9}" type="slidenum">
              <a:rPr lang="en-US"/>
              <a:pPr/>
              <a:t>‹#›</a:t>
            </a:fld>
            <a:endParaRPr lang="en-US"/>
          </a:p>
        </p:txBody>
      </p:sp>
    </p:spTree>
    <p:extLst>
      <p:ext uri="{BB962C8B-B14F-4D97-AF65-F5344CB8AC3E}">
        <p14:creationId xmlns:p14="http://schemas.microsoft.com/office/powerpoint/2010/main" val="194093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DC3DD92-D354-5044-88C2-55479F5784B8}" type="slidenum">
              <a:rPr lang="en-US"/>
              <a:pPr/>
              <a:t>‹#›</a:t>
            </a:fld>
            <a:endParaRPr lang="en-US"/>
          </a:p>
        </p:txBody>
      </p:sp>
    </p:spTree>
    <p:extLst>
      <p:ext uri="{BB962C8B-B14F-4D97-AF65-F5344CB8AC3E}">
        <p14:creationId xmlns:p14="http://schemas.microsoft.com/office/powerpoint/2010/main" val="349538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B032F6A-AA06-2647-9560-7FA36C636636}" type="slidenum">
              <a:rPr lang="en-US"/>
              <a:pPr/>
              <a:t>‹#›</a:t>
            </a:fld>
            <a:endParaRPr lang="en-US"/>
          </a:p>
        </p:txBody>
      </p:sp>
    </p:spTree>
    <p:extLst>
      <p:ext uri="{BB962C8B-B14F-4D97-AF65-F5344CB8AC3E}">
        <p14:creationId xmlns:p14="http://schemas.microsoft.com/office/powerpoint/2010/main" val="331951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3F48D9B-A9AC-2A4B-9BF4-D1FD0AAE7690}" type="slidenum">
              <a:rPr lang="en-US"/>
              <a:pPr/>
              <a:t>‹#›</a:t>
            </a:fld>
            <a:endParaRPr lang="en-US"/>
          </a:p>
        </p:txBody>
      </p:sp>
    </p:spTree>
    <p:extLst>
      <p:ext uri="{BB962C8B-B14F-4D97-AF65-F5344CB8AC3E}">
        <p14:creationId xmlns:p14="http://schemas.microsoft.com/office/powerpoint/2010/main" val="205680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5E7570-3079-3444-8E7A-9B8773C06020}" type="slidenum">
              <a:rPr lang="en-US"/>
              <a:pPr/>
              <a:t>‹#›</a:t>
            </a:fld>
            <a:endParaRPr lang="en-US"/>
          </a:p>
        </p:txBody>
      </p:sp>
    </p:spTree>
    <p:extLst>
      <p:ext uri="{BB962C8B-B14F-4D97-AF65-F5344CB8AC3E}">
        <p14:creationId xmlns:p14="http://schemas.microsoft.com/office/powerpoint/2010/main" val="2288574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6.emf"/><Relationship Id="rId5" Type="http://schemas.openxmlformats.org/officeDocument/2006/relationships/oleObject" Target="../embeddings/oleObject16.bin"/><Relationship Id="rId6" Type="http://schemas.openxmlformats.org/officeDocument/2006/relationships/image" Target="../media/image17.emf"/><Relationship Id="rId7" Type="http://schemas.openxmlformats.org/officeDocument/2006/relationships/oleObject" Target="../embeddings/oleObject17.bin"/><Relationship Id="rId8" Type="http://schemas.openxmlformats.org/officeDocument/2006/relationships/image" Target="../media/image18.w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oleObject" Target="../embeddings/oleObject18.bin"/><Relationship Id="rId5" Type="http://schemas.openxmlformats.org/officeDocument/2006/relationships/image" Target="../media/image19.emf"/><Relationship Id="rId1" Type="http://schemas.openxmlformats.org/officeDocument/2006/relationships/vmlDrawing" Target="../drawings/vmlDrawing9.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walch.com/ei/04003" TargetMode="External"/><Relationship Id="rId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5" Type="http://schemas.openxmlformats.org/officeDocument/2006/relationships/oleObject" Target="../embeddings/oleObject4.bin"/><Relationship Id="rId6"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emf"/><Relationship Id="rId5" Type="http://schemas.openxmlformats.org/officeDocument/2006/relationships/oleObject" Target="../embeddings/oleObject9.bin"/><Relationship Id="rId6" Type="http://schemas.openxmlformats.org/officeDocument/2006/relationships/image" Target="../media/image10.emf"/><Relationship Id="rId7" Type="http://schemas.openxmlformats.org/officeDocument/2006/relationships/oleObject" Target="../embeddings/oleObject10.bin"/><Relationship Id="rId8" Type="http://schemas.openxmlformats.org/officeDocument/2006/relationships/image" Target="../media/image11.emf"/><Relationship Id="rId9" Type="http://schemas.openxmlformats.org/officeDocument/2006/relationships/oleObject" Target="../embeddings/oleObject11.bin"/><Relationship Id="rId10" Type="http://schemas.openxmlformats.org/officeDocument/2006/relationships/image" Target="../media/image12.e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emf"/><Relationship Id="rId5" Type="http://schemas.openxmlformats.org/officeDocument/2006/relationships/oleObject" Target="../embeddings/oleObject13.bin"/><Relationship Id="rId6" Type="http://schemas.openxmlformats.org/officeDocument/2006/relationships/image" Target="../media/image14.emf"/><Relationship Id="rId7" Type="http://schemas.openxmlformats.org/officeDocument/2006/relationships/oleObject" Target="../embeddings/oleObject14.bin"/><Relationship Id="rId8" Type="http://schemas.openxmlformats.org/officeDocument/2006/relationships/image" Target="../media/image15.w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40995" cy="4997450"/>
          </a:xfrm>
        </p:spPr>
        <p:txBody>
          <a:bodyPr/>
          <a:lstStyle/>
          <a:p>
            <a:pPr algn="l" eaLnBrk="1" hangingPunct="1"/>
            <a:r>
              <a:rPr lang="en-US" sz="2800" b="1" dirty="0" smtClean="0"/>
              <a:t>Introduction</a:t>
            </a:r>
          </a:p>
          <a:p>
            <a:pPr algn="l"/>
            <a:r>
              <a:rPr lang="en-US" dirty="0"/>
              <a:t>Rates are often seen in our daily lives. Common examples include speed (the distance traveled per amount of time), the price of fruit (the total price per number of pounds), and food (the number of calories per serving). Ratios are used to create rates and unit rates.</a:t>
            </a:r>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l"/>
            <a:r>
              <a:rPr lang="en-US" sz="2800" b="1" dirty="0" smtClean="0">
                <a:ea typeface="Arial"/>
              </a:rPr>
              <a:t>Guided </a:t>
            </a:r>
            <a:r>
              <a:rPr lang="en-US" sz="2800" b="1" dirty="0">
                <a:ea typeface="Arial"/>
              </a:rPr>
              <a:t>Practice: </a:t>
            </a:r>
            <a:r>
              <a:rPr lang="en-US" sz="2800" b="1" dirty="0">
                <a:solidFill>
                  <a:srgbClr val="000090"/>
                </a:solidFill>
                <a:ea typeface="Arial"/>
              </a:rPr>
              <a:t>Example </a:t>
            </a:r>
            <a:r>
              <a:rPr lang="en-US" sz="2800" b="1" dirty="0" smtClean="0">
                <a:solidFill>
                  <a:srgbClr val="000090"/>
                </a:solidFill>
                <a:ea typeface="Arial"/>
              </a:rPr>
              <a:t>1, </a:t>
            </a:r>
            <a:r>
              <a:rPr lang="en-US" sz="2800" b="1" i="1" dirty="0" smtClean="0">
                <a:solidFill>
                  <a:srgbClr val="000090"/>
                </a:solidFill>
                <a:ea typeface="Arial"/>
              </a:rPr>
              <a:t>continued</a:t>
            </a:r>
          </a:p>
          <a:p>
            <a:pPr marL="512064" lvl="1" algn="l">
              <a:lnSpc>
                <a:spcPct val="150000"/>
              </a:lnSpc>
            </a:pPr>
            <a:r>
              <a:rPr lang="en-US" sz="2400" dirty="0" smtClean="0">
                <a:solidFill>
                  <a:schemeClr val="tx1"/>
                </a:solidFill>
                <a:latin typeface="Arial" pitchFamily="34" charset="0"/>
                <a:cs typeface="Arial" pitchFamily="34" charset="0"/>
              </a:rPr>
              <a:t>Robin </a:t>
            </a:r>
            <a:r>
              <a:rPr lang="en-US" sz="2400" dirty="0">
                <a:solidFill>
                  <a:schemeClr val="tx1"/>
                </a:solidFill>
                <a:latin typeface="Arial" pitchFamily="34" charset="0"/>
                <a:cs typeface="Arial" pitchFamily="34" charset="0"/>
              </a:rPr>
              <a:t>rides 28 miles in 84 minutes, or</a:t>
            </a:r>
            <a:endParaRPr lang="en-US" b="1" i="1" dirty="0" smtClean="0">
              <a:solidFill>
                <a:schemeClr val="tx1"/>
              </a:solidFill>
              <a:latin typeface="Arial" pitchFamily="34" charset="0"/>
              <a:cs typeface="Arial" pitchFamily="34" charset="0"/>
            </a:endParaRPr>
          </a:p>
          <a:p>
            <a:pPr algn="l"/>
            <a:endParaRPr lang="en-US" sz="2800" dirty="0" smtClean="0"/>
          </a:p>
          <a:p>
            <a:pPr algn="l"/>
            <a:endParaRPr lang="en-US" sz="2800" dirty="0"/>
          </a:p>
          <a:p>
            <a:endParaRPr lang="en-US" sz="2800" dirty="0"/>
          </a:p>
          <a:p>
            <a:pPr marL="512064" algn="l">
              <a:spcBef>
                <a:spcPts val="2500"/>
              </a:spcBef>
            </a:pPr>
            <a:endParaRPr lang="en-US" dirty="0"/>
          </a:p>
          <a:p>
            <a:pPr marL="512064" algn="l">
              <a:lnSpc>
                <a:spcPct val="150000"/>
              </a:lnSpc>
              <a:spcBef>
                <a:spcPts val="1000"/>
              </a:spcBef>
            </a:pPr>
            <a:r>
              <a:rPr lang="en-US" dirty="0" smtClean="0"/>
              <a:t>The </a:t>
            </a:r>
            <a:r>
              <a:rPr lang="en-US" dirty="0"/>
              <a:t>unit rate for Robin’s ride </a:t>
            </a:r>
            <a:r>
              <a:rPr lang="en-US" dirty="0" smtClean="0"/>
              <a:t>is</a:t>
            </a:r>
            <a:br>
              <a:rPr lang="en-US" dirty="0" smtClean="0"/>
            </a:br>
            <a:r>
              <a:rPr lang="en-US" dirty="0" smtClean="0"/>
              <a:t>or </a:t>
            </a:r>
            <a:r>
              <a:rPr lang="en-US" dirty="0"/>
              <a:t>3 minutes per mile</a:t>
            </a:r>
            <a:r>
              <a:rPr lang="en-US" dirty="0" smtClean="0"/>
              <a:t>.</a:t>
            </a:r>
            <a:endParaRPr lang="en-US" sz="2800" dirty="0"/>
          </a:p>
          <a:p>
            <a:pPr algn="l"/>
            <a:endParaRPr lang="en-US" sz="2800" b="1" dirty="0">
              <a:solidFill>
                <a:srgbClr val="660066"/>
              </a:solidFill>
            </a:endParaRPr>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10</a:t>
            </a:fld>
            <a:endParaRPr lang="en-US" dirty="0"/>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472597568"/>
              </p:ext>
            </p:extLst>
          </p:nvPr>
        </p:nvGraphicFramePr>
        <p:xfrm>
          <a:off x="1556275" y="1961313"/>
          <a:ext cx="5435600" cy="1816100"/>
        </p:xfrm>
        <a:graphic>
          <a:graphicData uri="http://schemas.openxmlformats.org/presentationml/2006/ole">
            <mc:AlternateContent xmlns:mc="http://schemas.openxmlformats.org/markup-compatibility/2006">
              <mc:Choice xmlns:v="urn:schemas-microsoft-com:vml" Requires="v">
                <p:oleObj spid="_x0000_s8325" name="Equation" r:id="rId3" imgW="5435600" imgH="1816100" progId="Equation.DSMT4">
                  <p:embed/>
                </p:oleObj>
              </mc:Choice>
              <mc:Fallback>
                <p:oleObj name="Equation" r:id="rId3" imgW="5435600" imgH="1816100" progId="Equation.DSMT4">
                  <p:embed/>
                  <p:pic>
                    <p:nvPicPr>
                      <p:cNvPr id="0" name="Object 2"/>
                      <p:cNvPicPr>
                        <a:picLocks noChangeAspect="1" noChangeArrowheads="1"/>
                      </p:cNvPicPr>
                      <p:nvPr/>
                    </p:nvPicPr>
                    <p:blipFill>
                      <a:blip r:embed="rId4"/>
                      <a:srcRect/>
                      <a:stretch>
                        <a:fillRect/>
                      </a:stretch>
                    </p:blipFill>
                    <p:spPr bwMode="auto">
                      <a:xfrm>
                        <a:off x="1556275" y="1961313"/>
                        <a:ext cx="5435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23241735"/>
              </p:ext>
            </p:extLst>
          </p:nvPr>
        </p:nvGraphicFramePr>
        <p:xfrm>
          <a:off x="5537200" y="3978275"/>
          <a:ext cx="1447800" cy="800100"/>
        </p:xfrm>
        <a:graphic>
          <a:graphicData uri="http://schemas.openxmlformats.org/presentationml/2006/ole">
            <mc:AlternateContent xmlns:mc="http://schemas.openxmlformats.org/markup-compatibility/2006">
              <mc:Choice xmlns:v="urn:schemas-microsoft-com:vml" Requires="v">
                <p:oleObj spid="_x0000_s8326" name="Equation" r:id="rId5" imgW="1447800" imgH="800100" progId="Equation.DSMT4">
                  <p:embed/>
                </p:oleObj>
              </mc:Choice>
              <mc:Fallback>
                <p:oleObj name="Equation" r:id="rId5" imgW="1447800" imgH="800100" progId="Equation.DSMT4">
                  <p:embed/>
                  <p:pic>
                    <p:nvPicPr>
                      <p:cNvPr id="0" name=""/>
                      <p:cNvPicPr/>
                      <p:nvPr/>
                    </p:nvPicPr>
                    <p:blipFill>
                      <a:blip r:embed="rId6"/>
                      <a:stretch>
                        <a:fillRect/>
                      </a:stretch>
                    </p:blipFill>
                    <p:spPr>
                      <a:xfrm>
                        <a:off x="5537200" y="3978275"/>
                        <a:ext cx="1447800" cy="800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10226079"/>
              </p:ext>
            </p:extLst>
          </p:nvPr>
        </p:nvGraphicFramePr>
        <p:xfrm>
          <a:off x="6469924" y="1147808"/>
          <a:ext cx="1663700" cy="774700"/>
        </p:xfrm>
        <a:graphic>
          <a:graphicData uri="http://schemas.openxmlformats.org/presentationml/2006/ole">
            <mc:AlternateContent xmlns:mc="http://schemas.openxmlformats.org/markup-compatibility/2006">
              <mc:Choice xmlns:v="urn:schemas-microsoft-com:vml" Requires="v">
                <p:oleObj spid="_x0000_s8327" name="Equation" r:id="rId7" imgW="1663560" imgH="774360" progId="Equation.DSMT4">
                  <p:embed/>
                </p:oleObj>
              </mc:Choice>
              <mc:Fallback>
                <p:oleObj name="Equation" r:id="rId7" imgW="1663560" imgH="77436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69924" y="1147808"/>
                        <a:ext cx="16637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382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11</a:t>
            </a:fld>
            <a:endParaRPr lang="en-US" dirty="0"/>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pic>
        <p:nvPicPr>
          <p:cNvPr id="11" name="Picture 2" descr="D:\Krishna\Projects\IRDVD\Walch\05082015\tic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8086" y="4475045"/>
            <a:ext cx="1352739" cy="1200318"/>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noAutofit/>
          </a:bodyPr>
          <a:lstStyle/>
          <a:p>
            <a:pPr algn="l"/>
            <a:r>
              <a:rPr lang="en-US" sz="2800" b="1" dirty="0">
                <a:ea typeface="Arial"/>
              </a:rPr>
              <a:t>Guided </a:t>
            </a:r>
            <a:r>
              <a:rPr lang="en-US" sz="2800" b="1" dirty="0" smtClean="0">
                <a:ea typeface="Arial"/>
              </a:rPr>
              <a:t>Practice</a:t>
            </a:r>
            <a:r>
              <a:rPr lang="en-US" sz="2800" b="1" dirty="0">
                <a:ea typeface="Arial"/>
              </a:rPr>
              <a:t>: </a:t>
            </a:r>
            <a:r>
              <a:rPr lang="en-US" sz="2800" b="1" dirty="0">
                <a:solidFill>
                  <a:srgbClr val="000090"/>
                </a:solidFill>
                <a:ea typeface="Arial"/>
              </a:rPr>
              <a:t>Example </a:t>
            </a:r>
            <a:r>
              <a:rPr lang="en-US" sz="2800" b="1" dirty="0" smtClean="0">
                <a:solidFill>
                  <a:srgbClr val="000090"/>
                </a:solidFill>
                <a:ea typeface="Arial"/>
              </a:rPr>
              <a:t>1, </a:t>
            </a:r>
            <a:r>
              <a:rPr lang="en-US" sz="2800" b="1" i="1" dirty="0" smtClean="0">
                <a:solidFill>
                  <a:srgbClr val="000090"/>
                </a:solidFill>
                <a:ea typeface="Arial"/>
              </a:rPr>
              <a:t>continued</a:t>
            </a:r>
            <a:endParaRPr lang="en-US" b="1" i="1" dirty="0" smtClean="0">
              <a:solidFill>
                <a:srgbClr val="000090"/>
              </a:solidFill>
              <a:ea typeface="Arial"/>
            </a:endParaRPr>
          </a:p>
          <a:p>
            <a:pPr marL="514350" indent="-557784" algn="l">
              <a:buFont typeface="+mj-lt"/>
              <a:buAutoNum type="arabicPeriod" startAt="2"/>
            </a:pPr>
            <a:r>
              <a:rPr lang="en-US" sz="2800" b="1" dirty="0" smtClean="0">
                <a:solidFill>
                  <a:srgbClr val="660066"/>
                </a:solidFill>
              </a:rPr>
              <a:t>State </a:t>
            </a:r>
            <a:r>
              <a:rPr lang="en-US" sz="2800" b="1" dirty="0">
                <a:solidFill>
                  <a:srgbClr val="660066"/>
                </a:solidFill>
              </a:rPr>
              <a:t>two conclusions that can be made about the unit rates of each rider</a:t>
            </a:r>
            <a:r>
              <a:rPr lang="en-US" sz="2800" b="1" dirty="0" smtClean="0">
                <a:solidFill>
                  <a:srgbClr val="660066"/>
                </a:solidFill>
              </a:rPr>
              <a:t>.</a:t>
            </a:r>
            <a:endParaRPr lang="en-US" sz="2800" b="1" dirty="0">
              <a:solidFill>
                <a:srgbClr val="660066"/>
              </a:solidFill>
            </a:endParaRPr>
          </a:p>
          <a:p>
            <a:pPr marL="512064" algn="l">
              <a:lnSpc>
                <a:spcPct val="170000"/>
              </a:lnSpc>
              <a:spcBef>
                <a:spcPts val="0"/>
              </a:spcBef>
            </a:pPr>
            <a:r>
              <a:rPr lang="en-US" dirty="0" smtClean="0"/>
              <a:t>One </a:t>
            </a:r>
            <a:r>
              <a:rPr lang="en-US" dirty="0"/>
              <a:t>conclusion that can be made about the unit rates of each rider is that Summer and Robin </a:t>
            </a:r>
            <a:r>
              <a:rPr lang="en-US" dirty="0" smtClean="0"/>
              <a:t>have the </a:t>
            </a:r>
            <a:r>
              <a:rPr lang="en-US" dirty="0"/>
              <a:t>same unit rate of  </a:t>
            </a:r>
            <a:r>
              <a:rPr lang="en-US" dirty="0" smtClean="0"/>
              <a:t>                  A second conclusion is </a:t>
            </a:r>
            <a:r>
              <a:rPr lang="en-US" dirty="0"/>
              <a:t>that Natasha is </a:t>
            </a:r>
            <a:r>
              <a:rPr lang="en-US" dirty="0" smtClean="0"/>
              <a:t>the slowest </a:t>
            </a:r>
            <a:r>
              <a:rPr lang="en-US" dirty="0"/>
              <a:t>rider, </a:t>
            </a:r>
            <a:r>
              <a:rPr lang="en-US" dirty="0" smtClean="0"/>
              <a:t>at 4 minutes per </a:t>
            </a:r>
            <a:r>
              <a:rPr lang="en-US" dirty="0"/>
              <a:t>mile. 	</a:t>
            </a:r>
          </a:p>
          <a:p>
            <a:pPr algn="l">
              <a:lnSpc>
                <a:spcPct val="150000"/>
              </a:lnSpc>
            </a:pP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345426017"/>
              </p:ext>
            </p:extLst>
          </p:nvPr>
        </p:nvGraphicFramePr>
        <p:xfrm>
          <a:off x="4122004" y="3260237"/>
          <a:ext cx="1549400" cy="800100"/>
        </p:xfrm>
        <a:graphic>
          <a:graphicData uri="http://schemas.openxmlformats.org/presentationml/2006/ole">
            <mc:AlternateContent xmlns:mc="http://schemas.openxmlformats.org/markup-compatibility/2006">
              <mc:Choice xmlns:v="urn:schemas-microsoft-com:vml" Requires="v">
                <p:oleObj spid="_x0000_s9271" name="Equation" r:id="rId4" imgW="1549400" imgH="800100" progId="Equation.DSMT4">
                  <p:embed/>
                </p:oleObj>
              </mc:Choice>
              <mc:Fallback>
                <p:oleObj name="Equation" r:id="rId4" imgW="1549400" imgH="800100" progId="Equation.DSMT4">
                  <p:embed/>
                  <p:pic>
                    <p:nvPicPr>
                      <p:cNvPr id="0" name=""/>
                      <p:cNvPicPr/>
                      <p:nvPr/>
                    </p:nvPicPr>
                    <p:blipFill>
                      <a:blip r:embed="rId5"/>
                      <a:stretch>
                        <a:fillRect/>
                      </a:stretch>
                    </p:blipFill>
                    <p:spPr>
                      <a:xfrm>
                        <a:off x="4122004" y="3260237"/>
                        <a:ext cx="1549400" cy="800100"/>
                      </a:xfrm>
                      <a:prstGeom prst="rect">
                        <a:avLst/>
                      </a:prstGeom>
                    </p:spPr>
                  </p:pic>
                </p:oleObj>
              </mc:Fallback>
            </mc:AlternateContent>
          </a:graphicData>
        </a:graphic>
      </p:graphicFrame>
    </p:spTree>
    <p:extLst>
      <p:ext uri="{BB962C8B-B14F-4D97-AF65-F5344CB8AC3E}">
        <p14:creationId xmlns:p14="http://schemas.microsoft.com/office/powerpoint/2010/main" val="4051407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a:solidFill>
                  <a:srgbClr val="000090"/>
                </a:solidFill>
              </a:rPr>
              <a:t>Example </a:t>
            </a:r>
            <a:r>
              <a:rPr lang="en-US" sz="2800" b="1" smtClean="0">
                <a:solidFill>
                  <a:srgbClr val="000090"/>
                </a:solidFill>
              </a:rPr>
              <a:t>1,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12</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buFont typeface="Arial"/>
              <a:buNone/>
              <a:defRPr/>
            </a:pPr>
            <a:r>
              <a:rPr lang="en-US" sz="2800" b="1" dirty="0" smtClean="0">
                <a:ea typeface="+mn-ea"/>
              </a:rPr>
              <a:t>Key Concepts</a:t>
            </a:r>
            <a:endParaRPr lang="en-US" sz="2000" dirty="0"/>
          </a:p>
          <a:p>
            <a:pPr marL="342900" indent="-342900" algn="l">
              <a:buFont typeface="Arial" pitchFamily="34" charset="0"/>
              <a:buChar char="•"/>
            </a:pPr>
            <a:r>
              <a:rPr lang="en-US" b="1" dirty="0" smtClean="0"/>
              <a:t>Ratios </a:t>
            </a:r>
            <a:r>
              <a:rPr lang="en-US" dirty="0"/>
              <a:t>are used to describe the relationship between two quantities. Ratios can be expressed in words, fractions, decimals, or as a percent</a:t>
            </a:r>
            <a:r>
              <a:rPr lang="en-US" dirty="0" smtClean="0"/>
              <a:t>.</a:t>
            </a:r>
            <a:endParaRPr lang="en-US" dirty="0"/>
          </a:p>
          <a:p>
            <a:pPr marL="342900" indent="-342900" algn="l">
              <a:buFont typeface="Arial" pitchFamily="34" charset="0"/>
              <a:buChar char="•"/>
            </a:pPr>
            <a:r>
              <a:rPr lang="en-US" dirty="0"/>
              <a:t>A </a:t>
            </a:r>
            <a:r>
              <a:rPr lang="en-US" b="1" dirty="0"/>
              <a:t>rate </a:t>
            </a:r>
            <a:r>
              <a:rPr lang="en-US" dirty="0"/>
              <a:t>is a ratio that compares different </a:t>
            </a:r>
            <a:r>
              <a:rPr lang="en-US" dirty="0" smtClean="0"/>
              <a:t>kinds of </a:t>
            </a:r>
            <a:r>
              <a:rPr lang="en-US" dirty="0"/>
              <a:t>units and can be expressed in the form of a </a:t>
            </a:r>
            <a:r>
              <a:rPr lang="en-US" dirty="0" smtClean="0"/>
              <a:t>fraction</a:t>
            </a:r>
            <a:r>
              <a:rPr lang="en-US" dirty="0"/>
              <a:t>. Examples of rates are 4 </a:t>
            </a:r>
            <a:r>
              <a:rPr lang="en-US" dirty="0" smtClean="0"/>
              <a:t>dollars </a:t>
            </a:r>
            <a:r>
              <a:rPr lang="en-US" dirty="0"/>
              <a:t>for 3 pounds </a:t>
            </a:r>
            <a:r>
              <a:rPr lang="en-US" dirty="0" smtClean="0"/>
              <a:t>or</a:t>
            </a:r>
          </a:p>
          <a:p>
            <a:endParaRPr lang="en-US" dirty="0" smtClean="0"/>
          </a:p>
          <a:p>
            <a:pPr algn="l"/>
            <a:endParaRPr lang="en-US" dirty="0" smtClean="0"/>
          </a:p>
          <a:p>
            <a:pPr marL="347472" algn="l">
              <a:lnSpc>
                <a:spcPct val="200000"/>
              </a:lnSpc>
            </a:pPr>
            <a:r>
              <a:rPr lang="en-US" dirty="0"/>
              <a:t>a</a:t>
            </a:r>
            <a:r>
              <a:rPr lang="en-US" dirty="0" smtClean="0"/>
              <a:t>nd 128 miles on 14 gallons of gas or </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148525794"/>
              </p:ext>
            </p:extLst>
          </p:nvPr>
        </p:nvGraphicFramePr>
        <p:xfrm>
          <a:off x="1065213" y="3548063"/>
          <a:ext cx="6299200" cy="863600"/>
        </p:xfrm>
        <a:graphic>
          <a:graphicData uri="http://schemas.openxmlformats.org/presentationml/2006/ole">
            <mc:AlternateContent xmlns:mc="http://schemas.openxmlformats.org/markup-compatibility/2006">
              <mc:Choice xmlns:v="urn:schemas-microsoft-com:vml" Requires="v">
                <p:oleObj spid="_x0000_s10301" name="Equation" r:id="rId3" imgW="6299200" imgH="863600" progId="Equation.DSMT4">
                  <p:embed/>
                </p:oleObj>
              </mc:Choice>
              <mc:Fallback>
                <p:oleObj name="Equation" r:id="rId3" imgW="6299200" imgH="863600" progId="Equation.DSMT4">
                  <p:embed/>
                  <p:pic>
                    <p:nvPicPr>
                      <p:cNvPr id="0" name="Object 4"/>
                      <p:cNvPicPr>
                        <a:picLocks noChangeAspect="1" noChangeArrowheads="1"/>
                      </p:cNvPicPr>
                      <p:nvPr/>
                    </p:nvPicPr>
                    <p:blipFill>
                      <a:blip r:embed="rId4"/>
                      <a:srcRect/>
                      <a:stretch>
                        <a:fillRect/>
                      </a:stretch>
                    </p:blipFill>
                    <p:spPr bwMode="auto">
                      <a:xfrm>
                        <a:off x="1065213" y="3548063"/>
                        <a:ext cx="6299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69170015"/>
              </p:ext>
            </p:extLst>
          </p:nvPr>
        </p:nvGraphicFramePr>
        <p:xfrm>
          <a:off x="6273512" y="4430713"/>
          <a:ext cx="1485900" cy="863600"/>
        </p:xfrm>
        <a:graphic>
          <a:graphicData uri="http://schemas.openxmlformats.org/presentationml/2006/ole">
            <mc:AlternateContent xmlns:mc="http://schemas.openxmlformats.org/markup-compatibility/2006">
              <mc:Choice xmlns:v="urn:schemas-microsoft-com:vml" Requires="v">
                <p:oleObj spid="_x0000_s10302" name="Equation" r:id="rId5" imgW="1485900" imgH="863600" progId="Equation.DSMT4">
                  <p:embed/>
                </p:oleObj>
              </mc:Choice>
              <mc:Fallback>
                <p:oleObj name="Equation" r:id="rId5" imgW="1485900" imgH="863600" progId="Equation.DSMT4">
                  <p:embed/>
                  <p:pic>
                    <p:nvPicPr>
                      <p:cNvPr id="0" name="Object 7"/>
                      <p:cNvPicPr>
                        <a:picLocks noChangeAspect="1" noChangeArrowheads="1"/>
                      </p:cNvPicPr>
                      <p:nvPr/>
                    </p:nvPicPr>
                    <p:blipFill>
                      <a:blip r:embed="rId6"/>
                      <a:srcRect/>
                      <a:stretch>
                        <a:fillRect/>
                      </a:stretch>
                    </p:blipFill>
                    <p:spPr bwMode="auto">
                      <a:xfrm>
                        <a:off x="6273512" y="4430713"/>
                        <a:ext cx="14859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439834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a:noAutofit/>
          </a:bodyPr>
          <a:lstStyle/>
          <a:p>
            <a:pPr algn="l" eaLnBrk="1" hangingPunct="1">
              <a:defRPr/>
            </a:pPr>
            <a:r>
              <a:rPr lang="en-US" sz="2800" b="1" dirty="0" smtClean="0">
                <a:ea typeface="Arial"/>
              </a:rPr>
              <a:t>Key Concepts, </a:t>
            </a:r>
            <a:r>
              <a:rPr lang="en-US" sz="2800" b="1" i="1" dirty="0" smtClean="0">
                <a:ea typeface="Arial"/>
              </a:rPr>
              <a:t>continued</a:t>
            </a:r>
            <a:endParaRPr lang="en-US" dirty="0"/>
          </a:p>
          <a:p>
            <a:pPr marL="342900" indent="-342900" algn="l">
              <a:buFont typeface="Arial" pitchFamily="34" charset="0"/>
              <a:buChar char="•"/>
            </a:pPr>
            <a:r>
              <a:rPr lang="en-US" dirty="0"/>
              <a:t>The </a:t>
            </a:r>
            <a:r>
              <a:rPr lang="en-US" b="1" dirty="0"/>
              <a:t>unit rate </a:t>
            </a:r>
            <a:r>
              <a:rPr lang="en-US" dirty="0"/>
              <a:t>is a rate per one given unit. In other words, it is a rate expressed in simplest form when the denominator is 1. This simplification can be done by the process of division. For instance, if a person traveled 135 miles in 3 hours, the unit rate would be calculated by dividing both 135 and 3 by 3 in order </a:t>
            </a:r>
            <a:r>
              <a:rPr lang="en-US" dirty="0" smtClean="0"/>
              <a:t>to</a:t>
            </a:r>
          </a:p>
          <a:p>
            <a:pPr marL="347472" algn="l">
              <a:lnSpc>
                <a:spcPct val="200000"/>
              </a:lnSpc>
            </a:pPr>
            <a:r>
              <a:rPr lang="en-US" dirty="0" smtClean="0"/>
              <a:t>get </a:t>
            </a:r>
            <a:r>
              <a:rPr lang="en-US" dirty="0"/>
              <a:t>a denominator of 1: </a:t>
            </a:r>
          </a:p>
          <a:p>
            <a:pPr marL="347472" algn="l">
              <a:lnSpc>
                <a:spcPct val="200000"/>
              </a:lnSpc>
            </a:pPr>
            <a:r>
              <a:rPr lang="en-US" dirty="0" smtClean="0"/>
              <a:t>rate is</a:t>
            </a:r>
            <a:endParaRPr lang="en-US" dirty="0"/>
          </a:p>
          <a:p>
            <a:endParaRPr lang="en-US" dirty="0"/>
          </a:p>
          <a:p>
            <a:pPr marL="342900" indent="-342900" algn="l">
              <a:spcBef>
                <a:spcPts val="576"/>
              </a:spcBef>
              <a:buFont typeface="Arial" pitchFamily="34" charset="0"/>
              <a:buChar char="•"/>
            </a:pPr>
            <a:endParaRPr lang="en-US" dirty="0"/>
          </a:p>
          <a:p>
            <a:pPr marL="342900" indent="-342900" algn="l">
              <a:buFont typeface="Arial" pitchFamily="34" charset="0"/>
              <a:buChar char="•"/>
            </a:pPr>
            <a:endParaRPr lang="en-US" i="1" dirty="0">
              <a:ea typeface="Arial"/>
            </a:endParaRPr>
          </a:p>
        </p:txBody>
      </p:sp>
      <p:sp>
        <p:nvSpPr>
          <p:cNvPr id="7"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5416234"/>
              </p:ext>
            </p:extLst>
          </p:nvPr>
        </p:nvGraphicFramePr>
        <p:xfrm>
          <a:off x="4314825" y="3487738"/>
          <a:ext cx="4051300" cy="800100"/>
        </p:xfrm>
        <a:graphic>
          <a:graphicData uri="http://schemas.openxmlformats.org/presentationml/2006/ole">
            <mc:AlternateContent xmlns:mc="http://schemas.openxmlformats.org/markup-compatibility/2006">
              <mc:Choice xmlns:v="urn:schemas-microsoft-com:vml" Requires="v">
                <p:oleObj spid="_x0000_s3194" name="Equation" r:id="rId3" imgW="4051300" imgH="800100" progId="Equation.DSMT4">
                  <p:embed/>
                </p:oleObj>
              </mc:Choice>
              <mc:Fallback>
                <p:oleObj name="Equation" r:id="rId3" imgW="4051300" imgH="800100" progId="Equation.DSMT4">
                  <p:embed/>
                  <p:pic>
                    <p:nvPicPr>
                      <p:cNvPr id="0" name=""/>
                      <p:cNvPicPr/>
                      <p:nvPr/>
                    </p:nvPicPr>
                    <p:blipFill>
                      <a:blip r:embed="rId4"/>
                      <a:stretch>
                        <a:fillRect/>
                      </a:stretch>
                    </p:blipFill>
                    <p:spPr>
                      <a:xfrm>
                        <a:off x="4314825" y="3487738"/>
                        <a:ext cx="4051300" cy="8001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669020076"/>
              </p:ext>
            </p:extLst>
          </p:nvPr>
        </p:nvGraphicFramePr>
        <p:xfrm>
          <a:off x="2017713" y="4297363"/>
          <a:ext cx="1270000" cy="800100"/>
        </p:xfrm>
        <a:graphic>
          <a:graphicData uri="http://schemas.openxmlformats.org/presentationml/2006/ole">
            <mc:AlternateContent xmlns:mc="http://schemas.openxmlformats.org/markup-compatibility/2006">
              <mc:Choice xmlns:v="urn:schemas-microsoft-com:vml" Requires="v">
                <p:oleObj spid="_x0000_s3195" name="Equation" r:id="rId5" imgW="1270000" imgH="800100" progId="Equation.DSMT4">
                  <p:embed/>
                </p:oleObj>
              </mc:Choice>
              <mc:Fallback>
                <p:oleObj name="Equation" r:id="rId5" imgW="1270000" imgH="800100" progId="Equation.DSMT4">
                  <p:embed/>
                  <p:pic>
                    <p:nvPicPr>
                      <p:cNvPr id="0" name="Object 1"/>
                      <p:cNvPicPr>
                        <a:picLocks noChangeAspect="1" noChangeArrowheads="1"/>
                      </p:cNvPicPr>
                      <p:nvPr/>
                    </p:nvPicPr>
                    <p:blipFill>
                      <a:blip r:embed="rId6"/>
                      <a:srcRect/>
                      <a:stretch>
                        <a:fillRect/>
                      </a:stretch>
                    </p:blipFill>
                    <p:spPr bwMode="auto">
                      <a:xfrm>
                        <a:off x="2017713" y="4297363"/>
                        <a:ext cx="1270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6581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1"/>
          <p:cNvSpPr>
            <a:spLocks noGrp="1"/>
          </p:cNvSpPr>
          <p:nvPr>
            <p:ph type="subTitle" idx="1"/>
          </p:nvPr>
        </p:nvSpPr>
        <p:spPr>
          <a:xfrm>
            <a:off x="641350" y="641350"/>
            <a:ext cx="7854950" cy="4997450"/>
          </a:xfrm>
        </p:spPr>
        <p:txBody>
          <a:bodyPr>
            <a:noAutofit/>
          </a:bodyPr>
          <a:lstStyle/>
          <a:p>
            <a:pPr algn="l" eaLnBrk="1" hangingPunct="1"/>
            <a:r>
              <a:rPr lang="en-US" sz="2800" b="1" dirty="0"/>
              <a:t>Key Concepts, </a:t>
            </a:r>
            <a:r>
              <a:rPr lang="en-US" sz="2800" b="1" i="1" dirty="0" smtClean="0"/>
              <a:t>continued</a:t>
            </a:r>
            <a:endParaRPr lang="en-US" dirty="0"/>
          </a:p>
          <a:p>
            <a:pPr marL="342900" indent="-342900" algn="l">
              <a:buFont typeface="Arial" pitchFamily="34" charset="0"/>
              <a:buChar char="•"/>
            </a:pPr>
            <a:r>
              <a:rPr lang="en-US" dirty="0" smtClean="0"/>
              <a:t>A </a:t>
            </a:r>
            <a:r>
              <a:rPr lang="en-US" dirty="0"/>
              <a:t>common rate that is used primarily in grocery shopping is the </a:t>
            </a:r>
            <a:r>
              <a:rPr lang="en-US" b="1" dirty="0"/>
              <a:t>unit price</a:t>
            </a:r>
            <a:r>
              <a:rPr lang="en-US" dirty="0"/>
              <a:t>. The unit price is the ratio of a product’s price to one unit of the </a:t>
            </a:r>
            <a:r>
              <a:rPr lang="en-US" dirty="0" smtClean="0"/>
              <a:t>product (e.g</a:t>
            </a:r>
            <a:r>
              <a:rPr lang="en-US" dirty="0"/>
              <a:t>., </a:t>
            </a:r>
            <a:r>
              <a:rPr lang="en-US" dirty="0" smtClean="0"/>
              <a:t/>
            </a:r>
            <a:br>
              <a:rPr lang="en-US" dirty="0" smtClean="0"/>
            </a:br>
            <a:r>
              <a:rPr lang="en-US" dirty="0" smtClean="0"/>
              <a:t>1 </a:t>
            </a:r>
            <a:r>
              <a:rPr lang="en-US" dirty="0"/>
              <a:t>pound or 1 ounce) and is used to compare items of different prices and different sizes. For example, a store sells water in 2-liter bottles for $2.99 and in </a:t>
            </a:r>
            <a:r>
              <a:rPr lang="en-US" dirty="0" smtClean="0"/>
              <a:t/>
            </a:r>
            <a:br>
              <a:rPr lang="en-US" dirty="0" smtClean="0"/>
            </a:br>
            <a:r>
              <a:rPr lang="en-US" dirty="0" smtClean="0"/>
              <a:t>3-liter </a:t>
            </a:r>
            <a:r>
              <a:rPr lang="en-US" dirty="0"/>
              <a:t>bottles for $3.99. </a:t>
            </a:r>
            <a:r>
              <a:rPr lang="en-US" spc="-30" dirty="0"/>
              <a:t>The unit price can be used to </a:t>
            </a:r>
            <a:r>
              <a:rPr lang="en-US" spc="-40" dirty="0"/>
              <a:t>compare which bottle of water has the lower price per liter and thus represents the better deal</a:t>
            </a:r>
            <a:r>
              <a:rPr lang="en-US" spc="-40" dirty="0" smtClean="0"/>
              <a:t>. In this example, </a:t>
            </a:r>
            <a:endParaRPr lang="en-US" spc="-40" dirty="0"/>
          </a:p>
          <a:p>
            <a:pPr marL="342900" indent="-342900" algn="l">
              <a:buFont typeface="Arial" pitchFamily="34" charset="0"/>
              <a:buChar char="•"/>
            </a:pPr>
            <a:endParaRPr lang="en-US" dirty="0"/>
          </a:p>
          <a:p>
            <a:pPr marL="342900" indent="-342900" algn="l">
              <a:buFont typeface="Arial" pitchFamily="34" charset="0"/>
              <a:buChar char="•"/>
            </a:pPr>
            <a:endParaRPr lang="en-US" dirty="0"/>
          </a:p>
        </p:txBody>
      </p:sp>
      <p:sp>
        <p:nvSpPr>
          <p:cNvPr id="194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3A35454-6675-B149-A58B-EBDFF46BFF43}"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9"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739618341"/>
              </p:ext>
            </p:extLst>
          </p:nvPr>
        </p:nvGraphicFramePr>
        <p:xfrm>
          <a:off x="1056699" y="4556125"/>
          <a:ext cx="5016500" cy="800100"/>
        </p:xfrm>
        <a:graphic>
          <a:graphicData uri="http://schemas.openxmlformats.org/presentationml/2006/ole">
            <mc:AlternateContent xmlns:mc="http://schemas.openxmlformats.org/markup-compatibility/2006">
              <mc:Choice xmlns:v="urn:schemas-microsoft-com:vml" Requires="v">
                <p:oleObj spid="_x0000_s4177" name="Equation" r:id="rId3" imgW="5016500" imgH="800100" progId="Equation.DSMT4">
                  <p:embed/>
                </p:oleObj>
              </mc:Choice>
              <mc:Fallback>
                <p:oleObj name="Equation" r:id="rId3" imgW="5016500" imgH="800100" progId="Equation.DSMT4">
                  <p:embed/>
                  <p:pic>
                    <p:nvPicPr>
                      <p:cNvPr id="0" name="Object 6"/>
                      <p:cNvPicPr>
                        <a:picLocks noChangeAspect="1" noChangeArrowheads="1"/>
                      </p:cNvPicPr>
                      <p:nvPr/>
                    </p:nvPicPr>
                    <p:blipFill>
                      <a:blip r:embed="rId4"/>
                      <a:srcRect/>
                      <a:stretch>
                        <a:fillRect/>
                      </a:stretch>
                    </p:blipFill>
                    <p:spPr bwMode="auto">
                      <a:xfrm>
                        <a:off x="1056699" y="4556125"/>
                        <a:ext cx="50165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411087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pPr algn="l"/>
            <a:r>
              <a:rPr lang="en-US" sz="2800" b="1" dirty="0"/>
              <a:t>Key Concepts, </a:t>
            </a:r>
            <a:r>
              <a:rPr lang="en-US" sz="2800" b="1" i="1" dirty="0" smtClean="0"/>
              <a:t>continued</a:t>
            </a:r>
            <a:endParaRPr lang="en-US" dirty="0"/>
          </a:p>
          <a:p>
            <a:pPr marL="347472" algn="l"/>
            <a:endParaRPr lang="en-US" sz="1400" dirty="0" smtClean="0"/>
          </a:p>
          <a:p>
            <a:pPr marL="347472" algn="l">
              <a:spcBef>
                <a:spcPts val="0"/>
              </a:spcBef>
            </a:pPr>
            <a:r>
              <a:rPr lang="en-US" dirty="0" smtClean="0"/>
              <a:t>In </a:t>
            </a:r>
            <a:r>
              <a:rPr lang="en-US" dirty="0"/>
              <a:t>this example, </a:t>
            </a:r>
          </a:p>
          <a:p>
            <a:pPr marL="4572" algn="l"/>
            <a:endParaRPr lang="en-US" sz="1800" dirty="0"/>
          </a:p>
          <a:p>
            <a:pPr marL="347472" algn="l">
              <a:lnSpc>
                <a:spcPct val="110000"/>
              </a:lnSpc>
            </a:pPr>
            <a:r>
              <a:rPr lang="en-US" dirty="0" smtClean="0"/>
              <a:t>Rounding to a sensible </a:t>
            </a:r>
            <a:r>
              <a:rPr lang="en-US" dirty="0"/>
              <a:t>dollar amount, the unit price for the 2-liter bottle is about $1.50 per liter, whereas the unit price for the 3-liter </a:t>
            </a:r>
            <a:r>
              <a:rPr lang="en-US" dirty="0" smtClean="0"/>
              <a:t>bottle </a:t>
            </a:r>
            <a:r>
              <a:rPr lang="en-US" dirty="0"/>
              <a:t>is $1.33 per liter. Since </a:t>
            </a:r>
            <a:r>
              <a:rPr lang="en-US" dirty="0" smtClean="0"/>
              <a:t>$</a:t>
            </a:r>
            <a:r>
              <a:rPr lang="en-US" dirty="0"/>
              <a:t>1.33 &lt; $1.50, the 3-liter bottle has the lower unit price</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5</a:t>
            </a:fld>
            <a:endParaRPr lang="en-US" dirty="0"/>
          </a:p>
        </p:txBody>
      </p:sp>
      <p:sp>
        <p:nvSpPr>
          <p:cNvPr id="6"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39826097"/>
              </p:ext>
            </p:extLst>
          </p:nvPr>
        </p:nvGraphicFramePr>
        <p:xfrm>
          <a:off x="3328412" y="1181100"/>
          <a:ext cx="5016500" cy="800100"/>
        </p:xfrm>
        <a:graphic>
          <a:graphicData uri="http://schemas.openxmlformats.org/presentationml/2006/ole">
            <mc:AlternateContent xmlns:mc="http://schemas.openxmlformats.org/markup-compatibility/2006">
              <mc:Choice xmlns:v="urn:schemas-microsoft-com:vml" Requires="v">
                <p:oleObj spid="_x0000_s1032" name="Equation" r:id="rId3" imgW="5016500" imgH="800100" progId="Equation.DSMT4">
                  <p:embed/>
                </p:oleObj>
              </mc:Choice>
              <mc:Fallback>
                <p:oleObj name="Equation" r:id="rId3" imgW="5016500" imgH="800100" progId="Equation.DSMT4">
                  <p:embed/>
                  <p:pic>
                    <p:nvPicPr>
                      <p:cNvPr id="0" name=""/>
                      <p:cNvPicPr>
                        <a:picLocks noChangeAspect="1" noChangeArrowheads="1"/>
                      </p:cNvPicPr>
                      <p:nvPr/>
                    </p:nvPicPr>
                    <p:blipFill>
                      <a:blip r:embed="rId4"/>
                      <a:srcRect/>
                      <a:stretch>
                        <a:fillRect/>
                      </a:stretch>
                    </p:blipFill>
                    <p:spPr bwMode="auto">
                      <a:xfrm>
                        <a:off x="3328412" y="1181100"/>
                        <a:ext cx="50165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4624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1</a:t>
            </a:r>
          </a:p>
          <a:p>
            <a:pPr algn="l"/>
            <a:r>
              <a:rPr lang="en-US" dirty="0"/>
              <a:t>Three friends are out riding their bikes one afternoon. Summer rides 25 miles in 75 minutes, Natasha rides </a:t>
            </a:r>
            <a:r>
              <a:rPr lang="en-US" dirty="0" smtClean="0"/>
              <a:t/>
            </a:r>
            <a:br>
              <a:rPr lang="en-US" dirty="0" smtClean="0"/>
            </a:br>
            <a:r>
              <a:rPr lang="en-US" dirty="0" smtClean="0"/>
              <a:t>22 </a:t>
            </a:r>
            <a:r>
              <a:rPr lang="en-US" dirty="0"/>
              <a:t>miles in 88 minutes, and Robin rides 28 miles in </a:t>
            </a:r>
            <a:r>
              <a:rPr lang="en-US" dirty="0" smtClean="0"/>
              <a:t/>
            </a:r>
            <a:br>
              <a:rPr lang="en-US" dirty="0" smtClean="0"/>
            </a:br>
            <a:r>
              <a:rPr lang="en-US" dirty="0" smtClean="0"/>
              <a:t>84 </a:t>
            </a:r>
            <a:r>
              <a:rPr lang="en-US" dirty="0"/>
              <a:t>minutes. What is each rider’s unit rate in terms of minutes per mile? What are two conclusions that can be made about each rider’s unit rate?</a:t>
            </a: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a:pPr>
            <a:r>
              <a:rPr lang="en-US" sz="2800" b="1" dirty="0" smtClean="0">
                <a:solidFill>
                  <a:srgbClr val="660066"/>
                </a:solidFill>
              </a:rPr>
              <a:t>Determine the unit rate for each rider.</a:t>
            </a:r>
            <a:endParaRPr lang="en-US" b="1" dirty="0">
              <a:solidFill>
                <a:srgbClr val="660066"/>
              </a:solidFill>
              <a:latin typeface="Arial" pitchFamily="34" charset="0"/>
              <a:cs typeface="Arial" pitchFamily="34" charset="0"/>
            </a:endParaRPr>
          </a:p>
          <a:p>
            <a:pPr marL="512064" algn="l"/>
            <a:r>
              <a:rPr lang="en-US" dirty="0" smtClean="0"/>
              <a:t>To </a:t>
            </a:r>
            <a:r>
              <a:rPr lang="en-US" dirty="0"/>
              <a:t>find the unit rate, first set up a ratio for each rider. After creating each ratio, determine the unit rate by reducing the fraction.</a:t>
            </a:r>
          </a:p>
          <a:p>
            <a:pPr marL="512064" algn="l">
              <a:lnSpc>
                <a:spcPct val="150000"/>
              </a:lnSpc>
              <a:spcBef>
                <a:spcPts val="576"/>
              </a:spcBef>
              <a:spcAft>
                <a:spcPts val="600"/>
              </a:spcAft>
            </a:pPr>
            <a:r>
              <a:rPr lang="en-US" dirty="0"/>
              <a:t>The ratio compares the number of minutes per mile or, written as a </a:t>
            </a:r>
            <a:r>
              <a:rPr lang="en-US" dirty="0" smtClean="0"/>
              <a:t>fraction, </a:t>
            </a:r>
            <a:endParaRPr lang="en-US" sz="3200" dirty="0"/>
          </a:p>
          <a:p>
            <a:pPr algn="l">
              <a:lnSpc>
                <a:spcPct val="120000"/>
              </a:lnSpc>
              <a:spcBef>
                <a:spcPts val="576"/>
              </a:spcBef>
            </a:pPr>
            <a:endParaRPr lang="en-US" sz="3100" dirty="0">
              <a:solidFill>
                <a:schemeClr val="tx1"/>
              </a:solidFill>
              <a:latin typeface="Arial" pitchFamily="34" charset="0"/>
              <a:cs typeface="Arial" pitchFamily="34" charset="0"/>
            </a:endParaRPr>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810274714"/>
              </p:ext>
            </p:extLst>
          </p:nvPr>
        </p:nvGraphicFramePr>
        <p:xfrm>
          <a:off x="4460875" y="3319172"/>
          <a:ext cx="1168400" cy="800100"/>
        </p:xfrm>
        <a:graphic>
          <a:graphicData uri="http://schemas.openxmlformats.org/presentationml/2006/ole">
            <mc:AlternateContent xmlns:mc="http://schemas.openxmlformats.org/markup-compatibility/2006">
              <mc:Choice xmlns:v="urn:schemas-microsoft-com:vml" Requires="v">
                <p:oleObj spid="_x0000_s5255" name="Equation" r:id="rId3" imgW="1168400" imgH="800100" progId="Equation.DSMT4">
                  <p:embed/>
                </p:oleObj>
              </mc:Choice>
              <mc:Fallback>
                <p:oleObj name="Equation" r:id="rId3" imgW="1168400" imgH="800100" progId="Equation.DSMT4">
                  <p:embed/>
                  <p:pic>
                    <p:nvPicPr>
                      <p:cNvPr id="0" name=""/>
                      <p:cNvPicPr/>
                      <p:nvPr/>
                    </p:nvPicPr>
                    <p:blipFill>
                      <a:blip r:embed="rId4"/>
                      <a:stretch>
                        <a:fillRect/>
                      </a:stretch>
                    </p:blipFill>
                    <p:spPr>
                      <a:xfrm>
                        <a:off x="4460875" y="3319172"/>
                        <a:ext cx="1168400" cy="800100"/>
                      </a:xfrm>
                      <a:prstGeom prst="rect">
                        <a:avLst/>
                      </a:prstGeom>
                    </p:spPr>
                  </p:pic>
                </p:oleObj>
              </mc:Fallback>
            </mc:AlternateContent>
          </a:graphicData>
        </a:graphic>
      </p:graphicFrame>
    </p:spTree>
    <p:extLst>
      <p:ext uri="{BB962C8B-B14F-4D97-AF65-F5344CB8AC3E}">
        <p14:creationId xmlns:p14="http://schemas.microsoft.com/office/powerpoint/2010/main" val="11845594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1350" y="641350"/>
            <a:ext cx="7854950" cy="4997450"/>
          </a:xfrm>
        </p:spPr>
        <p:txBody>
          <a:bodyPr rtlCol="0"/>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p>
          <a:p>
            <a:pPr marL="512064" lvl="0" algn="l">
              <a:lnSpc>
                <a:spcPct val="150000"/>
              </a:lnSpc>
            </a:pPr>
            <a:r>
              <a:rPr lang="en-US" dirty="0">
                <a:solidFill>
                  <a:prstClr val="black"/>
                </a:solidFill>
              </a:rPr>
              <a:t>Summer rides 25 miles in 75 minutes, or </a:t>
            </a:r>
          </a:p>
          <a:p>
            <a:pPr algn="l" eaLnBrk="1" fontAlgn="auto" hangingPunct="1">
              <a:spcAft>
                <a:spcPts val="0"/>
              </a:spcAft>
              <a:defRPr/>
            </a:pPr>
            <a:endParaRPr lang="en-US" sz="2800" b="1" i="1" dirty="0" smtClean="0">
              <a:solidFill>
                <a:srgbClr val="000090"/>
              </a:solidFill>
              <a:ea typeface="+mn-ea"/>
            </a:endParaRPr>
          </a:p>
          <a:p>
            <a:pPr algn="l" eaLnBrk="1" fontAlgn="auto" hangingPunct="1">
              <a:spcAft>
                <a:spcPts val="0"/>
              </a:spcAft>
              <a:defRPr/>
            </a:pPr>
            <a:endParaRPr lang="en-US" sz="2800" b="1" i="1" dirty="0">
              <a:solidFill>
                <a:srgbClr val="000090"/>
              </a:solidFill>
              <a:ea typeface="+mn-ea"/>
            </a:endParaRPr>
          </a:p>
          <a:p>
            <a:pPr algn="l" eaLnBrk="1" fontAlgn="auto" hangingPunct="1">
              <a:spcAft>
                <a:spcPts val="0"/>
              </a:spcAft>
              <a:defRPr/>
            </a:pPr>
            <a:endParaRPr lang="en-US" sz="2800" b="1" i="1" dirty="0">
              <a:solidFill>
                <a:srgbClr val="000090"/>
              </a:solidFill>
              <a:ea typeface="+mn-ea"/>
            </a:endParaRPr>
          </a:p>
          <a:p>
            <a:pPr algn="l" eaLnBrk="1" fontAlgn="auto" hangingPunct="1">
              <a:spcAft>
                <a:spcPts val="0"/>
              </a:spcAft>
              <a:defRPr/>
            </a:pPr>
            <a:endParaRPr lang="en-US" sz="2800" b="1" i="1" dirty="0" smtClean="0">
              <a:solidFill>
                <a:srgbClr val="000090"/>
              </a:solidFill>
              <a:ea typeface="+mn-ea"/>
            </a:endParaRPr>
          </a:p>
          <a:p>
            <a:pPr marL="512064" algn="l">
              <a:lnSpc>
                <a:spcPct val="150000"/>
              </a:lnSpc>
            </a:pPr>
            <a:r>
              <a:rPr lang="en-US" dirty="0" smtClean="0"/>
              <a:t>The </a:t>
            </a:r>
            <a:r>
              <a:rPr lang="en-US" dirty="0"/>
              <a:t>unit rate for Summer’s ride is</a:t>
            </a:r>
            <a:r>
              <a:rPr lang="en-US" sz="2800" dirty="0"/>
              <a:t> 	</a:t>
            </a:r>
          </a:p>
          <a:p>
            <a:pPr marL="512064" algn="l">
              <a:lnSpc>
                <a:spcPct val="150000"/>
              </a:lnSpc>
            </a:pPr>
            <a:r>
              <a:rPr lang="en-US" dirty="0" smtClean="0"/>
              <a:t>or </a:t>
            </a:r>
            <a:r>
              <a:rPr lang="en-US" dirty="0"/>
              <a:t>3 minutes per mile</a:t>
            </a:r>
            <a:r>
              <a:rPr lang="en-US" dirty="0" smtClean="0"/>
              <a:t>.</a:t>
            </a:r>
            <a:endParaRPr lang="en-US" dirty="0"/>
          </a:p>
          <a:p>
            <a:pPr algn="l" eaLnBrk="1" fontAlgn="auto" hangingPunct="1">
              <a:spcAft>
                <a:spcPts val="0"/>
              </a:spcAft>
              <a:defRPr/>
            </a:pPr>
            <a:endParaRPr lang="en-US" sz="2800" b="1" dirty="0">
              <a:solidFill>
                <a:srgbClr val="000090"/>
              </a:solidFill>
              <a:ea typeface="+mn-ea"/>
            </a:endParaRPr>
          </a:p>
        </p:txBody>
      </p:sp>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7"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413328399"/>
              </p:ext>
            </p:extLst>
          </p:nvPr>
        </p:nvGraphicFramePr>
        <p:xfrm>
          <a:off x="1722675" y="1962150"/>
          <a:ext cx="4597400" cy="800100"/>
        </p:xfrm>
        <a:graphic>
          <a:graphicData uri="http://schemas.openxmlformats.org/presentationml/2006/ole">
            <mc:AlternateContent xmlns:mc="http://schemas.openxmlformats.org/markup-compatibility/2006">
              <mc:Choice xmlns:v="urn:schemas-microsoft-com:vml" Requires="v">
                <p:oleObj spid="_x0000_s6288" name="Equation" r:id="rId3" imgW="4597400" imgH="800100" progId="Equation.DSMT4">
                  <p:embed/>
                </p:oleObj>
              </mc:Choice>
              <mc:Fallback>
                <p:oleObj name="Equation" r:id="rId3" imgW="4597400" imgH="800100" progId="Equation.DSMT4">
                  <p:embed/>
                  <p:pic>
                    <p:nvPicPr>
                      <p:cNvPr id="0" name=""/>
                      <p:cNvPicPr/>
                      <p:nvPr/>
                    </p:nvPicPr>
                    <p:blipFill>
                      <a:blip r:embed="rId4"/>
                      <a:stretch>
                        <a:fillRect/>
                      </a:stretch>
                    </p:blipFill>
                    <p:spPr>
                      <a:xfrm>
                        <a:off x="1722675" y="1962150"/>
                        <a:ext cx="4597400" cy="8001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68653213"/>
              </p:ext>
            </p:extLst>
          </p:nvPr>
        </p:nvGraphicFramePr>
        <p:xfrm>
          <a:off x="5873750" y="3859213"/>
          <a:ext cx="1447800" cy="800100"/>
        </p:xfrm>
        <a:graphic>
          <a:graphicData uri="http://schemas.openxmlformats.org/presentationml/2006/ole">
            <mc:AlternateContent xmlns:mc="http://schemas.openxmlformats.org/markup-compatibility/2006">
              <mc:Choice xmlns:v="urn:schemas-microsoft-com:vml" Requires="v">
                <p:oleObj spid="_x0000_s6289" name="Equation" r:id="rId5" imgW="1447800" imgH="800100" progId="Equation.DSMT4">
                  <p:embed/>
                </p:oleObj>
              </mc:Choice>
              <mc:Fallback>
                <p:oleObj name="Equation" r:id="rId5" imgW="1447800" imgH="800100" progId="Equation.DSMT4">
                  <p:embed/>
                  <p:pic>
                    <p:nvPicPr>
                      <p:cNvPr id="0" name=""/>
                      <p:cNvPicPr/>
                      <p:nvPr/>
                    </p:nvPicPr>
                    <p:blipFill>
                      <a:blip r:embed="rId6"/>
                      <a:stretch>
                        <a:fillRect/>
                      </a:stretch>
                    </p:blipFill>
                    <p:spPr>
                      <a:xfrm>
                        <a:off x="5873750" y="3859213"/>
                        <a:ext cx="1447800" cy="8001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29484542"/>
              </p:ext>
            </p:extLst>
          </p:nvPr>
        </p:nvGraphicFramePr>
        <p:xfrm>
          <a:off x="1543467" y="3011923"/>
          <a:ext cx="5499100" cy="800100"/>
        </p:xfrm>
        <a:graphic>
          <a:graphicData uri="http://schemas.openxmlformats.org/presentationml/2006/ole">
            <mc:AlternateContent xmlns:mc="http://schemas.openxmlformats.org/markup-compatibility/2006">
              <mc:Choice xmlns:v="urn:schemas-microsoft-com:vml" Requires="v">
                <p:oleObj spid="_x0000_s6290" name="Equation" r:id="rId7" imgW="5499100" imgH="800100" progId="Equation.DSMT4">
                  <p:embed/>
                </p:oleObj>
              </mc:Choice>
              <mc:Fallback>
                <p:oleObj name="Equation" r:id="rId7" imgW="5499100" imgH="800100" progId="Equation.DSMT4">
                  <p:embed/>
                  <p:pic>
                    <p:nvPicPr>
                      <p:cNvPr id="0" name=""/>
                      <p:cNvPicPr/>
                      <p:nvPr/>
                    </p:nvPicPr>
                    <p:blipFill>
                      <a:blip r:embed="rId8"/>
                      <a:stretch>
                        <a:fillRect/>
                      </a:stretch>
                    </p:blipFill>
                    <p:spPr>
                      <a:xfrm>
                        <a:off x="1543467" y="3011923"/>
                        <a:ext cx="5499100" cy="8001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87229002"/>
              </p:ext>
            </p:extLst>
          </p:nvPr>
        </p:nvGraphicFramePr>
        <p:xfrm>
          <a:off x="6838758" y="1107881"/>
          <a:ext cx="1612900" cy="800100"/>
        </p:xfrm>
        <a:graphic>
          <a:graphicData uri="http://schemas.openxmlformats.org/presentationml/2006/ole">
            <mc:AlternateContent xmlns:mc="http://schemas.openxmlformats.org/markup-compatibility/2006">
              <mc:Choice xmlns:v="urn:schemas-microsoft-com:vml" Requires="v">
                <p:oleObj spid="_x0000_s6291" name="Equation" r:id="rId9" imgW="1612900" imgH="800100" progId="Equation.DSMT4">
                  <p:embed/>
                </p:oleObj>
              </mc:Choice>
              <mc:Fallback>
                <p:oleObj name="Equation" r:id="rId9" imgW="1612900" imgH="800100" progId="Equation.DSMT4">
                  <p:embed/>
                  <p:pic>
                    <p:nvPicPr>
                      <p:cNvPr id="0" name=""/>
                      <p:cNvPicPr/>
                      <p:nvPr/>
                    </p:nvPicPr>
                    <p:blipFill>
                      <a:blip r:embed="rId10"/>
                      <a:stretch>
                        <a:fillRect/>
                      </a:stretch>
                    </p:blipFill>
                    <p:spPr>
                      <a:xfrm>
                        <a:off x="6838758" y="1107881"/>
                        <a:ext cx="1612900" cy="800100"/>
                      </a:xfrm>
                      <a:prstGeom prst="rect">
                        <a:avLst/>
                      </a:prstGeom>
                    </p:spPr>
                  </p:pic>
                </p:oleObj>
              </mc:Fallback>
            </mc:AlternateContent>
          </a:graphicData>
        </a:graphic>
      </p:graphicFrame>
    </p:spTree>
    <p:extLst>
      <p:ext uri="{BB962C8B-B14F-4D97-AF65-F5344CB8AC3E}">
        <p14:creationId xmlns:p14="http://schemas.microsoft.com/office/powerpoint/2010/main" val="1359295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normAutofit/>
          </a:bodyPr>
          <a:lstStyle/>
          <a:p>
            <a:pPr algn="l" eaLnBrk="1" hangingPunct="1">
              <a:defRPr/>
            </a:pPr>
            <a:r>
              <a:rPr lang="en-US" sz="2800" b="1" dirty="0" smtClean="0">
                <a:ea typeface="Arial"/>
              </a:rPr>
              <a:t>Guided Practice: </a:t>
            </a:r>
            <a:r>
              <a:rPr lang="en-US" sz="2800" b="1" dirty="0">
                <a:solidFill>
                  <a:srgbClr val="000090"/>
                </a:solidFill>
                <a:ea typeface="Arial"/>
              </a:rPr>
              <a:t>Example </a:t>
            </a:r>
            <a:r>
              <a:rPr lang="en-US" sz="2800" b="1" dirty="0" smtClean="0">
                <a:solidFill>
                  <a:srgbClr val="000090"/>
                </a:solidFill>
                <a:ea typeface="Arial"/>
              </a:rPr>
              <a:t>1, </a:t>
            </a:r>
            <a:r>
              <a:rPr lang="en-US" sz="2800" b="1" i="1" dirty="0" smtClean="0">
                <a:solidFill>
                  <a:srgbClr val="000090"/>
                </a:solidFill>
                <a:ea typeface="Arial"/>
              </a:rPr>
              <a:t>continued</a:t>
            </a:r>
            <a:r>
              <a:rPr lang="en-US" dirty="0"/>
              <a:t>	</a:t>
            </a:r>
          </a:p>
          <a:p>
            <a:pPr marL="512064" algn="l">
              <a:lnSpc>
                <a:spcPct val="150000"/>
              </a:lnSpc>
            </a:pPr>
            <a:r>
              <a:rPr lang="en-US" dirty="0"/>
              <a:t>Natasha rides 22 miles in 88 minutes, </a:t>
            </a:r>
            <a:r>
              <a:rPr lang="en-US" dirty="0" smtClean="0"/>
              <a:t>or</a:t>
            </a:r>
          </a:p>
          <a:p>
            <a:pPr marL="512064" algn="l">
              <a:lnSpc>
                <a:spcPct val="150000"/>
              </a:lnSpc>
            </a:pPr>
            <a:endParaRPr lang="en-US" dirty="0"/>
          </a:p>
          <a:p>
            <a:pPr marL="512064" algn="l">
              <a:lnSpc>
                <a:spcPct val="150000"/>
              </a:lnSpc>
            </a:pPr>
            <a:endParaRPr lang="en-US" dirty="0" smtClean="0"/>
          </a:p>
          <a:p>
            <a:endParaRPr lang="en-US" dirty="0"/>
          </a:p>
          <a:p>
            <a:pPr marL="512064" algn="l">
              <a:lnSpc>
                <a:spcPct val="150000"/>
              </a:lnSpc>
              <a:spcBef>
                <a:spcPts val="700"/>
              </a:spcBef>
            </a:pPr>
            <a:endParaRPr lang="en-US" dirty="0" smtClean="0"/>
          </a:p>
          <a:p>
            <a:pPr marL="512064" algn="l">
              <a:lnSpc>
                <a:spcPct val="150000"/>
              </a:lnSpc>
              <a:spcBef>
                <a:spcPts val="700"/>
              </a:spcBef>
            </a:pPr>
            <a:r>
              <a:rPr lang="en-US" dirty="0" smtClean="0"/>
              <a:t>The </a:t>
            </a:r>
            <a:r>
              <a:rPr lang="en-US" dirty="0"/>
              <a:t>unit rate for Natasha’s ride </a:t>
            </a:r>
            <a:r>
              <a:rPr lang="en-US" dirty="0" smtClean="0"/>
              <a:t>is </a:t>
            </a:r>
          </a:p>
          <a:p>
            <a:pPr marL="512064" algn="l">
              <a:lnSpc>
                <a:spcPct val="150000"/>
              </a:lnSpc>
            </a:pPr>
            <a:r>
              <a:rPr lang="en-US" dirty="0" smtClean="0"/>
              <a:t>or 4 minutes per mile.</a:t>
            </a:r>
          </a:p>
          <a:p>
            <a:pPr marL="512064" algn="l">
              <a:spcBef>
                <a:spcPts val="576"/>
              </a:spcBef>
            </a:pPr>
            <a:endParaRPr lang="en-US" dirty="0"/>
          </a:p>
          <a:p>
            <a:pPr marL="512064" algn="l">
              <a:lnSpc>
                <a:spcPct val="150000"/>
              </a:lnSpc>
            </a:pPr>
            <a:endParaRPr lang="en-US" dirty="0"/>
          </a:p>
          <a:p>
            <a:pPr algn="l"/>
            <a:endParaRPr lang="en-US" dirty="0"/>
          </a:p>
          <a:p>
            <a:pPr marL="514350" indent="-514350" algn="l">
              <a:buFont typeface="+mj-lt"/>
              <a:buAutoNum type="arabicPeriod" startAt="2"/>
            </a:pPr>
            <a:endParaRPr lang="en-US" sz="2400" dirty="0">
              <a:solidFill>
                <a:schemeClr val="tx1"/>
              </a:solidFill>
              <a:latin typeface="Arial" pitchFamily="34" charset="0"/>
              <a:cs typeface="Arial" pitchFamily="34" charset="0"/>
            </a:endParaRPr>
          </a:p>
        </p:txBody>
      </p:sp>
      <p:sp>
        <p:nvSpPr>
          <p:cNvPr id="32770"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82C570F-2172-FF40-9853-91CE063AE26D}"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1: Creating Ratios</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644787769"/>
              </p:ext>
            </p:extLst>
          </p:nvPr>
        </p:nvGraphicFramePr>
        <p:xfrm>
          <a:off x="6832600" y="1135063"/>
          <a:ext cx="1612900" cy="800100"/>
        </p:xfrm>
        <a:graphic>
          <a:graphicData uri="http://schemas.openxmlformats.org/presentationml/2006/ole">
            <mc:AlternateContent xmlns:mc="http://schemas.openxmlformats.org/markup-compatibility/2006">
              <mc:Choice xmlns:v="urn:schemas-microsoft-com:vml" Requires="v">
                <p:oleObj spid="_x0000_s7410" name="Equation" r:id="rId3" imgW="1612900" imgH="800100" progId="Equation.DSMT4">
                  <p:embed/>
                </p:oleObj>
              </mc:Choice>
              <mc:Fallback>
                <p:oleObj name="Equation" r:id="rId3" imgW="1612900" imgH="800100" progId="Equation.DSMT4">
                  <p:embed/>
                  <p:pic>
                    <p:nvPicPr>
                      <p:cNvPr id="0" name=""/>
                      <p:cNvPicPr/>
                      <p:nvPr/>
                    </p:nvPicPr>
                    <p:blipFill>
                      <a:blip r:embed="rId4"/>
                      <a:stretch>
                        <a:fillRect/>
                      </a:stretch>
                    </p:blipFill>
                    <p:spPr>
                      <a:xfrm>
                        <a:off x="6832600" y="1135063"/>
                        <a:ext cx="1612900" cy="8001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085581857"/>
              </p:ext>
            </p:extLst>
          </p:nvPr>
        </p:nvGraphicFramePr>
        <p:xfrm>
          <a:off x="1612900" y="1958975"/>
          <a:ext cx="5359400" cy="1816100"/>
        </p:xfrm>
        <a:graphic>
          <a:graphicData uri="http://schemas.openxmlformats.org/presentationml/2006/ole">
            <mc:AlternateContent xmlns:mc="http://schemas.openxmlformats.org/markup-compatibility/2006">
              <mc:Choice xmlns:v="urn:schemas-microsoft-com:vml" Requires="v">
                <p:oleObj spid="_x0000_s7411" name="Equation" r:id="rId5" imgW="5359400" imgH="1816100" progId="Equation.DSMT4">
                  <p:embed/>
                </p:oleObj>
              </mc:Choice>
              <mc:Fallback>
                <p:oleObj name="Equation" r:id="rId5" imgW="5359400" imgH="1816100" progId="Equation.DSMT4">
                  <p:embed/>
                  <p:pic>
                    <p:nvPicPr>
                      <p:cNvPr id="0" name="Object 2"/>
                      <p:cNvPicPr>
                        <a:picLocks noChangeAspect="1" noChangeArrowheads="1"/>
                      </p:cNvPicPr>
                      <p:nvPr/>
                    </p:nvPicPr>
                    <p:blipFill>
                      <a:blip r:embed="rId6"/>
                      <a:srcRect/>
                      <a:stretch>
                        <a:fillRect/>
                      </a:stretch>
                    </p:blipFill>
                    <p:spPr bwMode="auto">
                      <a:xfrm>
                        <a:off x="1612900" y="1958975"/>
                        <a:ext cx="5359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850845704"/>
              </p:ext>
            </p:extLst>
          </p:nvPr>
        </p:nvGraphicFramePr>
        <p:xfrm>
          <a:off x="5814749" y="4063932"/>
          <a:ext cx="1485900" cy="774700"/>
        </p:xfrm>
        <a:graphic>
          <a:graphicData uri="http://schemas.openxmlformats.org/presentationml/2006/ole">
            <mc:AlternateContent xmlns:mc="http://schemas.openxmlformats.org/markup-compatibility/2006">
              <mc:Choice xmlns:v="urn:schemas-microsoft-com:vml" Requires="v">
                <p:oleObj spid="_x0000_s7412" name="Equation" r:id="rId7" imgW="1485720" imgH="774360" progId="Equation.DSMT4">
                  <p:embed/>
                </p:oleObj>
              </mc:Choice>
              <mc:Fallback>
                <p:oleObj name="Equation" r:id="rId7" imgW="1485720" imgH="774360" progId="Equation.DSMT4">
                  <p:embed/>
                  <p:pic>
                    <p:nvPicPr>
                      <p:cNvPr id="0" name=""/>
                      <p:cNvPicPr/>
                      <p:nvPr/>
                    </p:nvPicPr>
                    <p:blipFill>
                      <a:blip r:embed="rId8"/>
                      <a:stretch>
                        <a:fillRect/>
                      </a:stretch>
                    </p:blipFill>
                    <p:spPr>
                      <a:xfrm>
                        <a:off x="5814749" y="4063932"/>
                        <a:ext cx="1485900" cy="774700"/>
                      </a:xfrm>
                      <a:prstGeom prst="rect">
                        <a:avLst/>
                      </a:prstGeom>
                    </p:spPr>
                  </p:pic>
                </p:oleObj>
              </mc:Fallback>
            </mc:AlternateContent>
          </a:graphicData>
        </a:graphic>
      </p:graphicFrame>
    </p:spTree>
    <p:extLst>
      <p:ext uri="{BB962C8B-B14F-4D97-AF65-F5344CB8AC3E}">
        <p14:creationId xmlns:p14="http://schemas.microsoft.com/office/powerpoint/2010/main" val="42438162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1941</TotalTime>
  <Words>612</Words>
  <Application>Microsoft Macintosh PowerPoint</Application>
  <PresentationFormat>On-screen Show (4:3)</PresentationFormat>
  <Paragraphs>83</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Coordinate Algebra Instruction TEMPLATE</vt:lpstr>
      <vt:lpstr>MathType 6.0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328</cp:revision>
  <cp:lastPrinted>2012-03-22T14:14:30Z</cp:lastPrinted>
  <dcterms:created xsi:type="dcterms:W3CDTF">2012-02-22T19:14:19Z</dcterms:created>
  <dcterms:modified xsi:type="dcterms:W3CDTF">2015-06-05T18:49:27Z</dcterms:modified>
</cp:coreProperties>
</file>