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304" r:id="rId2"/>
    <p:sldId id="305" r:id="rId3"/>
    <p:sldId id="306" r:id="rId4"/>
    <p:sldId id="307" r:id="rId5"/>
    <p:sldId id="308" r:id="rId6"/>
    <p:sldId id="309" r:id="rId7"/>
    <p:sldId id="310" r:id="rId8"/>
    <p:sldId id="311" r:id="rId9"/>
    <p:sldId id="312" r:id="rId10"/>
    <p:sldId id="313"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77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100" d="100"/>
          <a:sy n="100" d="100"/>
        </p:scale>
        <p:origin x="-176" y="-608"/>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1937162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http://www.walch.com/ei/04001</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10</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02582" y="6303114"/>
            <a:ext cx="6719017"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walch.com/ei/04001" TargetMode="External"/><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wmf"/><Relationship Id="rId5"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40995" cy="4997450"/>
          </a:xfrm>
        </p:spPr>
        <p:txBody>
          <a:bodyPr/>
          <a:lstStyle/>
          <a:p>
            <a:pPr algn="l" eaLnBrk="1" hangingPunct="1"/>
            <a:r>
              <a:rPr lang="en-US" sz="2800" b="1" dirty="0" smtClean="0"/>
              <a:t>Introduction</a:t>
            </a:r>
          </a:p>
          <a:p>
            <a:pPr algn="l"/>
            <a:r>
              <a:rPr lang="en-US" dirty="0" smtClean="0"/>
              <a:t>Algebraic expressions and formulas are found often in everyday situations. Formulas are used regularly in math and science-related fields, as well as in businesses. Knowing how to evaluate expressions and substitute values into formulas is essential for such things as determining corresponding temperatures, predicting population growth, and estimating profits.</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a:t>
            </a:r>
            <a:r>
              <a:rPr lang="en-US" dirty="0"/>
              <a:t>Evaluating </a:t>
            </a:r>
            <a:r>
              <a:rPr lang="en-US" dirty="0" smtClean="0"/>
              <a:t>Expressions for </a:t>
            </a:r>
            <a:r>
              <a:rPr lang="en-US" dirty="0"/>
              <a:t>a Given Value</a:t>
            </a:r>
          </a:p>
        </p:txBody>
      </p:sp>
    </p:spTree>
    <p:extLst>
      <p:ext uri="{BB962C8B-B14F-4D97-AF65-F5344CB8AC3E}">
        <p14:creationId xmlns:p14="http://schemas.microsoft.com/office/powerpoint/2010/main" val="28520004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3,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10</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spTree>
    <p:extLst>
      <p:ext uri="{BB962C8B-B14F-4D97-AF65-F5344CB8AC3E}">
        <p14:creationId xmlns:p14="http://schemas.microsoft.com/office/powerpoint/2010/main" val="350036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rmAutofit/>
          </a:bodyPr>
          <a:lstStyle/>
          <a:p>
            <a:pPr algn="l" eaLnBrk="1" fontAlgn="auto" hangingPunct="1">
              <a:spcAft>
                <a:spcPts val="0"/>
              </a:spcAft>
              <a:buFont typeface="Arial"/>
              <a:buNone/>
              <a:defRPr/>
            </a:pPr>
            <a:r>
              <a:rPr lang="en-US" sz="2800" b="1" dirty="0" smtClean="0">
                <a:ea typeface="+mn-ea"/>
              </a:rPr>
              <a:t>Key Concepts</a:t>
            </a:r>
            <a:endParaRPr lang="en-US" dirty="0"/>
          </a:p>
          <a:p>
            <a:pPr marL="342900" indent="-342900" algn="l">
              <a:spcBef>
                <a:spcPts val="576"/>
              </a:spcBef>
              <a:spcAft>
                <a:spcPts val="1200"/>
              </a:spcAft>
              <a:buFont typeface="Arial" pitchFamily="34" charset="0"/>
              <a:buChar char="•"/>
            </a:pPr>
            <a:r>
              <a:rPr lang="en-US" dirty="0"/>
              <a:t>To </a:t>
            </a:r>
            <a:r>
              <a:rPr lang="en-US" b="1" dirty="0"/>
              <a:t>evaluate </a:t>
            </a:r>
            <a:r>
              <a:rPr lang="en-US" dirty="0"/>
              <a:t>an algebraic expression means to find the result of the expression given a specific number, or </a:t>
            </a:r>
            <a:r>
              <a:rPr lang="en-US" b="1" dirty="0"/>
              <a:t>value</a:t>
            </a:r>
            <a:r>
              <a:rPr lang="en-US" dirty="0"/>
              <a:t>, for the variable. </a:t>
            </a:r>
          </a:p>
          <a:p>
            <a:pPr marL="342900" indent="-342900" algn="l">
              <a:spcBef>
                <a:spcPts val="576"/>
              </a:spcBef>
              <a:buFont typeface="Arial" pitchFamily="34" charset="0"/>
              <a:buChar char="•"/>
            </a:pPr>
            <a:r>
              <a:rPr lang="en-US" dirty="0" smtClean="0"/>
              <a:t>The </a:t>
            </a:r>
            <a:r>
              <a:rPr lang="en-US" dirty="0"/>
              <a:t>values are </a:t>
            </a:r>
            <a:r>
              <a:rPr lang="en-US" b="1" dirty="0"/>
              <a:t>substituted </a:t>
            </a:r>
            <a:r>
              <a:rPr lang="en-US" dirty="0"/>
              <a:t>into, or replaced in, the expression for a specific </a:t>
            </a:r>
            <a:r>
              <a:rPr lang="en-US" b="1" dirty="0"/>
              <a:t>variable </a:t>
            </a:r>
            <a:r>
              <a:rPr lang="en-US" dirty="0"/>
              <a:t>(a letter used to represent a number). For example, evaluate </a:t>
            </a:r>
            <a:r>
              <a:rPr lang="en-US" dirty="0" smtClean="0"/>
              <a:t>3</a:t>
            </a:r>
            <a:r>
              <a:rPr lang="en-US" i="1" dirty="0" smtClean="0"/>
              <a:t>x </a:t>
            </a:r>
            <a:r>
              <a:rPr lang="en-US" dirty="0">
                <a:latin typeface="Symbol" pitchFamily="18" charset="2"/>
              </a:rPr>
              <a:t>+</a:t>
            </a:r>
            <a:r>
              <a:rPr lang="en-US" dirty="0"/>
              <a:t> 7</a:t>
            </a:r>
            <a:r>
              <a:rPr lang="en-US" i="1" dirty="0"/>
              <a:t>y </a:t>
            </a:r>
            <a:r>
              <a:rPr lang="en-US" dirty="0"/>
              <a:t>if </a:t>
            </a:r>
            <a:r>
              <a:rPr lang="en-US" i="1" dirty="0"/>
              <a:t>x </a:t>
            </a:r>
            <a:r>
              <a:rPr lang="en-US" dirty="0">
                <a:latin typeface="Symbol" pitchFamily="18" charset="2"/>
              </a:rPr>
              <a:t>=</a:t>
            </a:r>
            <a:r>
              <a:rPr lang="en-US" dirty="0"/>
              <a:t> 3 and </a:t>
            </a:r>
            <a:r>
              <a:rPr lang="en-US" i="1" dirty="0"/>
              <a:t>y </a:t>
            </a:r>
            <a:r>
              <a:rPr lang="en-US" dirty="0">
                <a:latin typeface="Symbol" pitchFamily="18" charset="2"/>
              </a:rPr>
              <a:t>=</a:t>
            </a:r>
            <a:r>
              <a:rPr lang="en-US" dirty="0"/>
              <a:t> 1. The value of 3 is substituted for </a:t>
            </a:r>
            <a:r>
              <a:rPr lang="en-US" i="1" dirty="0"/>
              <a:t>x </a:t>
            </a:r>
            <a:r>
              <a:rPr lang="en-US" dirty="0"/>
              <a:t>and 1 is substituted for </a:t>
            </a:r>
            <a:r>
              <a:rPr lang="en-US" i="1" dirty="0"/>
              <a:t>y</a:t>
            </a:r>
            <a:r>
              <a:rPr lang="en-US" dirty="0"/>
              <a:t>, which leaves 3(3) </a:t>
            </a:r>
            <a:r>
              <a:rPr lang="en-US" dirty="0">
                <a:latin typeface="Symbol" pitchFamily="18" charset="2"/>
              </a:rPr>
              <a:t>+</a:t>
            </a:r>
            <a:r>
              <a:rPr lang="en-US" dirty="0"/>
              <a:t> 7(1).</a:t>
            </a:r>
          </a:p>
          <a:p>
            <a:pPr marL="342900" indent="-342900" algn="l">
              <a:lnSpc>
                <a:spcPct val="120000"/>
              </a:lnSpc>
              <a:spcBef>
                <a:spcPts val="576"/>
              </a:spcBef>
              <a:buFont typeface="Arial" pitchFamily="34" charset="0"/>
              <a:buChar char="•"/>
            </a:pPr>
            <a:endParaRPr lang="en-US" sz="3100" dirty="0"/>
          </a:p>
          <a:p>
            <a:pPr algn="l" eaLnBrk="1" fontAlgn="auto" hangingPunct="1">
              <a:spcAft>
                <a:spcPts val="0"/>
              </a:spcAft>
              <a:buSzPct val="100000"/>
              <a:defRPr/>
            </a:pPr>
            <a:endParaRPr lang="en-US" dirty="0" smtClean="0">
              <a:ea typeface="+mn-ea"/>
            </a:endParaRPr>
          </a:p>
        </p:txBody>
      </p:sp>
      <p:sp>
        <p:nvSpPr>
          <p:cNvPr id="13"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a:t>
            </a:r>
            <a:r>
              <a:rPr lang="en-US" dirty="0"/>
              <a:t>Evaluating Expressions for a Given Value</a:t>
            </a:r>
          </a:p>
        </p:txBody>
      </p:sp>
      <p:graphicFrame>
        <p:nvGraphicFramePr>
          <p:cNvPr id="2" name="Object 1"/>
          <p:cNvGraphicFramePr>
            <a:graphicFrameLocks noChangeAspect="1"/>
          </p:cNvGraphicFramePr>
          <p:nvPr>
            <p:extLst>
              <p:ext uri="{D42A27DB-BD31-4B8C-83A1-F6EECF244321}">
                <p14:modId xmlns:p14="http://schemas.microsoft.com/office/powerpoint/2010/main" val="237498867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4166"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51033419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4167"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19864856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a:normAutofit/>
          </a:bodyPr>
          <a:lstStyle/>
          <a:p>
            <a:pPr algn="l" eaLnBrk="1" hangingPunct="1">
              <a:defRPr/>
            </a:pPr>
            <a:r>
              <a:rPr lang="en-US" sz="2800" b="1" dirty="0" smtClean="0">
                <a:ea typeface="Arial"/>
              </a:rPr>
              <a:t>Key Concepts, </a:t>
            </a:r>
            <a:r>
              <a:rPr lang="en-US" sz="2800" b="1" i="1" dirty="0" smtClean="0">
                <a:ea typeface="Arial"/>
              </a:rPr>
              <a:t>continued</a:t>
            </a:r>
            <a:endParaRPr lang="en-US" dirty="0"/>
          </a:p>
          <a:p>
            <a:pPr marL="342900" indent="-342900" algn="l">
              <a:spcBef>
                <a:spcPts val="576"/>
              </a:spcBef>
              <a:buFont typeface="Arial" pitchFamily="34" charset="0"/>
              <a:buChar char="•"/>
            </a:pPr>
            <a:r>
              <a:rPr lang="en-US" dirty="0"/>
              <a:t>The </a:t>
            </a:r>
            <a:r>
              <a:rPr lang="en-US" b="1" dirty="0"/>
              <a:t>order of operations </a:t>
            </a:r>
            <a:r>
              <a:rPr lang="en-US" dirty="0"/>
              <a:t>is the order in which expressions are evaluated from left to right (grouping symbols, evaluating exponents, completing multiplication and division, completing addition </a:t>
            </a:r>
            <a:r>
              <a:rPr lang="en-US" dirty="0" smtClean="0"/>
              <a:t>and </a:t>
            </a:r>
            <a:r>
              <a:rPr lang="en-US" dirty="0"/>
              <a:t>subtraction). For example, in the expression </a:t>
            </a:r>
            <a:r>
              <a:rPr lang="en-US" dirty="0" smtClean="0"/>
              <a:t/>
            </a:r>
            <a:br>
              <a:rPr lang="en-US" dirty="0" smtClean="0"/>
            </a:br>
            <a:r>
              <a:rPr lang="en-US" dirty="0" smtClean="0"/>
              <a:t>3(3</a:t>
            </a:r>
            <a:r>
              <a:rPr lang="en-US" dirty="0"/>
              <a:t>) </a:t>
            </a:r>
            <a:r>
              <a:rPr lang="en-US" dirty="0">
                <a:latin typeface="Symbol" pitchFamily="18" charset="2"/>
              </a:rPr>
              <a:t>+</a:t>
            </a:r>
            <a:r>
              <a:rPr lang="en-US" dirty="0"/>
              <a:t> 7(1), the only operations are multiplication and addition. Since multiplication is calculated before addition, first multiply 3 by 3. The result is 9, and since 7(1) is 7, the expression simplifies to 9 </a:t>
            </a:r>
            <a:r>
              <a:rPr lang="en-US" dirty="0">
                <a:latin typeface="Symbol" pitchFamily="18" charset="2"/>
              </a:rPr>
              <a:t>+</a:t>
            </a:r>
            <a:r>
              <a:rPr lang="en-US" dirty="0"/>
              <a:t> 7. Lastly, addition is performed, and the result is 16</a:t>
            </a:r>
            <a:r>
              <a:rPr lang="en-US" dirty="0" smtClean="0"/>
              <a:t>.</a:t>
            </a:r>
            <a:endParaRPr lang="en-US" i="1" dirty="0">
              <a:ea typeface="Arial"/>
            </a:endParaRPr>
          </a:p>
        </p:txBody>
      </p:sp>
      <p:sp>
        <p:nvSpPr>
          <p:cNvPr id="7"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spTree>
    <p:extLst>
      <p:ext uri="{BB962C8B-B14F-4D97-AF65-F5344CB8AC3E}">
        <p14:creationId xmlns:p14="http://schemas.microsoft.com/office/powerpoint/2010/main" val="9417136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ubtitle 1"/>
          <p:cNvSpPr>
            <a:spLocks noGrp="1"/>
          </p:cNvSpPr>
          <p:nvPr>
            <p:ph type="subTitle" idx="1"/>
          </p:nvPr>
        </p:nvSpPr>
        <p:spPr>
          <a:xfrm>
            <a:off x="641350" y="641350"/>
            <a:ext cx="7854950" cy="4997450"/>
          </a:xfrm>
        </p:spPr>
        <p:txBody>
          <a:bodyPr/>
          <a:lstStyle/>
          <a:p>
            <a:pPr algn="l" eaLnBrk="1" hangingPunct="1"/>
            <a:r>
              <a:rPr lang="en-US" sz="2800" b="1" dirty="0"/>
              <a:t>Key Concepts, </a:t>
            </a:r>
            <a:r>
              <a:rPr lang="en-US" sz="2800" b="1" i="1" dirty="0" smtClean="0"/>
              <a:t>continued</a:t>
            </a:r>
            <a:endParaRPr lang="en-US" dirty="0"/>
          </a:p>
          <a:p>
            <a:pPr marL="457200" indent="-457200" algn="l">
              <a:buFont typeface="Arial" pitchFamily="34" charset="0"/>
              <a:buChar char="•"/>
            </a:pPr>
            <a:r>
              <a:rPr lang="en-US" dirty="0"/>
              <a:t>A </a:t>
            </a:r>
            <a:r>
              <a:rPr lang="en-US" b="1" dirty="0"/>
              <a:t>formula </a:t>
            </a:r>
            <a:r>
              <a:rPr lang="en-US" dirty="0"/>
              <a:t>is a literal equation that states a specific rule or relationship among quantities, or a rule that uses variables to explain a specific calculation. There are many examples of formulas that are thought of as algebraic expressions, like the formulas for area, volume, surface area, and perimeter.</a:t>
            </a:r>
            <a:endParaRPr lang="en-US" b="1" dirty="0"/>
          </a:p>
        </p:txBody>
      </p:sp>
      <p:sp>
        <p:nvSpPr>
          <p:cNvPr id="19488"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03A35454-6675-B149-A58B-EBDFF46BFF43}"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9"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spTree>
    <p:extLst>
      <p:ext uri="{BB962C8B-B14F-4D97-AF65-F5344CB8AC3E}">
        <p14:creationId xmlns:p14="http://schemas.microsoft.com/office/powerpoint/2010/main" val="2072696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a:t>
            </a:r>
            <a:r>
              <a:rPr lang="en-US" sz="2800" b="1" dirty="0" smtClean="0">
                <a:solidFill>
                  <a:srgbClr val="000090"/>
                </a:solidFill>
              </a:rPr>
              <a:t>3</a:t>
            </a:r>
            <a:endParaRPr lang="en-US" sz="2800" b="1" dirty="0">
              <a:solidFill>
                <a:srgbClr val="000090"/>
              </a:solidFill>
            </a:endParaRPr>
          </a:p>
          <a:p>
            <a:pPr algn="l"/>
            <a:r>
              <a:rPr lang="en-US" dirty="0"/>
              <a:t>Find the perimeter and area of a rectangle with a length of 7 centimeters and a width of 6 centimeters.</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spTree>
    <p:extLst>
      <p:ext uri="{BB962C8B-B14F-4D97-AF65-F5344CB8AC3E}">
        <p14:creationId xmlns:p14="http://schemas.microsoft.com/office/powerpoint/2010/main" val="13922685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3, </a:t>
            </a:r>
            <a:r>
              <a:rPr lang="en-US" sz="2800" b="1" i="1" dirty="0" smtClean="0">
                <a:solidFill>
                  <a:srgbClr val="000090"/>
                </a:solidFill>
              </a:rPr>
              <a:t>continued</a:t>
            </a:r>
            <a:endParaRPr lang="en-US" sz="2800" dirty="0" smtClean="0"/>
          </a:p>
          <a:p>
            <a:pPr marL="512064" indent="-557784" algn="l">
              <a:buFont typeface="+mj-lt"/>
              <a:buAutoNum type="arabicPeriod"/>
              <a:tabLst>
                <a:tab pos="457200" algn="l"/>
              </a:tabLst>
            </a:pPr>
            <a:r>
              <a:rPr lang="en-US" sz="2800" b="1" dirty="0" smtClean="0">
                <a:solidFill>
                  <a:srgbClr val="660066"/>
                </a:solidFill>
              </a:rPr>
              <a:t>State </a:t>
            </a:r>
            <a:r>
              <a:rPr lang="en-US" sz="2800" b="1" dirty="0">
                <a:solidFill>
                  <a:srgbClr val="660066"/>
                </a:solidFill>
              </a:rPr>
              <a:t>the expressions used to find the perimeter and area of a rectangle.</a:t>
            </a:r>
            <a:r>
              <a:rPr lang="en-US" sz="2800" dirty="0"/>
              <a:t> </a:t>
            </a:r>
          </a:p>
          <a:p>
            <a:pPr marL="512064" lvl="1" algn="l">
              <a:spcAft>
                <a:spcPts val="1200"/>
              </a:spcAft>
            </a:pPr>
            <a:r>
              <a:rPr lang="en-US" sz="2400" dirty="0">
                <a:solidFill>
                  <a:schemeClr val="tx1"/>
                </a:solidFill>
                <a:latin typeface="Arial" pitchFamily="34" charset="0"/>
                <a:cs typeface="Arial" pitchFamily="34" charset="0"/>
              </a:rPr>
              <a:t>The perimeter of a rectangle is found using the expression 2</a:t>
            </a:r>
            <a:r>
              <a:rPr lang="en-US" sz="2400" i="1" dirty="0">
                <a:solidFill>
                  <a:schemeClr val="tx1"/>
                </a:solidFill>
                <a:latin typeface="Arial" pitchFamily="34" charset="0"/>
                <a:cs typeface="Arial" pitchFamily="34" charset="0"/>
              </a:rPr>
              <a:t>l </a:t>
            </a:r>
            <a:r>
              <a:rPr lang="en-US" sz="2400" dirty="0">
                <a:solidFill>
                  <a:schemeClr val="tx1"/>
                </a:solidFill>
                <a:latin typeface="Symbol" pitchFamily="18" charset="2"/>
                <a:cs typeface="Arial" pitchFamily="34" charset="0"/>
              </a:rPr>
              <a:t>+</a:t>
            </a:r>
            <a:r>
              <a:rPr lang="en-US" sz="2400" dirty="0">
                <a:solidFill>
                  <a:schemeClr val="tx1"/>
                </a:solidFill>
                <a:latin typeface="Arial" pitchFamily="34" charset="0"/>
                <a:cs typeface="Arial" pitchFamily="34" charset="0"/>
              </a:rPr>
              <a:t> 2</a:t>
            </a:r>
            <a:r>
              <a:rPr lang="en-US" sz="2400" i="1" dirty="0">
                <a:solidFill>
                  <a:schemeClr val="tx1"/>
                </a:solidFill>
                <a:latin typeface="Arial" pitchFamily="34" charset="0"/>
                <a:cs typeface="Arial" pitchFamily="34" charset="0"/>
              </a:rPr>
              <a:t>w</a:t>
            </a:r>
            <a:r>
              <a:rPr lang="en-US" sz="2400" dirty="0">
                <a:solidFill>
                  <a:schemeClr val="tx1"/>
                </a:solidFill>
                <a:latin typeface="Arial" pitchFamily="34" charset="0"/>
                <a:cs typeface="Arial" pitchFamily="34" charset="0"/>
              </a:rPr>
              <a:t>. </a:t>
            </a:r>
          </a:p>
          <a:p>
            <a:pPr marL="512064" lvl="1" algn="l">
              <a:spcBef>
                <a:spcPts val="576"/>
              </a:spcBef>
            </a:pPr>
            <a:r>
              <a:rPr lang="en-US" sz="2400" dirty="0">
                <a:solidFill>
                  <a:schemeClr val="tx1"/>
                </a:solidFill>
                <a:latin typeface="Arial" pitchFamily="34" charset="0"/>
                <a:cs typeface="Arial" pitchFamily="34" charset="0"/>
              </a:rPr>
              <a:t>The area of a rectangle is found using </a:t>
            </a:r>
            <a:r>
              <a:rPr lang="en-US" sz="2400" dirty="0" smtClean="0">
                <a:solidFill>
                  <a:schemeClr val="tx1"/>
                </a:solidFill>
                <a:latin typeface="Arial" pitchFamily="34" charset="0"/>
                <a:cs typeface="Arial" pitchFamily="34" charset="0"/>
              </a:rPr>
              <a:t>the</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expression </a:t>
            </a:r>
            <a:r>
              <a:rPr lang="en-US" sz="2400" i="1" dirty="0" err="1">
                <a:solidFill>
                  <a:schemeClr val="tx1"/>
                </a:solidFill>
                <a:latin typeface="Arial" pitchFamily="34" charset="0"/>
                <a:cs typeface="Arial" pitchFamily="34" charset="0"/>
              </a:rPr>
              <a:t>lw</a:t>
            </a:r>
            <a:r>
              <a:rPr lang="en-US" sz="2400" dirty="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a:p>
            <a:pPr algn="l">
              <a:lnSpc>
                <a:spcPct val="120000"/>
              </a:lnSpc>
              <a:spcBef>
                <a:spcPts val="576"/>
              </a:spcBef>
            </a:pPr>
            <a:endParaRPr lang="en-US" sz="3100" dirty="0">
              <a:solidFill>
                <a:schemeClr val="tx1"/>
              </a:solidFill>
              <a:latin typeface="Arial" pitchFamily="34" charset="0"/>
              <a:cs typeface="Arial" pitchFamily="34" charset="0"/>
            </a:endParaRPr>
          </a:p>
        </p:txBody>
      </p:sp>
      <p:sp>
        <p:nvSpPr>
          <p:cNvPr id="8"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spTree>
    <p:extLst>
      <p:ext uri="{BB962C8B-B14F-4D97-AF65-F5344CB8AC3E}">
        <p14:creationId xmlns:p14="http://schemas.microsoft.com/office/powerpoint/2010/main" val="2569961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normAutofit/>
          </a:bodyPr>
          <a:lstStyle/>
          <a:p>
            <a:pPr algn="l" eaLnBrk="1" hangingPunct="1">
              <a:defRPr/>
            </a:pPr>
            <a:r>
              <a:rPr lang="en-US" sz="2800" b="1" dirty="0" smtClean="0">
                <a:ea typeface="Arial"/>
              </a:rPr>
              <a:t>Guided Practice: </a:t>
            </a:r>
            <a:r>
              <a:rPr lang="en-US" sz="2800" b="1" dirty="0">
                <a:solidFill>
                  <a:srgbClr val="000090"/>
                </a:solidFill>
                <a:ea typeface="Arial"/>
              </a:rPr>
              <a:t>Example </a:t>
            </a:r>
            <a:r>
              <a:rPr lang="en-US" sz="2800" b="1" dirty="0" smtClean="0">
                <a:solidFill>
                  <a:srgbClr val="000090"/>
                </a:solidFill>
                <a:ea typeface="Arial"/>
              </a:rPr>
              <a:t>3, </a:t>
            </a:r>
            <a:r>
              <a:rPr lang="en-US" sz="2800" b="1" i="1" dirty="0">
                <a:solidFill>
                  <a:srgbClr val="000090"/>
                </a:solidFill>
                <a:ea typeface="Arial"/>
              </a:rPr>
              <a:t>continued</a:t>
            </a:r>
            <a:endParaRPr lang="en-US" sz="2800" b="1" dirty="0">
              <a:solidFill>
                <a:srgbClr val="000090"/>
              </a:solidFill>
              <a:ea typeface="Arial"/>
            </a:endParaRPr>
          </a:p>
          <a:p>
            <a:pPr marL="514350" indent="-557784" algn="l">
              <a:buFont typeface="+mj-lt"/>
              <a:buAutoNum type="arabicPeriod" startAt="2"/>
            </a:pPr>
            <a:r>
              <a:rPr lang="en-US" sz="2800" b="1" dirty="0" smtClean="0">
                <a:solidFill>
                  <a:srgbClr val="660066"/>
                </a:solidFill>
              </a:rPr>
              <a:t>Evaluate </a:t>
            </a:r>
            <a:r>
              <a:rPr lang="en-US" sz="2800" b="1" dirty="0">
                <a:solidFill>
                  <a:srgbClr val="660066"/>
                </a:solidFill>
              </a:rPr>
              <a:t>the expression for perimeter using </a:t>
            </a:r>
            <a:r>
              <a:rPr lang="en-US" sz="2800" b="1" i="1" dirty="0">
                <a:solidFill>
                  <a:srgbClr val="660066"/>
                </a:solidFill>
              </a:rPr>
              <a:t>l </a:t>
            </a:r>
            <a:r>
              <a:rPr lang="en-US" sz="2800" b="1" dirty="0">
                <a:solidFill>
                  <a:srgbClr val="660066"/>
                </a:solidFill>
              </a:rPr>
              <a:t>= 7 and </a:t>
            </a:r>
            <a:r>
              <a:rPr lang="en-US" sz="2800" b="1" i="1" dirty="0">
                <a:solidFill>
                  <a:srgbClr val="660066"/>
                </a:solidFill>
              </a:rPr>
              <a:t>w </a:t>
            </a:r>
            <a:r>
              <a:rPr lang="en-US" sz="2800" b="1" dirty="0">
                <a:solidFill>
                  <a:srgbClr val="660066"/>
                </a:solidFill>
              </a:rPr>
              <a:t>= </a:t>
            </a:r>
            <a:r>
              <a:rPr lang="en-US" sz="2800" b="1" dirty="0" smtClean="0">
                <a:solidFill>
                  <a:srgbClr val="660066"/>
                </a:solidFill>
              </a:rPr>
              <a:t>6.</a:t>
            </a:r>
            <a:endParaRPr lang="en-US" sz="3200" dirty="0"/>
          </a:p>
          <a:p>
            <a:pPr marL="512064" lvl="1" algn="l"/>
            <a:r>
              <a:rPr lang="en-US" sz="2400" dirty="0">
                <a:solidFill>
                  <a:schemeClr val="tx1"/>
                </a:solidFill>
                <a:latin typeface="Arial" pitchFamily="34" charset="0"/>
                <a:cs typeface="Arial" pitchFamily="34" charset="0"/>
              </a:rPr>
              <a:t>Substitute the value of each variable into the expression. Then, simplify the expression using the order of </a:t>
            </a:r>
            <a:r>
              <a:rPr lang="en-US" sz="2400" dirty="0" smtClean="0">
                <a:solidFill>
                  <a:schemeClr val="tx1"/>
                </a:solidFill>
                <a:latin typeface="Arial" pitchFamily="34" charset="0"/>
                <a:cs typeface="Arial" pitchFamily="34" charset="0"/>
              </a:rPr>
              <a:t>operations.</a:t>
            </a:r>
          </a:p>
          <a:p>
            <a:pPr algn="l"/>
            <a:r>
              <a:rPr lang="en-US" sz="2800" dirty="0" smtClean="0"/>
              <a:t>	</a:t>
            </a:r>
          </a:p>
          <a:p>
            <a:pPr marL="457200" algn="l" eaLnBrk="1" hangingPunct="1">
              <a:lnSpc>
                <a:spcPct val="120000"/>
              </a:lnSpc>
              <a:defRPr/>
            </a:pPr>
            <a:endParaRPr lang="en-US" sz="3800" spc="-10" dirty="0" smtClean="0">
              <a:latin typeface="Arial" pitchFamily="34" charset="0"/>
              <a:cs typeface="Arial" pitchFamily="34" charset="0"/>
            </a:endParaRPr>
          </a:p>
          <a:p>
            <a:endParaRPr lang="en-US" dirty="0"/>
          </a:p>
          <a:p>
            <a:pPr marL="512064" lvl="1" algn="l">
              <a:spcBef>
                <a:spcPts val="1800"/>
              </a:spcBef>
            </a:pPr>
            <a:r>
              <a:rPr lang="en-US" sz="2400" dirty="0">
                <a:solidFill>
                  <a:schemeClr val="tx1"/>
                </a:solidFill>
                <a:latin typeface="Arial" pitchFamily="34" charset="0"/>
                <a:cs typeface="Arial" pitchFamily="34" charset="0"/>
              </a:rPr>
              <a:t>The perimeter of the rectangle is 26 centimeters</a:t>
            </a:r>
            <a:r>
              <a:rPr lang="en-US" sz="2400" dirty="0" smtClean="0">
                <a:solidFill>
                  <a:schemeClr val="tx1"/>
                </a:solidFill>
                <a:latin typeface="Arial" pitchFamily="34" charset="0"/>
                <a:cs typeface="Arial" pitchFamily="34" charset="0"/>
              </a:rPr>
              <a:t>.</a:t>
            </a:r>
            <a:endParaRPr lang="en-US" sz="2400" dirty="0">
              <a:solidFill>
                <a:schemeClr val="tx1"/>
              </a:solidFill>
              <a:latin typeface="Arial" pitchFamily="34" charset="0"/>
              <a:cs typeface="Arial" pitchFamily="34" charset="0"/>
            </a:endParaRPr>
          </a:p>
        </p:txBody>
      </p:sp>
      <p:sp>
        <p:nvSpPr>
          <p:cNvPr id="32770"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82C570F-2172-FF40-9853-91CE063AE26D}"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7"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Evaluating Expressions for a Given Value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548917232"/>
              </p:ext>
            </p:extLst>
          </p:nvPr>
        </p:nvGraphicFramePr>
        <p:xfrm>
          <a:off x="1752601" y="3367315"/>
          <a:ext cx="6515099" cy="1706880"/>
        </p:xfrm>
        <a:graphic>
          <a:graphicData uri="http://schemas.openxmlformats.org/drawingml/2006/table">
            <a:tbl>
              <a:tblPr firstRow="1" bandRow="1">
                <a:tableStyleId>{5C22544A-7EE6-4342-B048-85BDC9FD1C3A}</a:tableStyleId>
              </a:tblPr>
              <a:tblGrid>
                <a:gridCol w="1937657"/>
                <a:gridCol w="4577442"/>
              </a:tblGrid>
              <a:tr h="370840">
                <a:tc>
                  <a:txBody>
                    <a:bodyPr/>
                    <a:lstStyle/>
                    <a:p>
                      <a:r>
                        <a:rPr lang="en-US" sz="2200" b="0" i="0" u="none" strike="noStrike" kern="1200" baseline="0" dirty="0" smtClean="0">
                          <a:solidFill>
                            <a:schemeClr val="tx1"/>
                          </a:solidFill>
                          <a:latin typeface="Arial" pitchFamily="34" charset="0"/>
                          <a:ea typeface="+mn-ea"/>
                          <a:cs typeface="Arial" pitchFamily="34" charset="0"/>
                        </a:rPr>
                        <a:t>2</a:t>
                      </a:r>
                      <a:r>
                        <a:rPr lang="en-US" sz="2200" b="0" i="1" u="none" strike="noStrike" kern="1200" baseline="0" dirty="0" smtClean="0">
                          <a:solidFill>
                            <a:schemeClr val="tx1"/>
                          </a:solidFill>
                          <a:latin typeface="Arial" pitchFamily="34" charset="0"/>
                          <a:ea typeface="+mn-ea"/>
                          <a:cs typeface="Arial" pitchFamily="34" charset="0"/>
                        </a:rPr>
                        <a:t>l </a:t>
                      </a:r>
                      <a:r>
                        <a:rPr lang="en-US" sz="2200" b="0" i="0" u="none" strike="noStrike" kern="1200" baseline="0" dirty="0" smtClean="0">
                          <a:solidFill>
                            <a:schemeClr val="tx1"/>
                          </a:solidFill>
                          <a:latin typeface="Symbol" pitchFamily="18" charset="2"/>
                          <a:ea typeface="+mn-ea"/>
                          <a:cs typeface="Arial" pitchFamily="34" charset="0"/>
                        </a:rPr>
                        <a:t>+</a:t>
                      </a:r>
                      <a:r>
                        <a:rPr lang="en-US" sz="2200" b="0" i="0" u="none" strike="noStrike" kern="1200" baseline="0" dirty="0" smtClean="0">
                          <a:solidFill>
                            <a:schemeClr val="tx1"/>
                          </a:solidFill>
                          <a:latin typeface="Arial" pitchFamily="34" charset="0"/>
                          <a:ea typeface="+mn-ea"/>
                          <a:cs typeface="Arial" pitchFamily="34" charset="0"/>
                        </a:rPr>
                        <a:t> 2</a:t>
                      </a:r>
                      <a:r>
                        <a:rPr lang="en-US" sz="2200" b="0" i="1" u="none" strike="noStrike" kern="1200" baseline="0" dirty="0" smtClean="0">
                          <a:solidFill>
                            <a:schemeClr val="tx1"/>
                          </a:solidFill>
                          <a:latin typeface="Arial" pitchFamily="34" charset="0"/>
                          <a:ea typeface="+mn-ea"/>
                          <a:cs typeface="Arial" pitchFamily="34" charset="0"/>
                        </a:rPr>
                        <a:t>w</a:t>
                      </a:r>
                      <a:endParaRPr lang="en-US" sz="2200" b="0" i="0" u="none" strike="noStrike" kern="1200" baseline="0" dirty="0" smtClean="0">
                        <a:solidFill>
                          <a:schemeClr val="tx1"/>
                        </a:solidFill>
                        <a:latin typeface="Arial" pitchFamily="34" charset="0"/>
                        <a:ea typeface="+mn-ea"/>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tx1"/>
                          </a:solidFill>
                          <a:latin typeface="Arial" pitchFamily="34" charset="0"/>
                          <a:ea typeface="+mn-ea"/>
                          <a:cs typeface="Arial" pitchFamily="34" charset="0"/>
                        </a:rPr>
                        <a:t>Expression representing perimeter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i="0" u="none" strike="noStrike" kern="1200" baseline="0" dirty="0" smtClean="0">
                          <a:solidFill>
                            <a:schemeClr val="dk1"/>
                          </a:solidFill>
                          <a:latin typeface="Symbol" pitchFamily="18" charset="2"/>
                          <a:ea typeface="+mn-ea"/>
                          <a:cs typeface="Arial" pitchFamily="34" charset="0"/>
                        </a:rPr>
                        <a:t>=</a:t>
                      </a:r>
                      <a:r>
                        <a:rPr lang="en-US" sz="2200" b="0" i="0" u="none" strike="noStrike" kern="1200" baseline="0" dirty="0" smtClean="0">
                          <a:solidFill>
                            <a:schemeClr val="dk1"/>
                          </a:solidFill>
                          <a:latin typeface="Arial" pitchFamily="34" charset="0"/>
                          <a:ea typeface="+mn-ea"/>
                          <a:cs typeface="Arial" pitchFamily="34" charset="0"/>
                        </a:rPr>
                        <a:t> 2(7) </a:t>
                      </a:r>
                      <a:r>
                        <a:rPr lang="en-US" sz="2200" b="0" i="0" u="none" strike="noStrike" kern="1200" baseline="0" dirty="0" smtClean="0">
                          <a:solidFill>
                            <a:schemeClr val="dk1"/>
                          </a:solidFill>
                          <a:latin typeface="Symbol" pitchFamily="18" charset="2"/>
                          <a:ea typeface="+mn-ea"/>
                          <a:cs typeface="Arial" pitchFamily="34" charset="0"/>
                        </a:rPr>
                        <a:t>+</a:t>
                      </a:r>
                      <a:r>
                        <a:rPr lang="en-US" sz="2200" b="0" i="0" u="none" strike="noStrike" kern="1200" baseline="0" dirty="0" smtClean="0">
                          <a:solidFill>
                            <a:schemeClr val="dk1"/>
                          </a:solidFill>
                          <a:latin typeface="Arial" pitchFamily="34" charset="0"/>
                          <a:ea typeface="+mn-ea"/>
                          <a:cs typeface="Arial" pitchFamily="34" charset="0"/>
                        </a:rPr>
                        <a:t> 2(6)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dk1"/>
                          </a:solidFill>
                          <a:latin typeface="Arial" pitchFamily="34" charset="0"/>
                          <a:ea typeface="+mn-ea"/>
                          <a:cs typeface="Arial" pitchFamily="34" charset="0"/>
                        </a:rPr>
                        <a:t>Substitute 7 for </a:t>
                      </a:r>
                      <a:r>
                        <a:rPr lang="en-US" sz="2200" b="0" i="1" u="none" strike="noStrike" kern="1200" baseline="0" dirty="0" smtClean="0">
                          <a:solidFill>
                            <a:schemeClr val="dk1"/>
                          </a:solidFill>
                          <a:latin typeface="Arial" pitchFamily="34" charset="0"/>
                          <a:ea typeface="+mn-ea"/>
                          <a:cs typeface="Arial" pitchFamily="34" charset="0"/>
                        </a:rPr>
                        <a:t>l </a:t>
                      </a:r>
                      <a:r>
                        <a:rPr lang="en-US" sz="2200" b="0" i="0" u="none" strike="noStrike" kern="1200" baseline="0" dirty="0" smtClean="0">
                          <a:solidFill>
                            <a:schemeClr val="dk1"/>
                          </a:solidFill>
                          <a:latin typeface="Arial" pitchFamily="34" charset="0"/>
                          <a:ea typeface="+mn-ea"/>
                          <a:cs typeface="Arial" pitchFamily="34" charset="0"/>
                        </a:rPr>
                        <a:t>and 6 for </a:t>
                      </a:r>
                      <a:r>
                        <a:rPr lang="en-US" sz="2200" b="0" i="1" u="none" strike="noStrike" kern="1200" baseline="0" dirty="0" smtClean="0">
                          <a:solidFill>
                            <a:schemeClr val="dk1"/>
                          </a:solidFill>
                          <a:latin typeface="Arial" pitchFamily="34" charset="0"/>
                          <a:ea typeface="+mn-ea"/>
                          <a:cs typeface="Arial" pitchFamily="34" charset="0"/>
                        </a:rPr>
                        <a:t>w</a:t>
                      </a:r>
                      <a:r>
                        <a:rPr lang="en-US" sz="2200" b="0" i="0" u="none" strike="noStrike" kern="1200" baseline="0" dirty="0" smtClean="0">
                          <a:solidFill>
                            <a:schemeClr val="dk1"/>
                          </a:solidFill>
                          <a:latin typeface="Arial" pitchFamily="34" charset="0"/>
                          <a:ea typeface="+mn-ea"/>
                          <a:cs typeface="Arial"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i="0" u="none" strike="noStrike" kern="1200" baseline="0" dirty="0" smtClean="0">
                          <a:solidFill>
                            <a:schemeClr val="dk1"/>
                          </a:solidFill>
                          <a:latin typeface="Symbol" pitchFamily="18" charset="2"/>
                          <a:ea typeface="+mn-ea"/>
                          <a:cs typeface="Arial" pitchFamily="34" charset="0"/>
                        </a:rPr>
                        <a:t>=</a:t>
                      </a:r>
                      <a:r>
                        <a:rPr lang="en-US" sz="2200" b="0" i="0" u="none" strike="noStrike" kern="1200" baseline="0" dirty="0" smtClean="0">
                          <a:solidFill>
                            <a:schemeClr val="dk1"/>
                          </a:solidFill>
                          <a:latin typeface="Arial" pitchFamily="34" charset="0"/>
                          <a:ea typeface="+mn-ea"/>
                          <a:cs typeface="Arial" pitchFamily="34" charset="0"/>
                        </a:rPr>
                        <a:t> 14 </a:t>
                      </a:r>
                      <a:r>
                        <a:rPr lang="en-US" sz="2200" b="0" i="0" u="none" strike="noStrike" kern="1200" baseline="0" dirty="0" smtClean="0">
                          <a:solidFill>
                            <a:schemeClr val="dk1"/>
                          </a:solidFill>
                          <a:latin typeface="Symbol" pitchFamily="18" charset="2"/>
                          <a:ea typeface="+mn-ea"/>
                          <a:cs typeface="Arial" pitchFamily="34" charset="0"/>
                        </a:rPr>
                        <a:t>+</a:t>
                      </a:r>
                      <a:r>
                        <a:rPr lang="en-US" sz="2200" b="0" i="0" u="none" strike="noStrike" kern="1200" baseline="0" dirty="0" smtClean="0">
                          <a:solidFill>
                            <a:schemeClr val="dk1"/>
                          </a:solidFill>
                          <a:latin typeface="Arial" pitchFamily="34" charset="0"/>
                          <a:ea typeface="+mn-ea"/>
                          <a:cs typeface="Arial" pitchFamily="34" charset="0"/>
                        </a:rPr>
                        <a:t> 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dk1"/>
                          </a:solidFill>
                          <a:latin typeface="Arial" pitchFamily="34" charset="0"/>
                          <a:ea typeface="+mn-ea"/>
                          <a:cs typeface="Arial" pitchFamily="34" charset="0"/>
                        </a:rPr>
                        <a:t>Multiply.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i="0" u="none" strike="noStrike" kern="1200" baseline="0" dirty="0" smtClean="0">
                          <a:solidFill>
                            <a:schemeClr val="dk1"/>
                          </a:solidFill>
                          <a:latin typeface="Symbol" pitchFamily="18" charset="2"/>
                          <a:ea typeface="+mn-ea"/>
                          <a:cs typeface="Arial" pitchFamily="34" charset="0"/>
                        </a:rPr>
                        <a:t>=</a:t>
                      </a:r>
                      <a:r>
                        <a:rPr lang="en-US" sz="2200" b="0" i="0" u="none" strike="noStrike" kern="1200" baseline="0" dirty="0" smtClean="0">
                          <a:solidFill>
                            <a:schemeClr val="dk1"/>
                          </a:solidFill>
                          <a:latin typeface="Arial" pitchFamily="34" charset="0"/>
                          <a:ea typeface="+mn-ea"/>
                          <a:cs typeface="Arial" pitchFamily="34" charset="0"/>
                        </a:rPr>
                        <a:t> 26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dk1"/>
                          </a:solidFill>
                          <a:latin typeface="Arial" pitchFamily="34" charset="0"/>
                          <a:ea typeface="+mn-ea"/>
                          <a:cs typeface="Arial" pitchFamily="34" charset="0"/>
                        </a:rPr>
                        <a:t>Add.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4943760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pPr algn="l"/>
            <a:r>
              <a:rPr lang="en-US" sz="2800" b="1" dirty="0" smtClean="0">
                <a:ea typeface="Arial"/>
              </a:rPr>
              <a:t>Guided </a:t>
            </a:r>
            <a:r>
              <a:rPr lang="en-US" sz="2800" b="1" dirty="0">
                <a:ea typeface="Arial"/>
              </a:rPr>
              <a:t>Practice: </a:t>
            </a:r>
            <a:r>
              <a:rPr lang="en-US" sz="2800" b="1" dirty="0">
                <a:solidFill>
                  <a:srgbClr val="000090"/>
                </a:solidFill>
                <a:ea typeface="Arial"/>
              </a:rPr>
              <a:t>Example 3, </a:t>
            </a:r>
            <a:r>
              <a:rPr lang="en-US" sz="2800" b="1" i="1" dirty="0" smtClean="0">
                <a:solidFill>
                  <a:srgbClr val="000090"/>
                </a:solidFill>
                <a:ea typeface="Arial"/>
              </a:rPr>
              <a:t>continued</a:t>
            </a:r>
          </a:p>
          <a:p>
            <a:pPr marL="514350" indent="-557784" algn="l">
              <a:buFont typeface="+mj-lt"/>
              <a:buAutoNum type="arabicPeriod" startAt="3"/>
            </a:pPr>
            <a:r>
              <a:rPr lang="en-US" sz="2800" b="1" dirty="0" smtClean="0">
                <a:solidFill>
                  <a:srgbClr val="660066"/>
                </a:solidFill>
              </a:rPr>
              <a:t>Evaluate </a:t>
            </a:r>
            <a:r>
              <a:rPr lang="en-US" sz="2800" b="1" dirty="0">
                <a:solidFill>
                  <a:srgbClr val="660066"/>
                </a:solidFill>
              </a:rPr>
              <a:t>the expression for area using </a:t>
            </a:r>
            <a:r>
              <a:rPr lang="en-US" sz="2800" b="1" dirty="0" smtClean="0">
                <a:solidFill>
                  <a:srgbClr val="660066"/>
                </a:solidFill>
              </a:rPr>
              <a:t/>
            </a:r>
            <a:br>
              <a:rPr lang="en-US" sz="2800" b="1" dirty="0" smtClean="0">
                <a:solidFill>
                  <a:srgbClr val="660066"/>
                </a:solidFill>
              </a:rPr>
            </a:br>
            <a:r>
              <a:rPr lang="en-US" sz="2800" b="1" i="1" dirty="0" smtClean="0">
                <a:solidFill>
                  <a:srgbClr val="660066"/>
                </a:solidFill>
              </a:rPr>
              <a:t>l </a:t>
            </a:r>
            <a:r>
              <a:rPr lang="en-US" sz="2800" b="1" dirty="0">
                <a:solidFill>
                  <a:srgbClr val="660066"/>
                </a:solidFill>
              </a:rPr>
              <a:t>= 7 and </a:t>
            </a:r>
            <a:r>
              <a:rPr lang="en-US" sz="2800" b="1" i="1" dirty="0">
                <a:solidFill>
                  <a:srgbClr val="660066"/>
                </a:solidFill>
              </a:rPr>
              <a:t>w </a:t>
            </a:r>
            <a:r>
              <a:rPr lang="en-US" sz="2800" b="1" dirty="0">
                <a:solidFill>
                  <a:srgbClr val="660066"/>
                </a:solidFill>
              </a:rPr>
              <a:t>= </a:t>
            </a:r>
            <a:r>
              <a:rPr lang="en-US" sz="2800" b="1" dirty="0" smtClean="0">
                <a:solidFill>
                  <a:srgbClr val="660066"/>
                </a:solidFill>
              </a:rPr>
              <a:t>6.</a:t>
            </a:r>
          </a:p>
          <a:p>
            <a:pPr marL="512064" lvl="1" algn="l">
              <a:spcBef>
                <a:spcPts val="576"/>
              </a:spcBef>
            </a:pPr>
            <a:r>
              <a:rPr lang="en-US" sz="2400" dirty="0" smtClean="0">
                <a:solidFill>
                  <a:schemeClr val="tx1"/>
                </a:solidFill>
                <a:latin typeface="Arial" pitchFamily="34" charset="0"/>
                <a:cs typeface="Arial" pitchFamily="34" charset="0"/>
              </a:rPr>
              <a:t>Substitute </a:t>
            </a:r>
            <a:r>
              <a:rPr lang="en-US" sz="2400" dirty="0">
                <a:solidFill>
                  <a:schemeClr val="tx1"/>
                </a:solidFill>
                <a:latin typeface="Arial" pitchFamily="34" charset="0"/>
                <a:cs typeface="Arial" pitchFamily="34" charset="0"/>
              </a:rPr>
              <a:t>the value of each variable into the expression. Then, simplify the expression using the order of </a:t>
            </a:r>
            <a:r>
              <a:rPr lang="en-US" sz="2400" dirty="0" smtClean="0">
                <a:solidFill>
                  <a:schemeClr val="tx1"/>
                </a:solidFill>
                <a:latin typeface="Arial" pitchFamily="34" charset="0"/>
                <a:cs typeface="Arial" pitchFamily="34" charset="0"/>
              </a:rPr>
              <a:t>operations.</a:t>
            </a:r>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35371907"/>
              </p:ext>
            </p:extLst>
          </p:nvPr>
        </p:nvGraphicFramePr>
        <p:xfrm>
          <a:off x="1772196" y="3458759"/>
          <a:ext cx="6096000" cy="1280160"/>
        </p:xfrm>
        <a:graphic>
          <a:graphicData uri="http://schemas.openxmlformats.org/drawingml/2006/table">
            <a:tbl>
              <a:tblPr firstRow="1" bandRow="1">
                <a:tableStyleId>{5C22544A-7EE6-4342-B048-85BDC9FD1C3A}</a:tableStyleId>
              </a:tblPr>
              <a:tblGrid>
                <a:gridCol w="1937657"/>
                <a:gridCol w="4158343"/>
              </a:tblGrid>
              <a:tr h="126999">
                <a:tc>
                  <a:txBody>
                    <a:bodyPr/>
                    <a:lstStyle/>
                    <a:p>
                      <a:r>
                        <a:rPr lang="en-US" sz="2200" b="0" i="1" u="none" strike="noStrike" kern="1200" baseline="0" dirty="0" err="1" smtClean="0">
                          <a:solidFill>
                            <a:schemeClr val="tx1"/>
                          </a:solidFill>
                          <a:latin typeface="Arial" pitchFamily="34" charset="0"/>
                          <a:ea typeface="+mn-ea"/>
                          <a:cs typeface="Arial" pitchFamily="34" charset="0"/>
                        </a:rPr>
                        <a:t>lw</a:t>
                      </a:r>
                      <a:endParaRPr lang="en-US" sz="2200" b="0" i="0" u="none" strike="noStrike" kern="1200" baseline="0" dirty="0" smtClean="0">
                        <a:solidFill>
                          <a:schemeClr val="tx1"/>
                        </a:solidFill>
                        <a:latin typeface="Arial" pitchFamily="34" charset="0"/>
                        <a:ea typeface="+mn-ea"/>
                        <a:cs typeface="Arial"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tx1"/>
                          </a:solidFill>
                          <a:latin typeface="Arial" pitchFamily="34" charset="0"/>
                          <a:ea typeface="+mn-ea"/>
                          <a:cs typeface="Arial" pitchFamily="34" charset="0"/>
                        </a:rPr>
                        <a:t>Expression representing area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i="0" u="none" strike="noStrike" kern="1200" baseline="0" dirty="0" smtClean="0">
                          <a:solidFill>
                            <a:schemeClr val="tx1"/>
                          </a:solidFill>
                          <a:latin typeface="Arial" pitchFamily="34" charset="0"/>
                          <a:ea typeface="+mn-ea"/>
                          <a:cs typeface="Arial" pitchFamily="34" charset="0"/>
                        </a:rPr>
                        <a:t>= (7)(6)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tx1"/>
                          </a:solidFill>
                          <a:latin typeface="Arial" pitchFamily="34" charset="0"/>
                          <a:ea typeface="+mn-ea"/>
                          <a:cs typeface="Arial" pitchFamily="34" charset="0"/>
                        </a:rPr>
                        <a:t>Substitute 7 for </a:t>
                      </a:r>
                      <a:r>
                        <a:rPr lang="en-US" sz="2200" b="0" i="1" u="none" strike="noStrike" kern="1200" baseline="0" dirty="0" smtClean="0">
                          <a:solidFill>
                            <a:schemeClr val="tx1"/>
                          </a:solidFill>
                          <a:latin typeface="Arial" pitchFamily="34" charset="0"/>
                          <a:ea typeface="+mn-ea"/>
                          <a:cs typeface="Arial" pitchFamily="34" charset="0"/>
                        </a:rPr>
                        <a:t>l </a:t>
                      </a:r>
                      <a:r>
                        <a:rPr lang="en-US" sz="2200" b="0" i="0" u="none" strike="noStrike" kern="1200" baseline="0" dirty="0" smtClean="0">
                          <a:solidFill>
                            <a:schemeClr val="tx1"/>
                          </a:solidFill>
                          <a:latin typeface="Arial" pitchFamily="34" charset="0"/>
                          <a:ea typeface="+mn-ea"/>
                          <a:cs typeface="Arial" pitchFamily="34" charset="0"/>
                        </a:rPr>
                        <a:t>and 6 for </a:t>
                      </a:r>
                      <a:r>
                        <a:rPr lang="en-US" sz="2200" b="0" i="1" u="none" strike="noStrike" kern="1200" baseline="0" dirty="0" smtClean="0">
                          <a:solidFill>
                            <a:schemeClr val="tx1"/>
                          </a:solidFill>
                          <a:latin typeface="Arial" pitchFamily="34" charset="0"/>
                          <a:ea typeface="+mn-ea"/>
                          <a:cs typeface="Arial" pitchFamily="34" charset="0"/>
                        </a:rPr>
                        <a:t>w</a:t>
                      </a:r>
                      <a:r>
                        <a:rPr lang="en-US" sz="2200" b="0" i="0" u="none" strike="noStrike" kern="1200" baseline="0" dirty="0" smtClean="0">
                          <a:solidFill>
                            <a:schemeClr val="tx1"/>
                          </a:solidFill>
                          <a:latin typeface="Arial" pitchFamily="34" charset="0"/>
                          <a:ea typeface="+mn-ea"/>
                          <a:cs typeface="Arial"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i="0" u="none" strike="noStrike" kern="1200" baseline="0" dirty="0" smtClean="0">
                          <a:solidFill>
                            <a:schemeClr val="dk1"/>
                          </a:solidFill>
                          <a:latin typeface="Arial" pitchFamily="34" charset="0"/>
                          <a:ea typeface="+mn-ea"/>
                          <a:cs typeface="Arial" pitchFamily="34" charset="0"/>
                        </a:rPr>
                        <a:t>= 42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i="0" u="none" strike="noStrike" kern="1200" baseline="0" dirty="0" smtClean="0">
                          <a:solidFill>
                            <a:schemeClr val="dk1"/>
                          </a:solidFill>
                          <a:latin typeface="Arial" pitchFamily="34" charset="0"/>
                          <a:ea typeface="+mn-ea"/>
                          <a:cs typeface="Arial" pitchFamily="34" charset="0"/>
                        </a:rPr>
                        <a:t>Multiply.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a:t>
            </a:r>
            <a:r>
              <a:rPr lang="en-US" dirty="0"/>
              <a:t>Evaluating Expressions for a Given Value</a:t>
            </a:r>
          </a:p>
        </p:txBody>
      </p:sp>
    </p:spTree>
    <p:extLst>
      <p:ext uri="{BB962C8B-B14F-4D97-AF65-F5344CB8AC3E}">
        <p14:creationId xmlns:p14="http://schemas.microsoft.com/office/powerpoint/2010/main" val="359647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ea typeface="Arial"/>
              </a:rPr>
              <a:t>Guided Practice: </a:t>
            </a:r>
            <a:r>
              <a:rPr lang="en-US" sz="2800" b="1" dirty="0">
                <a:solidFill>
                  <a:srgbClr val="000090"/>
                </a:solidFill>
                <a:ea typeface="Arial"/>
              </a:rPr>
              <a:t>Example 3, </a:t>
            </a:r>
            <a:r>
              <a:rPr lang="en-US" sz="2800" b="1" i="1" dirty="0">
                <a:solidFill>
                  <a:srgbClr val="000090"/>
                </a:solidFill>
                <a:ea typeface="Arial"/>
              </a:rPr>
              <a:t>continued</a:t>
            </a:r>
          </a:p>
          <a:p>
            <a:pPr marL="512064" lvl="1" algn="l">
              <a:spcBef>
                <a:spcPts val="576"/>
              </a:spcBef>
              <a:spcAft>
                <a:spcPts val="1200"/>
              </a:spcAft>
            </a:pPr>
            <a:r>
              <a:rPr lang="en-US" sz="2400" dirty="0">
                <a:solidFill>
                  <a:schemeClr val="tx1"/>
                </a:solidFill>
                <a:latin typeface="Arial" pitchFamily="34" charset="0"/>
                <a:cs typeface="Arial" pitchFamily="34" charset="0"/>
              </a:rPr>
              <a:t>Remember that area is measured in square units.	</a:t>
            </a:r>
          </a:p>
          <a:p>
            <a:pPr marL="512064" lvl="1" algn="l"/>
            <a:r>
              <a:rPr lang="en-US" sz="2400" dirty="0">
                <a:solidFill>
                  <a:schemeClr val="tx1"/>
                </a:solidFill>
                <a:latin typeface="Arial" pitchFamily="34" charset="0"/>
                <a:cs typeface="Arial" pitchFamily="34" charset="0"/>
              </a:rPr>
              <a:t>The area of the rectangle is 42 centimeters squared, or 42 cm</a:t>
            </a:r>
            <a:r>
              <a:rPr lang="en-US" sz="2400" baseline="30000" dirty="0">
                <a:solidFill>
                  <a:schemeClr val="tx1"/>
                </a:solidFill>
                <a:latin typeface="Arial" pitchFamily="34" charset="0"/>
                <a:cs typeface="Arial" pitchFamily="34" charset="0"/>
              </a:rPr>
              <a:t>2</a:t>
            </a:r>
            <a:r>
              <a:rPr lang="en-US" sz="2400" dirty="0">
                <a:solidFill>
                  <a:schemeClr val="tx1"/>
                </a:solidFill>
                <a:latin typeface="Arial" pitchFamily="34" charset="0"/>
                <a:cs typeface="Arial" pitchFamily="34" charset="0"/>
              </a:rPr>
              <a:t>. </a:t>
            </a:r>
            <a:endParaRPr lang="en-US" sz="2400" b="1" dirty="0">
              <a:solidFill>
                <a:schemeClr val="tx1"/>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9</a:t>
            </a:fld>
            <a:endParaRPr lang="en-US" dirty="0"/>
          </a:p>
        </p:txBody>
      </p:sp>
      <p:sp>
        <p:nvSpPr>
          <p:cNvPr id="7" name="Text Placeholder 3"/>
          <p:cNvSpPr>
            <a:spLocks noGrp="1"/>
          </p:cNvSpPr>
          <p:nvPr>
            <p:ph type="body" sz="quarter" idx="10"/>
          </p:nvPr>
        </p:nvSpPr>
        <p:spPr>
          <a:xfrm>
            <a:off x="1005132" y="6246813"/>
            <a:ext cx="6103257" cy="360816"/>
          </a:xfrm>
        </p:spPr>
        <p:txBody>
          <a:bodyPr/>
          <a:lstStyle/>
          <a:p>
            <a:pPr eaLnBrk="1" hangingPunct="1">
              <a:spcBef>
                <a:spcPct val="0"/>
              </a:spcBef>
            </a:pPr>
            <a:r>
              <a:rPr lang="sv-SE" dirty="0" smtClean="0"/>
              <a:t>1.1 Skill 2</a:t>
            </a:r>
            <a:r>
              <a:rPr lang="en-US" dirty="0" smtClean="0"/>
              <a:t>: </a:t>
            </a:r>
            <a:r>
              <a:rPr lang="en-US" dirty="0"/>
              <a:t>Evaluating Expressions for a Given Value</a:t>
            </a:r>
          </a:p>
        </p:txBody>
      </p:sp>
      <p:pic>
        <p:nvPicPr>
          <p:cNvPr id="8" name="Picture 2" descr="D:\Krishna\Projects\IRDVD\Walch\05082015\ti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089" y="4157579"/>
            <a:ext cx="1352739" cy="120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280538"/>
      </p:ext>
    </p:extLst>
  </p:cSld>
  <p:clrMapOvr>
    <a:masterClrMapping/>
  </p:clrMapOvr>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1618</TotalTime>
  <Words>583</Words>
  <Application>Microsoft Macintosh PowerPoint</Application>
  <PresentationFormat>On-screen Show (4:3)</PresentationFormat>
  <Paragraphs>67</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Coordinate Algebra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234</cp:revision>
  <cp:lastPrinted>2012-03-22T14:14:30Z</cp:lastPrinted>
  <dcterms:created xsi:type="dcterms:W3CDTF">2012-02-22T19:14:19Z</dcterms:created>
  <dcterms:modified xsi:type="dcterms:W3CDTF">2015-06-05T18:47:36Z</dcterms:modified>
</cp:coreProperties>
</file>