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Linear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Tristen Billerbeck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203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09800" y="1143000"/>
            <a:ext cx="7848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chemeClr val="accent2"/>
                </a:solidFill>
              </a:rPr>
              <a:t>Warm Up</a:t>
            </a:r>
            <a:endParaRPr lang="en-US" altLang="en-US" sz="2800"/>
          </a:p>
          <a:p>
            <a:pPr eaLnBrk="1" hangingPunct="1"/>
            <a:r>
              <a:rPr lang="en-US" altLang="en-US" sz="2800" b="1"/>
              <a:t>Solve.</a:t>
            </a:r>
          </a:p>
          <a:p>
            <a:pPr eaLnBrk="1" hangingPunct="1"/>
            <a:endParaRPr lang="en-US" altLang="en-US" sz="800" b="1"/>
          </a:p>
          <a:p>
            <a:pPr eaLnBrk="1" hangingPunct="1"/>
            <a:endParaRPr lang="en-US" altLang="en-US" sz="800"/>
          </a:p>
          <a:p>
            <a:pPr eaLnBrk="1" hangingPunct="1">
              <a:lnSpc>
                <a:spcPct val="170000"/>
              </a:lnSpc>
            </a:pPr>
            <a:r>
              <a:rPr lang="en-US" altLang="en-US" sz="2800" b="1"/>
              <a:t>1.</a:t>
            </a:r>
            <a:r>
              <a:rPr lang="en-US" altLang="en-US" sz="2800"/>
              <a:t> </a:t>
            </a:r>
            <a:r>
              <a:rPr lang="en-US" altLang="en-US" sz="2800">
                <a:sym typeface="Symbol" panose="05050102010706020507" pitchFamily="18" charset="2"/>
              </a:rPr>
              <a:t>2</a:t>
            </a:r>
            <a:r>
              <a:rPr lang="en-US" altLang="en-US" sz="2800" i="1">
                <a:sym typeface="Symbol" panose="05050102010706020507" pitchFamily="18" charset="2"/>
              </a:rPr>
              <a:t>x</a:t>
            </a:r>
            <a:r>
              <a:rPr lang="en-US" altLang="en-US" sz="2800">
                <a:sym typeface="Symbol" panose="05050102010706020507" pitchFamily="18" charset="2"/>
              </a:rPr>
              <a:t> + 9</a:t>
            </a:r>
            <a:r>
              <a:rPr lang="en-US" altLang="en-US" sz="2800" i="1">
                <a:sym typeface="Symbol" panose="05050102010706020507" pitchFamily="18" charset="2"/>
              </a:rPr>
              <a:t>x</a:t>
            </a:r>
            <a:r>
              <a:rPr lang="en-US" altLang="en-US" sz="2800">
                <a:sym typeface="Symbol" panose="05050102010706020507" pitchFamily="18" charset="2"/>
              </a:rPr>
              <a:t> – 3</a:t>
            </a:r>
            <a:r>
              <a:rPr lang="en-US" altLang="en-US" sz="2800" i="1">
                <a:sym typeface="Symbol" panose="05050102010706020507" pitchFamily="18" charset="2"/>
              </a:rPr>
              <a:t>x</a:t>
            </a:r>
            <a:r>
              <a:rPr lang="en-US" altLang="en-US" sz="2800">
                <a:sym typeface="Symbol" panose="05050102010706020507" pitchFamily="18" charset="2"/>
              </a:rPr>
              <a:t> + 8 = 16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en-US" sz="2800" b="1">
                <a:sym typeface="Symbol" panose="05050102010706020507" pitchFamily="18" charset="2"/>
              </a:rPr>
              <a:t>2.</a:t>
            </a:r>
            <a:r>
              <a:rPr lang="en-US" altLang="en-US" sz="2800">
                <a:sym typeface="Symbol" panose="05050102010706020507" pitchFamily="18" charset="2"/>
              </a:rPr>
              <a:t> –4 = 6</a:t>
            </a:r>
            <a:r>
              <a:rPr lang="en-US" altLang="en-US" sz="2800" i="1">
                <a:sym typeface="Symbol" panose="05050102010706020507" pitchFamily="18" charset="2"/>
              </a:rPr>
              <a:t>x</a:t>
            </a:r>
            <a:r>
              <a:rPr lang="en-US" altLang="en-US" sz="2800">
                <a:sym typeface="Symbol" panose="05050102010706020507" pitchFamily="18" charset="2"/>
              </a:rPr>
              <a:t> + 22 – 4</a:t>
            </a:r>
            <a:r>
              <a:rPr lang="en-US" altLang="en-US" sz="2800" i="1">
                <a:sym typeface="Symbol" panose="05050102010706020507" pitchFamily="18" charset="2"/>
              </a:rPr>
              <a:t>x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en-US" sz="2800" b="1">
                <a:sym typeface="Symbol" panose="05050102010706020507" pitchFamily="18" charset="2"/>
              </a:rPr>
              <a:t>3.</a:t>
            </a:r>
            <a:r>
              <a:rPr lang="en-US" altLang="en-US" sz="2800">
                <a:sym typeface="Symbol" panose="05050102010706020507" pitchFamily="18" charset="2"/>
              </a:rPr>
              <a:t>   +   = 5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en-US" sz="2800" b="1">
                <a:sym typeface="Symbol" panose="05050102010706020507" pitchFamily="18" charset="2"/>
              </a:rPr>
              <a:t>4.  </a:t>
            </a:r>
            <a:r>
              <a:rPr lang="en-US" altLang="en-US" sz="2800">
                <a:sym typeface="Symbol" panose="05050102010706020507" pitchFamily="18" charset="2"/>
              </a:rPr>
              <a:t>   –     = 3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>
                <a:solidFill>
                  <a:srgbClr val="FF0000"/>
                </a:solidFill>
              </a:rPr>
              <a:t>		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162800" y="2528888"/>
            <a:ext cx="11620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i="1">
                <a:solidFill>
                  <a:srgbClr val="FF3300"/>
                </a:solidFill>
                <a:sym typeface="Symbol" panose="05050102010706020507" pitchFamily="18" charset="2"/>
              </a:rPr>
              <a:t>x</a:t>
            </a:r>
            <a:r>
              <a:rPr lang="en-US" altLang="en-US" sz="2800">
                <a:solidFill>
                  <a:srgbClr val="FF3300"/>
                </a:solidFill>
                <a:sym typeface="Symbol" panose="05050102010706020507" pitchFamily="18" charset="2"/>
              </a:rPr>
              <a:t> = 1</a:t>
            </a:r>
            <a:endParaRPr lang="en-US" altLang="en-US" sz="2800">
              <a:sym typeface="Symbol" panose="05050102010706020507" pitchFamily="18" charset="2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292850" y="3214688"/>
            <a:ext cx="1612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i="1">
                <a:solidFill>
                  <a:srgbClr val="FF3300"/>
                </a:solidFill>
                <a:sym typeface="Symbol" panose="05050102010706020507" pitchFamily="18" charset="2"/>
              </a:rPr>
              <a:t>x</a:t>
            </a:r>
            <a:r>
              <a:rPr lang="en-US" altLang="en-US" sz="2800">
                <a:solidFill>
                  <a:srgbClr val="FF3300"/>
                </a:solidFill>
                <a:sym typeface="Symbol" panose="05050102010706020507" pitchFamily="18" charset="2"/>
              </a:rPr>
              <a:t> = –13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738689" y="3900488"/>
            <a:ext cx="13874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i="1">
                <a:solidFill>
                  <a:srgbClr val="FF3300"/>
                </a:solidFill>
                <a:sym typeface="Symbol" panose="05050102010706020507" pitchFamily="18" charset="2"/>
              </a:rPr>
              <a:t>x</a:t>
            </a:r>
            <a:r>
              <a:rPr lang="en-US" altLang="en-US" sz="2800">
                <a:solidFill>
                  <a:srgbClr val="FF3300"/>
                </a:solidFill>
                <a:sym typeface="Symbol" panose="05050102010706020507" pitchFamily="18" charset="2"/>
              </a:rPr>
              <a:t> = 34</a:t>
            </a:r>
          </a:p>
        </p:txBody>
      </p:sp>
      <p:grpSp>
        <p:nvGrpSpPr>
          <p:cNvPr id="3078" name="Group 31"/>
          <p:cNvGrpSpPr>
            <a:grpSpLocks/>
          </p:cNvGrpSpPr>
          <p:nvPr/>
        </p:nvGrpSpPr>
        <p:grpSpPr bwMode="auto">
          <a:xfrm>
            <a:off x="2757488" y="3824288"/>
            <a:ext cx="838200" cy="762000"/>
            <a:chOff x="2880" y="1248"/>
            <a:chExt cx="528" cy="480"/>
          </a:xfrm>
        </p:grpSpPr>
        <p:sp>
          <p:nvSpPr>
            <p:cNvPr id="3095" name="Text Box 26"/>
            <p:cNvSpPr txBox="1">
              <a:spLocks noChangeArrowheads="1"/>
            </p:cNvSpPr>
            <p:nvPr/>
          </p:nvSpPr>
          <p:spPr bwMode="auto">
            <a:xfrm>
              <a:off x="2880" y="1248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u="sng"/>
                <a:t>2</a:t>
              </a:r>
            </a:p>
          </p:txBody>
        </p:sp>
        <p:sp>
          <p:nvSpPr>
            <p:cNvPr id="3096" name="Text Box 28"/>
            <p:cNvSpPr txBox="1">
              <a:spLocks noChangeArrowheads="1"/>
            </p:cNvSpPr>
            <p:nvPr/>
          </p:nvSpPr>
          <p:spPr bwMode="auto">
            <a:xfrm>
              <a:off x="2880" y="1440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7</a:t>
              </a:r>
            </a:p>
          </p:txBody>
        </p:sp>
      </p:grpSp>
      <p:grpSp>
        <p:nvGrpSpPr>
          <p:cNvPr id="3079" name="Group 30"/>
          <p:cNvGrpSpPr>
            <a:grpSpLocks/>
          </p:cNvGrpSpPr>
          <p:nvPr/>
        </p:nvGrpSpPr>
        <p:grpSpPr bwMode="auto">
          <a:xfrm>
            <a:off x="3400425" y="3829050"/>
            <a:ext cx="838200" cy="762000"/>
            <a:chOff x="3792" y="1200"/>
            <a:chExt cx="528" cy="480"/>
          </a:xfrm>
        </p:grpSpPr>
        <p:sp>
          <p:nvSpPr>
            <p:cNvPr id="3093" name="Text Box 27"/>
            <p:cNvSpPr txBox="1">
              <a:spLocks noChangeArrowheads="1"/>
            </p:cNvSpPr>
            <p:nvPr/>
          </p:nvSpPr>
          <p:spPr bwMode="auto">
            <a:xfrm>
              <a:off x="3792" y="1200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 u="sng"/>
                <a:t>x</a:t>
              </a:r>
            </a:p>
          </p:txBody>
        </p:sp>
        <p:sp>
          <p:nvSpPr>
            <p:cNvPr id="3094" name="Text Box 29"/>
            <p:cNvSpPr txBox="1">
              <a:spLocks noChangeArrowheads="1"/>
            </p:cNvSpPr>
            <p:nvPr/>
          </p:nvSpPr>
          <p:spPr bwMode="auto">
            <a:xfrm>
              <a:off x="3792" y="1392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7</a:t>
              </a:r>
            </a:p>
          </p:txBody>
        </p:sp>
      </p:grpSp>
      <p:grpSp>
        <p:nvGrpSpPr>
          <p:cNvPr id="3080" name="Group 34"/>
          <p:cNvGrpSpPr>
            <a:grpSpLocks/>
          </p:cNvGrpSpPr>
          <p:nvPr/>
        </p:nvGrpSpPr>
        <p:grpSpPr bwMode="auto">
          <a:xfrm>
            <a:off x="4357688" y="3838575"/>
            <a:ext cx="838200" cy="762000"/>
            <a:chOff x="3312" y="768"/>
            <a:chExt cx="528" cy="480"/>
          </a:xfrm>
        </p:grpSpPr>
        <p:sp>
          <p:nvSpPr>
            <p:cNvPr id="3091" name="Text Box 32"/>
            <p:cNvSpPr txBox="1">
              <a:spLocks noChangeArrowheads="1"/>
            </p:cNvSpPr>
            <p:nvPr/>
          </p:nvSpPr>
          <p:spPr bwMode="auto">
            <a:xfrm>
              <a:off x="3312" y="960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7</a:t>
              </a:r>
            </a:p>
          </p:txBody>
        </p:sp>
        <p:sp>
          <p:nvSpPr>
            <p:cNvPr id="3092" name="Text Box 33"/>
            <p:cNvSpPr txBox="1">
              <a:spLocks noChangeArrowheads="1"/>
            </p:cNvSpPr>
            <p:nvPr/>
          </p:nvSpPr>
          <p:spPr bwMode="auto">
            <a:xfrm>
              <a:off x="3312" y="768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u="sng"/>
                <a:t>1</a:t>
              </a:r>
            </a:p>
          </p:txBody>
        </p:sp>
      </p:grpSp>
      <p:grpSp>
        <p:nvGrpSpPr>
          <p:cNvPr id="3081" name="Group 37"/>
          <p:cNvGrpSpPr>
            <a:grpSpLocks/>
          </p:cNvGrpSpPr>
          <p:nvPr/>
        </p:nvGrpSpPr>
        <p:grpSpPr bwMode="auto">
          <a:xfrm>
            <a:off x="2805113" y="4572000"/>
            <a:ext cx="838200" cy="762000"/>
            <a:chOff x="3312" y="960"/>
            <a:chExt cx="528" cy="480"/>
          </a:xfrm>
        </p:grpSpPr>
        <p:sp>
          <p:nvSpPr>
            <p:cNvPr id="3089" name="Text Box 35"/>
            <p:cNvSpPr txBox="1">
              <a:spLocks noChangeArrowheads="1"/>
            </p:cNvSpPr>
            <p:nvPr/>
          </p:nvSpPr>
          <p:spPr bwMode="auto">
            <a:xfrm>
              <a:off x="3312" y="960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u="sng"/>
                <a:t>9</a:t>
              </a:r>
              <a:r>
                <a:rPr lang="en-US" altLang="en-US" i="1" u="sng"/>
                <a:t>x</a:t>
              </a:r>
            </a:p>
          </p:txBody>
        </p:sp>
        <p:sp>
          <p:nvSpPr>
            <p:cNvPr id="3090" name="Text Box 36"/>
            <p:cNvSpPr txBox="1">
              <a:spLocks noChangeArrowheads="1"/>
            </p:cNvSpPr>
            <p:nvPr/>
          </p:nvSpPr>
          <p:spPr bwMode="auto">
            <a:xfrm>
              <a:off x="3312" y="1152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16</a:t>
              </a:r>
            </a:p>
          </p:txBody>
        </p:sp>
      </p:grpSp>
      <p:grpSp>
        <p:nvGrpSpPr>
          <p:cNvPr id="3082" name="Group 40"/>
          <p:cNvGrpSpPr>
            <a:grpSpLocks/>
          </p:cNvGrpSpPr>
          <p:nvPr/>
        </p:nvGrpSpPr>
        <p:grpSpPr bwMode="auto">
          <a:xfrm>
            <a:off x="3562350" y="4572000"/>
            <a:ext cx="914400" cy="762000"/>
            <a:chOff x="3312" y="960"/>
            <a:chExt cx="576" cy="480"/>
          </a:xfrm>
        </p:grpSpPr>
        <p:sp>
          <p:nvSpPr>
            <p:cNvPr id="3087" name="Text Box 38"/>
            <p:cNvSpPr txBox="1">
              <a:spLocks noChangeArrowheads="1"/>
            </p:cNvSpPr>
            <p:nvPr/>
          </p:nvSpPr>
          <p:spPr bwMode="auto">
            <a:xfrm>
              <a:off x="3312" y="960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u="sng"/>
                <a:t>2</a:t>
              </a:r>
              <a:r>
                <a:rPr lang="en-US" altLang="en-US" i="1" u="sng"/>
                <a:t>x</a:t>
              </a:r>
            </a:p>
          </p:txBody>
        </p:sp>
        <p:sp>
          <p:nvSpPr>
            <p:cNvPr id="3088" name="Text Box 39"/>
            <p:cNvSpPr txBox="1">
              <a:spLocks noChangeArrowheads="1"/>
            </p:cNvSpPr>
            <p:nvPr/>
          </p:nvSpPr>
          <p:spPr bwMode="auto">
            <a:xfrm>
              <a:off x="3360" y="1152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4</a:t>
              </a:r>
            </a:p>
          </p:txBody>
        </p:sp>
      </p:grpSp>
      <p:grpSp>
        <p:nvGrpSpPr>
          <p:cNvPr id="3083" name="Group 43"/>
          <p:cNvGrpSpPr>
            <a:grpSpLocks/>
          </p:cNvGrpSpPr>
          <p:nvPr/>
        </p:nvGrpSpPr>
        <p:grpSpPr bwMode="auto">
          <a:xfrm>
            <a:off x="4800600" y="4572000"/>
            <a:ext cx="838200" cy="762000"/>
            <a:chOff x="3312" y="960"/>
            <a:chExt cx="528" cy="480"/>
          </a:xfrm>
        </p:grpSpPr>
        <p:sp>
          <p:nvSpPr>
            <p:cNvPr id="3085" name="Text Box 41"/>
            <p:cNvSpPr txBox="1">
              <a:spLocks noChangeArrowheads="1"/>
            </p:cNvSpPr>
            <p:nvPr/>
          </p:nvSpPr>
          <p:spPr bwMode="auto">
            <a:xfrm>
              <a:off x="3312" y="960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u="sng"/>
                <a:t>1</a:t>
              </a:r>
            </a:p>
          </p:txBody>
        </p:sp>
        <p:sp>
          <p:nvSpPr>
            <p:cNvPr id="3086" name="Text Box 42"/>
            <p:cNvSpPr txBox="1">
              <a:spLocks noChangeArrowheads="1"/>
            </p:cNvSpPr>
            <p:nvPr/>
          </p:nvSpPr>
          <p:spPr bwMode="auto">
            <a:xfrm>
              <a:off x="3312" y="1152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</p:grp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5424489" y="4662488"/>
            <a:ext cx="15128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solidFill>
                  <a:srgbClr val="FF33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 i="1">
                <a:solidFill>
                  <a:srgbClr val="FF3300"/>
                </a:solidFill>
                <a:sym typeface="Symbol" panose="05050102010706020507" pitchFamily="18" charset="2"/>
              </a:rPr>
              <a:t>x</a:t>
            </a:r>
            <a:r>
              <a:rPr lang="en-US" altLang="en-US" sz="2800">
                <a:solidFill>
                  <a:srgbClr val="FF3300"/>
                </a:solidFill>
                <a:sym typeface="Symbol" panose="05050102010706020507" pitchFamily="18" charset="2"/>
              </a:rPr>
              <a:t> = 50</a:t>
            </a:r>
          </a:p>
        </p:txBody>
      </p:sp>
    </p:spTree>
    <p:extLst>
      <p:ext uri="{BB962C8B-B14F-4D97-AF65-F5344CB8AC3E}">
        <p14:creationId xmlns:p14="http://schemas.microsoft.com/office/powerpoint/2010/main" val="12977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7173" grpId="0" autoUpdateAnimBg="0"/>
      <p:bldP spid="721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981200" y="1600201"/>
            <a:ext cx="823753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Solve.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4</a:t>
            </a:r>
            <a:r>
              <a:rPr lang="en-US" altLang="en-US" b="1" i="1"/>
              <a:t>x</a:t>
            </a:r>
            <a:r>
              <a:rPr lang="en-US" altLang="en-US" b="1"/>
              <a:t> + 6 = </a:t>
            </a:r>
            <a:r>
              <a:rPr lang="en-US" altLang="en-US" b="1" i="1"/>
              <a:t>x</a:t>
            </a:r>
            <a:endParaRPr lang="en-US" altLang="en-US" i="1">
              <a:latin typeface="Times" panose="02020603050405020304" pitchFamily="18" charset="0"/>
            </a:endParaRPr>
          </a:p>
        </p:txBody>
      </p:sp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1587500" y="681465"/>
            <a:ext cx="9080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Additional Example 1A: Solving Equations with Variables on Both Sides</a:t>
            </a:r>
            <a:endParaRPr lang="en-US" altLang="en-US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514600" y="25908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4</a:t>
            </a:r>
            <a:r>
              <a:rPr lang="en-US" altLang="en-US" i="1"/>
              <a:t>x</a:t>
            </a:r>
            <a:r>
              <a:rPr lang="en-US" altLang="en-US"/>
              <a:t> + 6 = </a:t>
            </a:r>
            <a:r>
              <a:rPr lang="en-US" altLang="en-US" i="1"/>
              <a:t>x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2209800" y="29718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FF0000"/>
                </a:solidFill>
              </a:rPr>
              <a:t>– 4</a:t>
            </a:r>
            <a:r>
              <a:rPr lang="en-US" altLang="en-US" i="1" u="sng">
                <a:solidFill>
                  <a:srgbClr val="FF0000"/>
                </a:solidFill>
              </a:rPr>
              <a:t>x</a:t>
            </a:r>
            <a:r>
              <a:rPr lang="en-US" altLang="en-US"/>
              <a:t>	    </a:t>
            </a:r>
            <a:r>
              <a:rPr lang="en-US" altLang="en-US" u="sng">
                <a:solidFill>
                  <a:srgbClr val="FF0000"/>
                </a:solidFill>
              </a:rPr>
              <a:t>– 4</a:t>
            </a:r>
            <a:r>
              <a:rPr lang="en-US" altLang="en-US" i="1" u="sng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3409950" y="3810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6 = –3</a:t>
            </a:r>
            <a:r>
              <a:rPr lang="en-US" altLang="en-US" i="1"/>
              <a:t>x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4953000" y="2819401"/>
            <a:ext cx="533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3365FF"/>
                </a:solidFill>
              </a:rPr>
              <a:t>To collect the variable terms on one side, subtract 4x from both sides.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5029200" y="4419601"/>
            <a:ext cx="502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3365FF"/>
                </a:solidFill>
              </a:rPr>
              <a:t>Since x is multiplied by -3, divide both sides by </a:t>
            </a:r>
            <a:r>
              <a:rPr lang="en-US" altLang="en-US">
                <a:solidFill>
                  <a:srgbClr val="3365FF"/>
                </a:solidFill>
              </a:rPr>
              <a:t>–</a:t>
            </a:r>
            <a:r>
              <a:rPr lang="en-US" altLang="en-US" i="1">
                <a:solidFill>
                  <a:srgbClr val="3365FF"/>
                </a:solidFill>
              </a:rPr>
              <a:t>3.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3219450" y="52578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–2 = </a:t>
            </a:r>
            <a:r>
              <a:rPr lang="en-US" altLang="en-US" i="1"/>
              <a:t>x</a:t>
            </a:r>
            <a:r>
              <a:rPr lang="en-US" altLang="en-US"/>
              <a:t> 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3243263" y="4419600"/>
            <a:ext cx="2328862" cy="762000"/>
            <a:chOff x="1008" y="2592"/>
            <a:chExt cx="1467" cy="480"/>
          </a:xfrm>
        </p:grpSpPr>
        <p:sp>
          <p:nvSpPr>
            <p:cNvPr id="5131" name="Text Box 18"/>
            <p:cNvSpPr txBox="1">
              <a:spLocks noChangeArrowheads="1"/>
            </p:cNvSpPr>
            <p:nvPr/>
          </p:nvSpPr>
          <p:spPr bwMode="auto">
            <a:xfrm>
              <a:off x="1122" y="2592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5132" name="Text Box 20"/>
            <p:cNvSpPr txBox="1">
              <a:spLocks noChangeArrowheads="1"/>
            </p:cNvSpPr>
            <p:nvPr/>
          </p:nvSpPr>
          <p:spPr bwMode="auto">
            <a:xfrm>
              <a:off x="1008" y="2784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–3</a:t>
              </a:r>
            </a:p>
          </p:txBody>
        </p:sp>
        <p:grpSp>
          <p:nvGrpSpPr>
            <p:cNvPr id="5133" name="Group 25"/>
            <p:cNvGrpSpPr>
              <a:grpSpLocks/>
            </p:cNvGrpSpPr>
            <p:nvPr/>
          </p:nvGrpSpPr>
          <p:grpSpPr bwMode="auto">
            <a:xfrm>
              <a:off x="1323" y="2592"/>
              <a:ext cx="1152" cy="480"/>
              <a:chOff x="3264" y="2064"/>
              <a:chExt cx="1152" cy="480"/>
            </a:xfrm>
          </p:grpSpPr>
          <p:grpSp>
            <p:nvGrpSpPr>
              <p:cNvPr id="5135" name="Group 22"/>
              <p:cNvGrpSpPr>
                <a:grpSpLocks/>
              </p:cNvGrpSpPr>
              <p:nvPr/>
            </p:nvGrpSpPr>
            <p:grpSpPr bwMode="auto">
              <a:xfrm>
                <a:off x="3456" y="2064"/>
                <a:ext cx="960" cy="480"/>
                <a:chOff x="4224" y="2064"/>
                <a:chExt cx="960" cy="480"/>
              </a:xfrm>
            </p:grpSpPr>
            <p:sp>
              <p:nvSpPr>
                <p:cNvPr id="513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224" y="2064"/>
                  <a:ext cx="864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u="sng"/>
                    <a:t>–3</a:t>
                  </a:r>
                  <a:r>
                    <a:rPr lang="en-US" altLang="en-US" i="1" u="sng"/>
                    <a:t>x</a:t>
                  </a:r>
                </a:p>
              </p:txBody>
            </p:sp>
            <p:sp>
              <p:nvSpPr>
                <p:cNvPr id="513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320" y="2256"/>
                  <a:ext cx="864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>
                      <a:solidFill>
                        <a:srgbClr val="FF0000"/>
                      </a:solidFill>
                    </a:rPr>
                    <a:t>–3</a:t>
                  </a:r>
                </a:p>
              </p:txBody>
            </p:sp>
          </p:grpSp>
          <p:sp>
            <p:nvSpPr>
              <p:cNvPr id="5136" name="Text Box 24"/>
              <p:cNvSpPr txBox="1">
                <a:spLocks noChangeArrowheads="1"/>
              </p:cNvSpPr>
              <p:nvPr/>
            </p:nvSpPr>
            <p:spPr bwMode="auto">
              <a:xfrm>
                <a:off x="3264" y="2160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=</a:t>
                </a:r>
              </a:p>
            </p:txBody>
          </p:sp>
        </p:grpSp>
        <p:sp>
          <p:nvSpPr>
            <p:cNvPr id="5134" name="Line 37"/>
            <p:cNvSpPr>
              <a:spLocks noChangeShapeType="1"/>
            </p:cNvSpPr>
            <p:nvPr/>
          </p:nvSpPr>
          <p:spPr bwMode="auto">
            <a:xfrm>
              <a:off x="1074" y="283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9447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9" grpId="0"/>
      <p:bldP spid="16400" grpId="0"/>
      <p:bldP spid="16401" grpId="0"/>
      <p:bldP spid="16411" grpId="0"/>
      <p:bldP spid="16412" grpId="0"/>
      <p:bldP spid="164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438400" y="2286001"/>
            <a:ext cx="7391400" cy="1679575"/>
            <a:chOff x="576" y="1572"/>
            <a:chExt cx="4656" cy="1058"/>
          </a:xfrm>
        </p:grpSpPr>
        <p:sp>
          <p:nvSpPr>
            <p:cNvPr id="6147" name="Text Box 2"/>
            <p:cNvSpPr txBox="1">
              <a:spLocks noChangeArrowheads="1"/>
            </p:cNvSpPr>
            <p:nvPr/>
          </p:nvSpPr>
          <p:spPr bwMode="auto">
            <a:xfrm>
              <a:off x="576" y="1870"/>
              <a:ext cx="4656" cy="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You can always check your solution by substituting the value back into the original equation. </a:t>
              </a:r>
            </a:p>
          </p:txBody>
        </p:sp>
        <p:sp>
          <p:nvSpPr>
            <p:cNvPr id="6148" name="Text Box 10"/>
            <p:cNvSpPr txBox="1">
              <a:spLocks noChangeArrowheads="1"/>
            </p:cNvSpPr>
            <p:nvPr/>
          </p:nvSpPr>
          <p:spPr bwMode="auto">
            <a:xfrm>
              <a:off x="576" y="1572"/>
              <a:ext cx="1296" cy="300"/>
            </a:xfrm>
            <a:prstGeom prst="rect">
              <a:avLst/>
            </a:prstGeom>
            <a:solidFill>
              <a:srgbClr val="80008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Helpful Hint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905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981200" y="1371601"/>
            <a:ext cx="823753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Solve.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5</a:t>
            </a:r>
            <a:r>
              <a:rPr lang="en-US" altLang="en-US" b="1" i="1"/>
              <a:t>x</a:t>
            </a:r>
            <a:r>
              <a:rPr lang="en-US" altLang="en-US" b="1"/>
              <a:t> + 8 = </a:t>
            </a:r>
            <a:r>
              <a:rPr lang="en-US" altLang="en-US" b="1" i="1"/>
              <a:t>x</a:t>
            </a:r>
            <a:endParaRPr lang="en-US" altLang="en-US" i="1">
              <a:latin typeface="Times" panose="02020603050405020304" pitchFamily="18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587500" y="838200"/>
            <a:ext cx="9080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 Example 1A</a:t>
            </a:r>
            <a:endParaRPr lang="en-US" altLang="en-US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514600" y="23622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5</a:t>
            </a:r>
            <a:r>
              <a:rPr lang="en-US" altLang="en-US" i="1"/>
              <a:t>x</a:t>
            </a:r>
            <a:r>
              <a:rPr lang="en-US" altLang="en-US"/>
              <a:t> + 8 = </a:t>
            </a:r>
            <a:r>
              <a:rPr lang="en-US" altLang="en-US" i="1"/>
              <a:t>x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209800" y="27432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FF0000"/>
                </a:solidFill>
              </a:rPr>
              <a:t>– 5</a:t>
            </a:r>
            <a:r>
              <a:rPr lang="en-US" altLang="en-US" i="1" u="sng">
                <a:solidFill>
                  <a:srgbClr val="FF0000"/>
                </a:solidFill>
              </a:rPr>
              <a:t>x</a:t>
            </a:r>
            <a:r>
              <a:rPr lang="en-US" altLang="en-US"/>
              <a:t>	    </a:t>
            </a:r>
            <a:r>
              <a:rPr lang="en-US" altLang="en-US" u="sng">
                <a:solidFill>
                  <a:srgbClr val="FF0000"/>
                </a:solidFill>
              </a:rPr>
              <a:t>– 5</a:t>
            </a:r>
            <a:r>
              <a:rPr lang="en-US" altLang="en-US" i="1" u="sng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352800" y="3276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8 = –4</a:t>
            </a:r>
            <a:r>
              <a:rPr lang="en-US" altLang="en-US" i="1"/>
              <a:t>x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4953000" y="3810001"/>
            <a:ext cx="502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3365FF"/>
                </a:solidFill>
              </a:rPr>
              <a:t>Since x is multiplied by </a:t>
            </a:r>
            <a:r>
              <a:rPr lang="en-US" altLang="en-US">
                <a:solidFill>
                  <a:srgbClr val="3365FF"/>
                </a:solidFill>
              </a:rPr>
              <a:t>–</a:t>
            </a:r>
            <a:r>
              <a:rPr lang="en-US" altLang="en-US" i="1">
                <a:solidFill>
                  <a:srgbClr val="3365FF"/>
                </a:solidFill>
              </a:rPr>
              <a:t>4, divide both sides by </a:t>
            </a:r>
            <a:r>
              <a:rPr lang="en-US" altLang="en-US">
                <a:solidFill>
                  <a:srgbClr val="3365FF"/>
                </a:solidFill>
              </a:rPr>
              <a:t>–</a:t>
            </a:r>
            <a:r>
              <a:rPr lang="en-US" altLang="en-US" i="1">
                <a:solidFill>
                  <a:srgbClr val="3365FF"/>
                </a:solidFill>
              </a:rPr>
              <a:t>4.</a:t>
            </a: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3138488" y="4462463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–2 = </a:t>
            </a:r>
            <a:r>
              <a:rPr lang="en-US" altLang="en-US" i="1"/>
              <a:t>x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124201" y="3686175"/>
            <a:ext cx="2328863" cy="762000"/>
            <a:chOff x="1008" y="2592"/>
            <a:chExt cx="1467" cy="480"/>
          </a:xfrm>
        </p:grpSpPr>
        <p:sp>
          <p:nvSpPr>
            <p:cNvPr id="10251" name="Text Box 26"/>
            <p:cNvSpPr txBox="1">
              <a:spLocks noChangeArrowheads="1"/>
            </p:cNvSpPr>
            <p:nvPr/>
          </p:nvSpPr>
          <p:spPr bwMode="auto">
            <a:xfrm>
              <a:off x="1122" y="2592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10252" name="Text Box 27"/>
            <p:cNvSpPr txBox="1">
              <a:spLocks noChangeArrowheads="1"/>
            </p:cNvSpPr>
            <p:nvPr/>
          </p:nvSpPr>
          <p:spPr bwMode="auto">
            <a:xfrm>
              <a:off x="1008" y="2784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–4</a:t>
              </a:r>
            </a:p>
          </p:txBody>
        </p:sp>
        <p:grpSp>
          <p:nvGrpSpPr>
            <p:cNvPr id="10253" name="Group 28"/>
            <p:cNvGrpSpPr>
              <a:grpSpLocks/>
            </p:cNvGrpSpPr>
            <p:nvPr/>
          </p:nvGrpSpPr>
          <p:grpSpPr bwMode="auto">
            <a:xfrm>
              <a:off x="1323" y="2592"/>
              <a:ext cx="1152" cy="480"/>
              <a:chOff x="3264" y="2064"/>
              <a:chExt cx="1152" cy="480"/>
            </a:xfrm>
          </p:grpSpPr>
          <p:grpSp>
            <p:nvGrpSpPr>
              <p:cNvPr id="10255" name="Group 29"/>
              <p:cNvGrpSpPr>
                <a:grpSpLocks/>
              </p:cNvGrpSpPr>
              <p:nvPr/>
            </p:nvGrpSpPr>
            <p:grpSpPr bwMode="auto">
              <a:xfrm>
                <a:off x="3456" y="2064"/>
                <a:ext cx="960" cy="480"/>
                <a:chOff x="4224" y="2064"/>
                <a:chExt cx="960" cy="480"/>
              </a:xfrm>
            </p:grpSpPr>
            <p:sp>
              <p:nvSpPr>
                <p:cNvPr id="10257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224" y="2064"/>
                  <a:ext cx="864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u="sng"/>
                    <a:t>–4</a:t>
                  </a:r>
                  <a:r>
                    <a:rPr lang="en-US" altLang="en-US" i="1" u="sng"/>
                    <a:t>x</a:t>
                  </a:r>
                </a:p>
              </p:txBody>
            </p:sp>
            <p:sp>
              <p:nvSpPr>
                <p:cNvPr id="10258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4320" y="2256"/>
                  <a:ext cx="864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>
                      <a:solidFill>
                        <a:srgbClr val="FF0000"/>
                      </a:solidFill>
                    </a:rPr>
                    <a:t>–4</a:t>
                  </a:r>
                </a:p>
              </p:txBody>
            </p:sp>
          </p:grpSp>
          <p:sp>
            <p:nvSpPr>
              <p:cNvPr id="10256" name="Text Box 32"/>
              <p:cNvSpPr txBox="1">
                <a:spLocks noChangeArrowheads="1"/>
              </p:cNvSpPr>
              <p:nvPr/>
            </p:nvSpPr>
            <p:spPr bwMode="auto">
              <a:xfrm>
                <a:off x="3264" y="2160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/>
                  <a:t>=</a:t>
                </a:r>
              </a:p>
            </p:txBody>
          </p:sp>
        </p:grpSp>
        <p:sp>
          <p:nvSpPr>
            <p:cNvPr id="10254" name="Line 33"/>
            <p:cNvSpPr>
              <a:spLocks noChangeShapeType="1"/>
            </p:cNvSpPr>
            <p:nvPr/>
          </p:nvSpPr>
          <p:spPr bwMode="auto">
            <a:xfrm>
              <a:off x="1074" y="283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96" name="Text Box 40"/>
          <p:cNvSpPr txBox="1">
            <a:spLocks noChangeArrowheads="1"/>
          </p:cNvSpPr>
          <p:nvPr/>
        </p:nvSpPr>
        <p:spPr bwMode="auto">
          <a:xfrm>
            <a:off x="4953000" y="2590801"/>
            <a:ext cx="5257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3365FF"/>
                </a:solidFill>
              </a:rPr>
              <a:t>To collect the variable terms on one side, subtract 5x from both sides.</a:t>
            </a:r>
          </a:p>
        </p:txBody>
      </p:sp>
    </p:spTree>
    <p:extLst>
      <p:ext uri="{BB962C8B-B14F-4D97-AF65-F5344CB8AC3E}">
        <p14:creationId xmlns:p14="http://schemas.microsoft.com/office/powerpoint/2010/main" val="37626191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1" grpId="0"/>
      <p:bldP spid="45062" grpId="0"/>
      <p:bldP spid="45073" grpId="0"/>
      <p:bldP spid="45074" grpId="0"/>
      <p:bldP spid="450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981200" y="1600201"/>
            <a:ext cx="823753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Solve.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3</a:t>
            </a:r>
            <a:r>
              <a:rPr lang="en-US" altLang="en-US" b="1" i="1"/>
              <a:t>b</a:t>
            </a:r>
            <a:r>
              <a:rPr lang="en-US" altLang="en-US" b="1"/>
              <a:t> – 2 = 2</a:t>
            </a:r>
            <a:r>
              <a:rPr lang="en-US" altLang="en-US" b="1" i="1"/>
              <a:t>b</a:t>
            </a:r>
            <a:r>
              <a:rPr lang="en-US" altLang="en-US" b="1"/>
              <a:t> + 12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514600" y="26670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3</a:t>
            </a:r>
            <a:r>
              <a:rPr lang="en-US" altLang="en-US" i="1"/>
              <a:t>b</a:t>
            </a:r>
            <a:r>
              <a:rPr lang="en-US" altLang="en-US"/>
              <a:t> – 2 = 2</a:t>
            </a:r>
            <a:r>
              <a:rPr lang="en-US" altLang="en-US" i="1"/>
              <a:t>b</a:t>
            </a:r>
            <a:r>
              <a:rPr lang="en-US" altLang="en-US"/>
              <a:t> + 12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257425" y="32004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FF0000"/>
                </a:solidFill>
              </a:rPr>
              <a:t>– 2</a:t>
            </a:r>
            <a:r>
              <a:rPr lang="en-US" altLang="en-US" i="1" u="sng">
                <a:solidFill>
                  <a:srgbClr val="FF0000"/>
                </a:solidFill>
              </a:rPr>
              <a:t>b</a:t>
            </a:r>
            <a:r>
              <a:rPr lang="en-US" altLang="en-US"/>
              <a:t>	     </a:t>
            </a:r>
            <a:r>
              <a:rPr lang="en-US" altLang="en-US" u="sng">
                <a:solidFill>
                  <a:srgbClr val="FF0000"/>
                </a:solidFill>
              </a:rPr>
              <a:t>– 2</a:t>
            </a:r>
            <a:r>
              <a:rPr lang="en-US" altLang="en-US" i="1" u="sng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2667000" y="3733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</a:t>
            </a:r>
            <a:r>
              <a:rPr lang="en-US" altLang="en-US" i="1"/>
              <a:t>b</a:t>
            </a:r>
            <a:r>
              <a:rPr lang="en-US" altLang="en-US"/>
              <a:t> – 2 =         12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3033713" y="41148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u="sng">
                <a:solidFill>
                  <a:srgbClr val="FF0000"/>
                </a:solidFill>
              </a:rPr>
              <a:t>+ 2</a:t>
            </a:r>
            <a:r>
              <a:rPr lang="en-US" altLang="en-US">
                <a:solidFill>
                  <a:srgbClr val="FF0000"/>
                </a:solidFill>
              </a:rPr>
              <a:t>	       </a:t>
            </a:r>
            <a:r>
              <a:rPr lang="en-US" altLang="en-US" u="sng">
                <a:solidFill>
                  <a:srgbClr val="FF0000"/>
                </a:solidFill>
              </a:rPr>
              <a:t>+ 2</a:t>
            </a: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2743200" y="46482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b</a:t>
            </a:r>
            <a:r>
              <a:rPr lang="en-US" altLang="en-US"/>
              <a:t>       =         14</a:t>
            </a: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5486400" y="3978276"/>
            <a:ext cx="4648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3365FF"/>
                </a:solidFill>
              </a:rPr>
              <a:t>Since 2 is subtracted from b, add 2 to both sides.</a:t>
            </a:r>
          </a:p>
        </p:txBody>
      </p:sp>
      <p:sp>
        <p:nvSpPr>
          <p:cNvPr id="11273" name="Text Box 28"/>
          <p:cNvSpPr txBox="1">
            <a:spLocks noChangeArrowheads="1"/>
          </p:cNvSpPr>
          <p:nvPr/>
        </p:nvSpPr>
        <p:spPr bwMode="auto">
          <a:xfrm>
            <a:off x="1587500" y="685800"/>
            <a:ext cx="9080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 Example 1B</a:t>
            </a:r>
            <a:endParaRPr lang="en-US" altLang="en-US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46115" name="Text Box 35"/>
          <p:cNvSpPr txBox="1">
            <a:spLocks noChangeArrowheads="1"/>
          </p:cNvSpPr>
          <p:nvPr/>
        </p:nvSpPr>
        <p:spPr bwMode="auto">
          <a:xfrm>
            <a:off x="5562600" y="2743201"/>
            <a:ext cx="4724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3365FF"/>
                </a:solidFill>
              </a:rPr>
              <a:t>To collect the variable terms on one side, subtract 2b from both sides.</a:t>
            </a:r>
          </a:p>
        </p:txBody>
      </p:sp>
    </p:spTree>
    <p:extLst>
      <p:ext uri="{BB962C8B-B14F-4D97-AF65-F5344CB8AC3E}">
        <p14:creationId xmlns:p14="http://schemas.microsoft.com/office/powerpoint/2010/main" val="15334734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5" grpId="0"/>
      <p:bldP spid="46086" grpId="0"/>
      <p:bldP spid="46099" grpId="0"/>
      <p:bldP spid="46100" grpId="0"/>
      <p:bldP spid="46101" grpId="0"/>
      <p:bldP spid="461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981200" y="1447801"/>
            <a:ext cx="823753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Solve.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3</a:t>
            </a:r>
            <a:r>
              <a:rPr lang="en-US" altLang="en-US" b="1" i="1"/>
              <a:t>w</a:t>
            </a:r>
            <a:r>
              <a:rPr lang="en-US" altLang="en-US" b="1"/>
              <a:t> + 1 = 3</a:t>
            </a:r>
            <a:r>
              <a:rPr lang="en-US" altLang="en-US" b="1" i="1"/>
              <a:t>w</a:t>
            </a:r>
            <a:r>
              <a:rPr lang="en-US" altLang="en-US" b="1"/>
              <a:t> + 8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062288" y="41148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 ≠ 	      8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147888" y="2514600"/>
            <a:ext cx="7696200" cy="457200"/>
            <a:chOff x="624" y="2064"/>
            <a:chExt cx="4848" cy="288"/>
          </a:xfrm>
        </p:grpSpPr>
        <p:sp>
          <p:nvSpPr>
            <p:cNvPr id="12298" name="Text Box 7"/>
            <p:cNvSpPr txBox="1">
              <a:spLocks noChangeArrowheads="1"/>
            </p:cNvSpPr>
            <p:nvPr/>
          </p:nvSpPr>
          <p:spPr bwMode="auto">
            <a:xfrm>
              <a:off x="624" y="2064"/>
              <a:ext cx="41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3</a:t>
              </a:r>
              <a:r>
                <a:rPr lang="en-US" altLang="en-US" i="1"/>
                <a:t>w</a:t>
              </a:r>
              <a:r>
                <a:rPr lang="en-US" altLang="en-US"/>
                <a:t> + 1 = 3</a:t>
              </a:r>
              <a:r>
                <a:rPr lang="en-US" altLang="en-US" i="1"/>
                <a:t>w</a:t>
              </a:r>
              <a:r>
                <a:rPr lang="en-US" altLang="en-US"/>
                <a:t> + 8</a:t>
              </a:r>
            </a:p>
          </p:txBody>
        </p:sp>
        <p:sp>
          <p:nvSpPr>
            <p:cNvPr id="12299" name="Text Box 8"/>
            <p:cNvSpPr txBox="1">
              <a:spLocks noChangeArrowheads="1"/>
            </p:cNvSpPr>
            <p:nvPr/>
          </p:nvSpPr>
          <p:spPr bwMode="auto">
            <a:xfrm>
              <a:off x="2784" y="2064"/>
              <a:ext cx="26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i="1">
                <a:solidFill>
                  <a:srgbClr val="3365FF"/>
                </a:solidFill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905000" y="2967038"/>
            <a:ext cx="8610600" cy="1200150"/>
            <a:chOff x="528" y="2352"/>
            <a:chExt cx="5424" cy="756"/>
          </a:xfrm>
        </p:grpSpPr>
        <p:sp>
          <p:nvSpPr>
            <p:cNvPr id="12296" name="Text Box 10"/>
            <p:cNvSpPr txBox="1">
              <a:spLocks noChangeArrowheads="1"/>
            </p:cNvSpPr>
            <p:nvPr/>
          </p:nvSpPr>
          <p:spPr bwMode="auto">
            <a:xfrm>
              <a:off x="528" y="2352"/>
              <a:ext cx="32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u="sng">
                  <a:solidFill>
                    <a:srgbClr val="FF0000"/>
                  </a:solidFill>
                </a:rPr>
                <a:t>– 3</a:t>
              </a:r>
              <a:r>
                <a:rPr lang="en-US" altLang="en-US" i="1" u="sng">
                  <a:solidFill>
                    <a:srgbClr val="FF0000"/>
                  </a:solidFill>
                </a:rPr>
                <a:t>w</a:t>
              </a:r>
              <a:r>
                <a:rPr lang="en-US" altLang="en-US">
                  <a:solidFill>
                    <a:srgbClr val="FF0000"/>
                  </a:solidFill>
                </a:rPr>
                <a:t>       </a:t>
              </a:r>
              <a:r>
                <a:rPr lang="en-US" altLang="en-US" u="sng">
                  <a:solidFill>
                    <a:srgbClr val="FF0000"/>
                  </a:solidFill>
                </a:rPr>
                <a:t>– 3</a:t>
              </a:r>
              <a:r>
                <a:rPr lang="en-US" altLang="en-US" i="1" u="sng">
                  <a:solidFill>
                    <a:srgbClr val="FF0000"/>
                  </a:solidFill>
                </a:rPr>
                <a:t>w</a:t>
              </a:r>
            </a:p>
          </p:txBody>
        </p:sp>
        <p:sp>
          <p:nvSpPr>
            <p:cNvPr id="12297" name="Text Box 11"/>
            <p:cNvSpPr txBox="1">
              <a:spLocks noChangeArrowheads="1"/>
            </p:cNvSpPr>
            <p:nvPr/>
          </p:nvSpPr>
          <p:spPr bwMode="auto">
            <a:xfrm>
              <a:off x="2832" y="2352"/>
              <a:ext cx="3120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>
                  <a:solidFill>
                    <a:srgbClr val="3365FF"/>
                  </a:solidFill>
                </a:rPr>
                <a:t>To collect the variable terms on one side, subtract 3w from both sides.</a:t>
              </a:r>
            </a:p>
          </p:txBody>
        </p:sp>
      </p:grp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1981200" y="4724401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No solution. There is no number that can be substituted for the variable </a:t>
            </a:r>
            <a:r>
              <a:rPr lang="en-US" altLang="en-US" i="1"/>
              <a:t>w</a:t>
            </a:r>
            <a:r>
              <a:rPr lang="en-US" altLang="en-US"/>
              <a:t> to make the equation true.</a:t>
            </a:r>
          </a:p>
        </p:txBody>
      </p:sp>
      <p:sp>
        <p:nvSpPr>
          <p:cNvPr id="12295" name="Text Box 19"/>
          <p:cNvSpPr txBox="1">
            <a:spLocks noChangeArrowheads="1"/>
          </p:cNvSpPr>
          <p:nvPr/>
        </p:nvSpPr>
        <p:spPr bwMode="auto">
          <a:xfrm>
            <a:off x="1587500" y="838200"/>
            <a:ext cx="9080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anose="020B0A04020102020204" pitchFamily="34" charset="0"/>
              </a:rPr>
              <a:t> Example 1C</a:t>
            </a:r>
            <a:endParaRPr lang="en-US" altLang="en-US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8233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  <p:bldP spid="471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92195" y="2800865"/>
            <a:ext cx="9036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Graphing Calculator Activity p. 17 and 25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169692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7</TotalTime>
  <Words>357</Words>
  <Application>Microsoft Office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Century Gothic</vt:lpstr>
      <vt:lpstr>Symbol</vt:lpstr>
      <vt:lpstr>Times</vt:lpstr>
      <vt:lpstr>Verdana</vt:lpstr>
      <vt:lpstr>Vapor Trail</vt:lpstr>
      <vt:lpstr>Solving Linear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Linear Equations</dc:title>
  <dc:creator>Tristen Billerbeck</dc:creator>
  <cp:lastModifiedBy>Tristen Billerbeck</cp:lastModifiedBy>
  <cp:revision>1</cp:revision>
  <dcterms:created xsi:type="dcterms:W3CDTF">2014-09-02T02:32:40Z</dcterms:created>
  <dcterms:modified xsi:type="dcterms:W3CDTF">2014-09-02T02:40:25Z</dcterms:modified>
</cp:coreProperties>
</file>