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3" r:id="rId3"/>
    <p:sldId id="277" r:id="rId4"/>
    <p:sldId id="278" r:id="rId5"/>
    <p:sldId id="265" r:id="rId6"/>
    <p:sldId id="261" r:id="rId7"/>
    <p:sldId id="275" r:id="rId8"/>
    <p:sldId id="274" r:id="rId9"/>
    <p:sldId id="276" r:id="rId10"/>
    <p:sldId id="262" r:id="rId11"/>
    <p:sldId id="263" r:id="rId12"/>
    <p:sldId id="269" r:id="rId13"/>
    <p:sldId id="270" r:id="rId14"/>
    <p:sldId id="264" r:id="rId15"/>
    <p:sldId id="272" r:id="rId16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4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4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4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4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4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-4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-4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-4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-4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9999FF"/>
    <a:srgbClr val="33CCFF"/>
    <a:srgbClr val="339933"/>
    <a:srgbClr val="00FF00"/>
    <a:srgbClr val="FF66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-4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-4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-48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-48" charset="0"/>
              </a:defRPr>
            </a:lvl1pPr>
          </a:lstStyle>
          <a:p>
            <a:fld id="{E1C54C8A-9D0B-4B45-AB83-AC14C16078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30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-4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-4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-4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-48" charset="0"/>
              </a:defRPr>
            </a:lvl1pPr>
          </a:lstStyle>
          <a:p>
            <a:fld id="{172EA7D9-6F83-41A6-AC80-EE336B0C5B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53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4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4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4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4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4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E715658-E812-42C9-BC22-105D5586A1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2FC4E-E069-4932-BBF3-6548C3250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4A63B-0362-484A-9467-7FC5852C5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053F6-4912-412E-AFC0-83E5E87211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10437-EB76-4E45-9837-6EC8D0762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25849-802B-4333-A99A-7ACE84D43F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BC517-CA3D-485D-A938-5AFEC33FD1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DCA2F-E0EE-449B-BA50-32CAC7F8B6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9E79E-F1CE-4F3F-BC30-B1CF91EC2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4B5B5-D4C3-47EC-AB63-B9205BD43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7CA38-CA1A-461B-A85A-FA67B87699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fld id="{E3D3EFCC-7E07-4CD1-BC98-D452A79CD3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2362200"/>
            <a:ext cx="7620000" cy="2286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8000"/>
              <a:t>X-box Factoring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815975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6000">
                <a:solidFill>
                  <a:srgbClr val="9900CC"/>
                </a:solidFill>
              </a:rPr>
              <a:t>Examples</a:t>
            </a:r>
            <a:endParaRPr lang="en-US" sz="240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2020888"/>
            <a:ext cx="7696200" cy="11858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kumimoji="0" lang="en-US" sz="2800"/>
              <a:t>Factor using the x-box method.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kumimoji="0" lang="en-US" sz="2800"/>
              <a:t>1.  x</a:t>
            </a:r>
            <a:r>
              <a:rPr kumimoji="0" lang="en-US" sz="2800" baseline="30000"/>
              <a:t>2</a:t>
            </a:r>
            <a:r>
              <a:rPr kumimoji="0" lang="en-US" sz="2800"/>
              <a:t> + 4x – 12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kumimoji="0" lang="en-US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kumimoji="0" lang="en-US" sz="2000"/>
              <a:t> a)			             b) </a:t>
            </a:r>
            <a:endParaRPr kumimoji="0" lang="en-US" sz="2800"/>
          </a:p>
          <a:p>
            <a:pPr marL="609600" indent="-609600">
              <a:lnSpc>
                <a:spcPct val="80000"/>
              </a:lnSpc>
              <a:buFontTx/>
              <a:buNone/>
            </a:pPr>
            <a:endParaRPr kumimoji="0" lang="en-US" sz="2800"/>
          </a:p>
          <a:p>
            <a:pPr marL="609600" indent="-609600">
              <a:lnSpc>
                <a:spcPct val="80000"/>
              </a:lnSpc>
              <a:buFontTx/>
              <a:buNone/>
            </a:pPr>
            <a:endParaRPr kumimoji="0" lang="en-US" sz="2800"/>
          </a:p>
          <a:p>
            <a:pPr marL="609600" indent="-609600">
              <a:lnSpc>
                <a:spcPct val="80000"/>
              </a:lnSpc>
              <a:buFontTx/>
              <a:buNone/>
            </a:pPr>
            <a:endParaRPr kumimoji="0" lang="en-US" sz="28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kumimoji="0" lang="en-US" sz="2800"/>
              <a:t>	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kumimoji="0" lang="en-US" sz="2800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5334000" y="3163888"/>
            <a:ext cx="6858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-48" charset="0"/>
              </a:rPr>
              <a:t>  </a:t>
            </a:r>
            <a:r>
              <a:rPr lang="en-US" sz="2800"/>
              <a:t>x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981200" y="3697288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1981200" y="3697288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257800" y="3697288"/>
            <a:ext cx="1524000" cy="152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52" name="Group 12"/>
          <p:cNvGrpSpPr>
            <a:grpSpLocks/>
          </p:cNvGrpSpPr>
          <p:nvPr/>
        </p:nvGrpSpPr>
        <p:grpSpPr bwMode="auto">
          <a:xfrm>
            <a:off x="5257800" y="3697288"/>
            <a:ext cx="1524000" cy="1524000"/>
            <a:chOff x="2784" y="2016"/>
            <a:chExt cx="960" cy="960"/>
          </a:xfrm>
        </p:grpSpPr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3264" y="2016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2784" y="2496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7" name="Group 37"/>
          <p:cNvGrpSpPr>
            <a:grpSpLocks/>
          </p:cNvGrpSpPr>
          <p:nvPr/>
        </p:nvGrpSpPr>
        <p:grpSpPr bwMode="auto">
          <a:xfrm>
            <a:off x="2133600" y="3621088"/>
            <a:ext cx="838200" cy="1219200"/>
            <a:chOff x="1344" y="1968"/>
            <a:chExt cx="528" cy="768"/>
          </a:xfrm>
        </p:grpSpPr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1344" y="1968"/>
              <a:ext cx="52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-48" charset="0"/>
                </a:rPr>
                <a:t> </a:t>
              </a:r>
              <a:r>
                <a:rPr lang="en-US" sz="2400"/>
                <a:t>-12</a:t>
              </a:r>
            </a:p>
          </p:txBody>
        </p:sp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1344" y="2448"/>
              <a:ext cx="52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-48" charset="0"/>
                </a:rPr>
                <a:t>    </a:t>
              </a:r>
              <a:r>
                <a:rPr lang="en-US" sz="2400"/>
                <a:t>4</a:t>
              </a:r>
            </a:p>
          </p:txBody>
        </p:sp>
      </p:grp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676400" y="4002088"/>
            <a:ext cx="762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-48" charset="0"/>
              </a:rPr>
              <a:t>    </a:t>
            </a:r>
            <a:r>
              <a:rPr lang="en-US" sz="24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2590800" y="4002088"/>
            <a:ext cx="762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9999FF"/>
                </a:solidFill>
                <a:latin typeface="Times New Roman" pitchFamily="-48" charset="0"/>
              </a:rPr>
              <a:t>   </a:t>
            </a:r>
            <a:r>
              <a:rPr lang="en-US" sz="2000">
                <a:solidFill>
                  <a:srgbClr val="FF66FF"/>
                </a:solidFill>
              </a:rPr>
              <a:t>-2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724400" y="3697288"/>
            <a:ext cx="152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-48" charset="0"/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257800" y="3773488"/>
            <a:ext cx="2286000" cy="1250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  <a:r>
              <a:rPr lang="en-US" sz="2400"/>
              <a:t>x</a:t>
            </a:r>
            <a:r>
              <a:rPr lang="en-US" sz="2400" baseline="30000"/>
              <a:t>2</a:t>
            </a:r>
            <a:r>
              <a:rPr lang="en-US" sz="2400"/>
              <a:t>   </a:t>
            </a:r>
            <a:r>
              <a:rPr lang="en-US" sz="2400">
                <a:solidFill>
                  <a:srgbClr val="FF0000"/>
                </a:solidFill>
              </a:rPr>
              <a:t>6</a:t>
            </a:r>
            <a:r>
              <a:rPr lang="en-US" sz="2400"/>
              <a:t>x</a:t>
            </a:r>
          </a:p>
          <a:p>
            <a:pPr eaLnBrk="1" hangingPunct="1">
              <a:spcBef>
                <a:spcPct val="50000"/>
              </a:spcBef>
            </a:pPr>
            <a:endParaRPr lang="en-US" sz="800"/>
          </a:p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66FF"/>
                </a:solidFill>
              </a:rPr>
              <a:t>-2</a:t>
            </a:r>
            <a:r>
              <a:rPr lang="en-US" sz="2400"/>
              <a:t>x -12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4724400" y="3849688"/>
            <a:ext cx="4572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4622800" y="4560888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66FF"/>
                </a:solidFill>
              </a:rPr>
              <a:t>-2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6019800" y="3163888"/>
            <a:ext cx="6858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-48" charset="0"/>
              </a:rPr>
              <a:t> </a:t>
            </a:r>
            <a:r>
              <a:rPr lang="en-US" sz="2800">
                <a:solidFill>
                  <a:schemeClr val="tx2"/>
                </a:solidFill>
              </a:rPr>
              <a:t>+6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1600200" y="5602288"/>
            <a:ext cx="6180138" cy="798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-48" charset="2"/>
              <a:buNone/>
            </a:pPr>
            <a:r>
              <a:rPr lang="en-US" sz="2800"/>
              <a:t>Solution: x</a:t>
            </a:r>
            <a:r>
              <a:rPr lang="en-US" sz="2800" baseline="30000"/>
              <a:t>2</a:t>
            </a:r>
            <a:r>
              <a:rPr lang="en-US" sz="2800"/>
              <a:t> + 4x – 12 = (x </a:t>
            </a:r>
            <a:r>
              <a:rPr lang="en-US" sz="2800">
                <a:solidFill>
                  <a:srgbClr val="FF0000"/>
                </a:solidFill>
              </a:rPr>
              <a:t>+ 6</a:t>
            </a:r>
            <a:r>
              <a:rPr lang="en-US" sz="2800"/>
              <a:t>)(x </a:t>
            </a:r>
            <a:r>
              <a:rPr lang="en-US" sz="2800">
                <a:solidFill>
                  <a:srgbClr val="FF66FF"/>
                </a:solidFill>
              </a:rPr>
              <a:t>- 2</a:t>
            </a:r>
            <a:r>
              <a:rPr lang="en-US" sz="2800"/>
              <a:t>)</a:t>
            </a:r>
          </a:p>
          <a:p>
            <a:pPr eaLnBrk="1" hangingPunct="1"/>
            <a:endParaRPr lang="en-US" sz="2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2" grpId="0"/>
      <p:bldP spid="10262" grpId="0"/>
      <p:bldP spid="10263" grpId="0"/>
      <p:bldP spid="10267" grpId="0"/>
      <p:bldP spid="10269" grpId="0"/>
      <p:bldP spid="10270" grpId="0"/>
      <p:bldP spid="10273" grpId="0"/>
      <p:bldP spid="102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467600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6000">
                <a:solidFill>
                  <a:srgbClr val="9900CC"/>
                </a:solidFill>
              </a:rPr>
              <a:t>Examples </a:t>
            </a:r>
            <a:r>
              <a:rPr lang="en-US" sz="2400">
                <a:solidFill>
                  <a:srgbClr val="9900CC"/>
                </a:solidFill>
              </a:rPr>
              <a:t>continued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400" y="2249488"/>
            <a:ext cx="6553200" cy="3657600"/>
          </a:xfrm>
        </p:spPr>
        <p:txBody>
          <a:bodyPr/>
          <a:lstStyle/>
          <a:p>
            <a:pPr>
              <a:buFontTx/>
              <a:buNone/>
            </a:pPr>
            <a:r>
              <a:rPr kumimoji="0" lang="en-US"/>
              <a:t>2.  x</a:t>
            </a:r>
            <a:r>
              <a:rPr kumimoji="0" lang="en-US" baseline="30000"/>
              <a:t>2</a:t>
            </a:r>
            <a:r>
              <a:rPr kumimoji="0" lang="en-US"/>
              <a:t> - 9x + 20</a:t>
            </a:r>
          </a:p>
          <a:p>
            <a:pPr>
              <a:buFontTx/>
              <a:buNone/>
            </a:pPr>
            <a:endParaRPr kumimoji="0" lang="en-US" sz="800"/>
          </a:p>
          <a:p>
            <a:pPr>
              <a:buFontTx/>
              <a:buNone/>
            </a:pPr>
            <a:r>
              <a:rPr kumimoji="0" lang="en-US" sz="2400"/>
              <a:t>a)		 		b) </a:t>
            </a:r>
            <a:endParaRPr kumimoji="0" lang="en-US"/>
          </a:p>
          <a:p>
            <a:pPr>
              <a:buFontTx/>
              <a:buNone/>
            </a:pPr>
            <a:endParaRPr kumimoji="0" lang="en-US"/>
          </a:p>
        </p:txBody>
      </p:sp>
      <p:grpSp>
        <p:nvGrpSpPr>
          <p:cNvPr id="11283" name="Group 19"/>
          <p:cNvGrpSpPr>
            <a:grpSpLocks/>
          </p:cNvGrpSpPr>
          <p:nvPr/>
        </p:nvGrpSpPr>
        <p:grpSpPr bwMode="auto">
          <a:xfrm>
            <a:off x="2057400" y="3316288"/>
            <a:ext cx="1143000" cy="1143000"/>
            <a:chOff x="1104" y="2064"/>
            <a:chExt cx="720" cy="720"/>
          </a:xfrm>
        </p:grpSpPr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1104" y="2064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V="1">
              <a:off x="1104" y="2064"/>
              <a:ext cx="72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1905000" y="3163888"/>
            <a:ext cx="152400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-48" charset="0"/>
              </a:rPr>
              <a:t>       </a:t>
            </a:r>
            <a:r>
              <a:rPr lang="en-US" sz="2400"/>
              <a:t>20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solidFill>
                <a:srgbClr val="FF66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    -9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4114800" y="3468688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-48" charset="0"/>
            </a:endParaRP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5257800" y="3316288"/>
            <a:ext cx="1524000" cy="152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88" name="Group 24"/>
          <p:cNvGrpSpPr>
            <a:grpSpLocks/>
          </p:cNvGrpSpPr>
          <p:nvPr/>
        </p:nvGrpSpPr>
        <p:grpSpPr bwMode="auto">
          <a:xfrm>
            <a:off x="5257800" y="3316288"/>
            <a:ext cx="1524000" cy="1524000"/>
            <a:chOff x="2784" y="2016"/>
            <a:chExt cx="960" cy="960"/>
          </a:xfrm>
        </p:grpSpPr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>
              <a:off x="3264" y="2016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>
              <a:off x="2784" y="2496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800600" y="3316288"/>
            <a:ext cx="152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-48" charset="0"/>
            </a:endParaRP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245100" y="3392488"/>
            <a:ext cx="1524000" cy="1320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-48" charset="0"/>
              </a:rPr>
              <a:t>  </a:t>
            </a:r>
            <a:r>
              <a:rPr lang="en-US" sz="2800"/>
              <a:t>x</a:t>
            </a:r>
            <a:r>
              <a:rPr lang="en-US" sz="2800" baseline="30000"/>
              <a:t>2</a:t>
            </a:r>
            <a:r>
              <a:rPr lang="en-US" sz="2800"/>
              <a:t>  </a:t>
            </a:r>
            <a:r>
              <a:rPr lang="en-US" sz="2800">
                <a:solidFill>
                  <a:srgbClr val="FF0000"/>
                </a:solidFill>
              </a:rPr>
              <a:t>-4</a:t>
            </a:r>
            <a:r>
              <a:rPr lang="en-US" sz="2800"/>
              <a:t>x</a:t>
            </a:r>
          </a:p>
          <a:p>
            <a:pPr eaLnBrk="1" hangingPunct="1">
              <a:spcBef>
                <a:spcPct val="50000"/>
              </a:spcBef>
            </a:pPr>
            <a:endParaRPr lang="en-US" sz="700"/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66FF"/>
                </a:solidFill>
              </a:rPr>
              <a:t>-5</a:t>
            </a:r>
            <a:r>
              <a:rPr lang="en-US" sz="2800"/>
              <a:t>x  20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4813300" y="3405188"/>
            <a:ext cx="4572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5410200" y="2859088"/>
            <a:ext cx="4572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6121400" y="2884488"/>
            <a:ext cx="6858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-4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4648200" y="4230688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66FF"/>
                </a:solidFill>
              </a:rPr>
              <a:t>-5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1524000" y="5221288"/>
            <a:ext cx="6059488" cy="798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-48" charset="2"/>
              <a:buNone/>
            </a:pPr>
            <a:r>
              <a:rPr lang="en-US" sz="2800"/>
              <a:t>Solution: x</a:t>
            </a:r>
            <a:r>
              <a:rPr lang="en-US" sz="2800" baseline="30000"/>
              <a:t>2</a:t>
            </a:r>
            <a:r>
              <a:rPr lang="en-US" sz="2800"/>
              <a:t> - 9x + 20</a:t>
            </a:r>
            <a:r>
              <a:rPr lang="en-US" sz="2400"/>
              <a:t> =</a:t>
            </a:r>
            <a:r>
              <a:rPr lang="en-US"/>
              <a:t> </a:t>
            </a:r>
            <a:r>
              <a:rPr lang="en-US" sz="2800"/>
              <a:t>(x </a:t>
            </a:r>
            <a:r>
              <a:rPr lang="en-US" sz="2800">
                <a:solidFill>
                  <a:srgbClr val="FF0000"/>
                </a:solidFill>
              </a:rPr>
              <a:t>- 4</a:t>
            </a:r>
            <a:r>
              <a:rPr lang="en-US" sz="2800"/>
              <a:t>)(x </a:t>
            </a:r>
            <a:r>
              <a:rPr lang="en-US" sz="2400">
                <a:solidFill>
                  <a:srgbClr val="FF66FF"/>
                </a:solidFill>
              </a:rPr>
              <a:t>- 5</a:t>
            </a:r>
            <a:r>
              <a:rPr lang="en-US" sz="2800"/>
              <a:t>)</a:t>
            </a:r>
          </a:p>
          <a:p>
            <a:pPr eaLnBrk="1" hangingPunct="1"/>
            <a:endParaRPr lang="en-US" sz="2400"/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1828800" y="3125788"/>
            <a:ext cx="152400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-48" charset="0"/>
              </a:rPr>
              <a:t>        </a:t>
            </a:r>
            <a:endParaRPr lang="en-US" sz="2400"/>
          </a:p>
          <a:p>
            <a:pPr eaLnBrk="1" hangingPunct="1"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400">
                <a:solidFill>
                  <a:schemeClr val="hlink"/>
                </a:solidFill>
              </a:rPr>
              <a:t>-4</a:t>
            </a:r>
            <a:r>
              <a:rPr lang="en-US" sz="2400"/>
              <a:t>     </a:t>
            </a:r>
            <a:r>
              <a:rPr lang="en-US" sz="2400">
                <a:solidFill>
                  <a:srgbClr val="FF66FF"/>
                </a:solidFill>
              </a:rPr>
              <a:t>-5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      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1" grpId="0"/>
      <p:bldP spid="11293" grpId="0"/>
      <p:bldP spid="11295" grpId="0"/>
      <p:bldP spid="11296" grpId="0"/>
      <p:bldP spid="11297" grpId="0"/>
      <p:bldP spid="11298" grpId="0"/>
      <p:bldP spid="11299" grpId="0"/>
      <p:bldP spid="113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772400" cy="598488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4800">
                <a:solidFill>
                  <a:srgbClr val="9900CC"/>
                </a:solidFill>
              </a:rPr>
              <a:t>Examples </a:t>
            </a:r>
            <a:r>
              <a:rPr lang="en-US" sz="2000">
                <a:solidFill>
                  <a:srgbClr val="9900CC"/>
                </a:solidFill>
              </a:rPr>
              <a:t>continued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73288"/>
            <a:ext cx="7696200" cy="3657600"/>
          </a:xfrm>
        </p:spPr>
        <p:txBody>
          <a:bodyPr/>
          <a:lstStyle/>
          <a:p>
            <a:pPr>
              <a:buFontTx/>
              <a:buNone/>
            </a:pPr>
            <a:r>
              <a:rPr kumimoji="0" lang="en-US"/>
              <a:t>3.  2x</a:t>
            </a:r>
            <a:r>
              <a:rPr kumimoji="0" lang="en-US" baseline="30000"/>
              <a:t>2</a:t>
            </a:r>
            <a:r>
              <a:rPr kumimoji="0" lang="en-US"/>
              <a:t> - 5x - 7</a:t>
            </a:r>
          </a:p>
          <a:p>
            <a:pPr>
              <a:buFontTx/>
              <a:buNone/>
            </a:pPr>
            <a:endParaRPr kumimoji="0" lang="en-US" sz="800"/>
          </a:p>
          <a:p>
            <a:pPr>
              <a:buFontTx/>
              <a:buNone/>
            </a:pPr>
            <a:r>
              <a:rPr kumimoji="0" lang="en-US" sz="2400"/>
              <a:t>   a)		         b) </a:t>
            </a:r>
            <a:endParaRPr kumimoji="0" lang="en-US"/>
          </a:p>
          <a:p>
            <a:pPr>
              <a:buFontTx/>
              <a:buNone/>
            </a:pPr>
            <a:endParaRPr kumimoji="0"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1752600" y="3240088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1752600" y="3240088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953000" y="3240088"/>
            <a:ext cx="1905000" cy="152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33" name="Group 9"/>
          <p:cNvGrpSpPr>
            <a:grpSpLocks/>
          </p:cNvGrpSpPr>
          <p:nvPr/>
        </p:nvGrpSpPr>
        <p:grpSpPr bwMode="auto">
          <a:xfrm>
            <a:off x="4953000" y="3240088"/>
            <a:ext cx="1905000" cy="1524000"/>
            <a:chOff x="2784" y="2016"/>
            <a:chExt cx="960" cy="960"/>
          </a:xfrm>
        </p:grpSpPr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>
              <a:off x="3264" y="2016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2784" y="2496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439863" y="3100388"/>
            <a:ext cx="1524000" cy="1371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-48" charset="0"/>
              </a:rPr>
              <a:t>       </a:t>
            </a:r>
            <a:r>
              <a:rPr lang="en-US" sz="2400"/>
              <a:t>-14</a:t>
            </a:r>
          </a:p>
          <a:p>
            <a:pPr eaLnBrk="1" hangingPunct="1">
              <a:spcBef>
                <a:spcPct val="50000"/>
              </a:spcBef>
            </a:pPr>
            <a:endParaRPr lang="en-US" sz="1600">
              <a:solidFill>
                <a:srgbClr val="FF66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       -5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495800" y="3240088"/>
            <a:ext cx="152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-48" charset="0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953000" y="3316288"/>
            <a:ext cx="1981200" cy="1320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-48" charset="0"/>
              </a:rPr>
              <a:t>  </a:t>
            </a:r>
            <a:r>
              <a:rPr lang="en-US" sz="2800"/>
              <a:t>2x</a:t>
            </a:r>
            <a:r>
              <a:rPr lang="en-US" sz="2800" baseline="30000"/>
              <a:t>2</a:t>
            </a:r>
            <a:r>
              <a:rPr lang="en-US" sz="2800"/>
              <a:t>  </a:t>
            </a:r>
            <a:r>
              <a:rPr lang="en-US" sz="2800">
                <a:solidFill>
                  <a:schemeClr val="tx2"/>
                </a:solidFill>
              </a:rPr>
              <a:t>-</a:t>
            </a:r>
            <a:r>
              <a:rPr lang="en-US" sz="2800">
                <a:solidFill>
                  <a:srgbClr val="FF0000"/>
                </a:solidFill>
              </a:rPr>
              <a:t>7</a:t>
            </a:r>
            <a:r>
              <a:rPr lang="en-US" sz="2800"/>
              <a:t>x</a:t>
            </a:r>
          </a:p>
          <a:p>
            <a:pPr eaLnBrk="1" hangingPunct="1">
              <a:spcBef>
                <a:spcPct val="50000"/>
              </a:spcBef>
            </a:pPr>
            <a:endParaRPr lang="en-US" sz="700"/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66FF"/>
                </a:solidFill>
              </a:rPr>
              <a:t>  2</a:t>
            </a:r>
            <a:r>
              <a:rPr lang="en-US" sz="2800"/>
              <a:t>x   -7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4267200" y="3392488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-48" charset="0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95800" y="3316288"/>
            <a:ext cx="4572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105400" y="2630488"/>
            <a:ext cx="8382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2x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6172200" y="2630488"/>
            <a:ext cx="6858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-7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4343400" y="4092575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66FF"/>
                </a:solidFill>
              </a:rPr>
              <a:t>+1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1371600" y="5297488"/>
            <a:ext cx="6311900" cy="798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-48" charset="2"/>
              <a:buNone/>
            </a:pPr>
            <a:r>
              <a:rPr lang="en-US" sz="2800"/>
              <a:t>Solution: 2x</a:t>
            </a:r>
            <a:r>
              <a:rPr lang="en-US" sz="2800" baseline="30000"/>
              <a:t>2</a:t>
            </a:r>
            <a:r>
              <a:rPr lang="en-US" sz="2800"/>
              <a:t> - 5x – 7 = (2x </a:t>
            </a:r>
            <a:r>
              <a:rPr lang="en-US" sz="2800">
                <a:solidFill>
                  <a:srgbClr val="FF0000"/>
                </a:solidFill>
              </a:rPr>
              <a:t>- 7</a:t>
            </a:r>
            <a:r>
              <a:rPr lang="en-US" sz="2800"/>
              <a:t>)(x </a:t>
            </a:r>
            <a:r>
              <a:rPr lang="en-US" sz="2400">
                <a:solidFill>
                  <a:srgbClr val="FF66FF"/>
                </a:solidFill>
              </a:rPr>
              <a:t>+ 1</a:t>
            </a:r>
            <a:r>
              <a:rPr lang="en-US" sz="2800"/>
              <a:t>)</a:t>
            </a:r>
          </a:p>
          <a:p>
            <a:pPr eaLnBrk="1" hangingPunct="1"/>
            <a:endParaRPr lang="en-US" sz="2400">
              <a:latin typeface="Times New Roman" pitchFamily="-48" charset="0"/>
            </a:endParaRP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1600200" y="3049588"/>
            <a:ext cx="152400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-48" charset="0"/>
              </a:rPr>
              <a:t>   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-48" charset="0"/>
              </a:rPr>
              <a:t> </a:t>
            </a:r>
            <a:r>
              <a:rPr lang="en-US" sz="2400">
                <a:solidFill>
                  <a:schemeClr val="hlink"/>
                </a:solidFill>
              </a:rPr>
              <a:t>-7</a:t>
            </a:r>
            <a:r>
              <a:rPr lang="en-US" sz="2400"/>
              <a:t>     </a:t>
            </a:r>
            <a:r>
              <a:rPr lang="en-US" sz="2400">
                <a:solidFill>
                  <a:srgbClr val="FF66FF"/>
                </a:solidFill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-48" charset="0"/>
              </a:rPr>
              <a:t>     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  <p:bldP spid="26638" grpId="0"/>
      <p:bldP spid="26640" grpId="0"/>
      <p:bldP spid="26640" grpId="1"/>
      <p:bldP spid="26641" grpId="0"/>
      <p:bldP spid="26642" grpId="0"/>
      <p:bldP spid="26643" grpId="0"/>
      <p:bldP spid="26644" grpId="0"/>
      <p:bldP spid="266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4800">
                <a:solidFill>
                  <a:srgbClr val="9900CC"/>
                </a:solidFill>
              </a:rPr>
              <a:t>Examples </a:t>
            </a:r>
            <a:r>
              <a:rPr lang="en-US" sz="2000">
                <a:solidFill>
                  <a:srgbClr val="9900CC"/>
                </a:solidFill>
              </a:rPr>
              <a:t>continued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kumimoji="0" lang="en-US"/>
              <a:t>3.  15x</a:t>
            </a:r>
            <a:r>
              <a:rPr kumimoji="0" lang="en-US" baseline="30000"/>
              <a:t>2</a:t>
            </a:r>
            <a:r>
              <a:rPr kumimoji="0" lang="en-US"/>
              <a:t> + 7x - 2</a:t>
            </a:r>
          </a:p>
          <a:p>
            <a:pPr>
              <a:buFontTx/>
              <a:buNone/>
            </a:pPr>
            <a:endParaRPr kumimoji="0" lang="en-US" sz="800"/>
          </a:p>
          <a:p>
            <a:pPr>
              <a:buFontTx/>
              <a:buNone/>
            </a:pPr>
            <a:r>
              <a:rPr kumimoji="0" lang="en-US" sz="2400"/>
              <a:t>   a)		         b) </a:t>
            </a:r>
            <a:endParaRPr kumimoji="0" lang="en-US"/>
          </a:p>
          <a:p>
            <a:pPr>
              <a:buFontTx/>
              <a:buNone/>
            </a:pPr>
            <a:endParaRPr kumimoji="0"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733550" y="2971800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1733550" y="2971800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933950" y="2971800"/>
            <a:ext cx="1905000" cy="152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57" name="Group 9"/>
          <p:cNvGrpSpPr>
            <a:grpSpLocks/>
          </p:cNvGrpSpPr>
          <p:nvPr/>
        </p:nvGrpSpPr>
        <p:grpSpPr bwMode="auto">
          <a:xfrm>
            <a:off x="4933950" y="2971800"/>
            <a:ext cx="1905000" cy="1524000"/>
            <a:chOff x="2784" y="2016"/>
            <a:chExt cx="960" cy="960"/>
          </a:xfrm>
        </p:grpSpPr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>
              <a:off x="3264" y="2016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>
              <a:off x="2784" y="2496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384300" y="2882900"/>
            <a:ext cx="1524000" cy="1323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-48" charset="0"/>
              </a:rPr>
              <a:t>       </a:t>
            </a:r>
            <a:r>
              <a:rPr lang="en-US" sz="2400"/>
              <a:t>-30</a:t>
            </a:r>
          </a:p>
          <a:p>
            <a:pPr eaLnBrk="1" hangingPunct="1">
              <a:spcBef>
                <a:spcPct val="50000"/>
              </a:spcBef>
            </a:pPr>
            <a:endParaRPr lang="en-US" sz="1400">
              <a:solidFill>
                <a:srgbClr val="FF66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       7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476750" y="2971800"/>
            <a:ext cx="152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-48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4933950" y="3048000"/>
            <a:ext cx="1981200" cy="1320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15x</a:t>
            </a:r>
            <a:r>
              <a:rPr lang="en-US" sz="2800" baseline="30000"/>
              <a:t>2</a:t>
            </a:r>
            <a:r>
              <a:rPr lang="en-US" sz="2800"/>
              <a:t>  </a:t>
            </a:r>
            <a:r>
              <a:rPr lang="en-US" sz="2800">
                <a:solidFill>
                  <a:srgbClr val="FF0000"/>
                </a:solidFill>
              </a:rPr>
              <a:t>10</a:t>
            </a:r>
            <a:r>
              <a:rPr lang="en-US" sz="2800"/>
              <a:t>x</a:t>
            </a:r>
          </a:p>
          <a:p>
            <a:pPr eaLnBrk="1" hangingPunct="1">
              <a:spcBef>
                <a:spcPct val="50000"/>
              </a:spcBef>
            </a:pPr>
            <a:endParaRPr lang="en-US" sz="700"/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66FF"/>
                </a:solidFill>
              </a:rPr>
              <a:t>-3</a:t>
            </a:r>
            <a:r>
              <a:rPr lang="en-US" sz="2800"/>
              <a:t>x    -2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4248150" y="31242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-48" charset="0"/>
            </a:endParaRP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4191000" y="3048000"/>
            <a:ext cx="7429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5x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953000" y="2362200"/>
            <a:ext cx="8191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3x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6153150" y="2362200"/>
            <a:ext cx="6858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+2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4343400" y="3876675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66FF"/>
                </a:solidFill>
              </a:rPr>
              <a:t>-1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1143000" y="5029200"/>
            <a:ext cx="6715125" cy="798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-48" charset="2"/>
              <a:buNone/>
            </a:pPr>
            <a:r>
              <a:rPr lang="en-US" sz="2800"/>
              <a:t>Solution: 15x</a:t>
            </a:r>
            <a:r>
              <a:rPr lang="en-US" sz="2800" baseline="30000"/>
              <a:t>2</a:t>
            </a:r>
            <a:r>
              <a:rPr lang="en-US" sz="2800"/>
              <a:t> + 7x – 2 = (3x </a:t>
            </a:r>
            <a:r>
              <a:rPr lang="en-US" sz="2800">
                <a:solidFill>
                  <a:srgbClr val="FF0000"/>
                </a:solidFill>
              </a:rPr>
              <a:t>+ 2</a:t>
            </a:r>
            <a:r>
              <a:rPr lang="en-US" sz="2800"/>
              <a:t>)(5x </a:t>
            </a:r>
            <a:r>
              <a:rPr lang="en-US" sz="2400">
                <a:solidFill>
                  <a:srgbClr val="FF66FF"/>
                </a:solidFill>
              </a:rPr>
              <a:t>- 1</a:t>
            </a:r>
            <a:r>
              <a:rPr lang="en-US" sz="2800"/>
              <a:t>)</a:t>
            </a:r>
          </a:p>
          <a:p>
            <a:pPr eaLnBrk="1" hangingPunct="1"/>
            <a:endParaRPr lang="en-US" sz="2400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1524000" y="3276600"/>
            <a:ext cx="1490663" cy="1004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10</a:t>
            </a:r>
            <a:r>
              <a:rPr lang="en-US" sz="2400"/>
              <a:t>      </a:t>
            </a:r>
            <a:r>
              <a:rPr lang="en-US" sz="2400">
                <a:solidFill>
                  <a:srgbClr val="FF66FF"/>
                </a:solidFill>
              </a:rPr>
              <a:t>-3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-48" charset="0"/>
              </a:rPr>
              <a:t>     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/>
      <p:bldP spid="27662" grpId="0"/>
      <p:bldP spid="27664" grpId="0"/>
      <p:bldP spid="27665" grpId="0"/>
      <p:bldP spid="27666" grpId="0"/>
      <p:bldP spid="27667" grpId="0"/>
      <p:bldP spid="27668" grpId="0"/>
      <p:bldP spid="276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696913"/>
            <a:ext cx="7772400" cy="708025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5400">
                <a:solidFill>
                  <a:srgbClr val="9900CC"/>
                </a:solidFill>
              </a:rPr>
              <a:t>Extra Practice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62000" y="2514600"/>
            <a:ext cx="7696200" cy="31242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kumimoji="0" lang="en-US"/>
              <a:t>x</a:t>
            </a:r>
            <a:r>
              <a:rPr kumimoji="0" lang="en-US" baseline="30000"/>
              <a:t>2</a:t>
            </a:r>
            <a:r>
              <a:rPr kumimoji="0" lang="en-US"/>
              <a:t> +4x -32</a:t>
            </a:r>
          </a:p>
          <a:p>
            <a:pPr marL="609600" indent="-609600">
              <a:buFont typeface="Arial" charset="0"/>
              <a:buAutoNum type="arabicPeriod"/>
            </a:pPr>
            <a:r>
              <a:rPr kumimoji="0" lang="en-US"/>
              <a:t>4x</a:t>
            </a:r>
            <a:r>
              <a:rPr kumimoji="0" lang="en-US" baseline="30000"/>
              <a:t>2</a:t>
            </a:r>
            <a:r>
              <a:rPr kumimoji="0" lang="en-US"/>
              <a:t> +4x -3</a:t>
            </a:r>
          </a:p>
          <a:p>
            <a:pPr marL="609600" indent="-609600">
              <a:buFont typeface="Arial" charset="0"/>
              <a:buAutoNum type="arabicPeriod"/>
            </a:pPr>
            <a:r>
              <a:rPr kumimoji="0" lang="en-US"/>
              <a:t>3x</a:t>
            </a:r>
            <a:r>
              <a:rPr kumimoji="0" lang="en-US" baseline="30000"/>
              <a:t>2</a:t>
            </a:r>
            <a:r>
              <a:rPr kumimoji="0" lang="en-US"/>
              <a:t> + 11x – 20</a:t>
            </a:r>
          </a:p>
          <a:p>
            <a:pPr marL="609600" indent="-609600">
              <a:buFont typeface="Arial" charset="0"/>
              <a:buAutoNum type="arabicPeriod"/>
            </a:pP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24800" cy="1066800"/>
          </a:xfrm>
        </p:spPr>
        <p:txBody>
          <a:bodyPr/>
          <a:lstStyle/>
          <a:p>
            <a:r>
              <a:rPr lang="en-US" sz="4800">
                <a:solidFill>
                  <a:srgbClr val="9900CC"/>
                </a:solidFill>
              </a:rPr>
              <a:t>Reminder!!</a:t>
            </a:r>
            <a:r>
              <a:rPr lang="en-US"/>
              <a:t>	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077200" cy="3910013"/>
          </a:xfrm>
        </p:spPr>
        <p:txBody>
          <a:bodyPr/>
          <a:lstStyle/>
          <a:p>
            <a:pPr algn="ctr">
              <a:buFontTx/>
              <a:buNone/>
            </a:pPr>
            <a:r>
              <a:rPr kumimoji="0" lang="en-US" sz="4400"/>
              <a:t>Don’t forget to check your answer by multiplying!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001000" cy="1066800"/>
          </a:xfrm>
        </p:spPr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X- Box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5334000" y="2667000"/>
            <a:ext cx="2590800" cy="2590800"/>
            <a:chOff x="2064" y="1536"/>
            <a:chExt cx="1632" cy="1632"/>
          </a:xfrm>
        </p:grpSpPr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 rot="2697018">
              <a:off x="2064" y="1536"/>
              <a:ext cx="1632" cy="163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" name="Line 6"/>
            <p:cNvSpPr>
              <a:spLocks noChangeShapeType="1"/>
            </p:cNvSpPr>
            <p:nvPr/>
          </p:nvSpPr>
          <p:spPr bwMode="auto">
            <a:xfrm>
              <a:off x="2304" y="1776"/>
              <a:ext cx="1152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Line 7"/>
            <p:cNvSpPr>
              <a:spLocks noChangeShapeType="1"/>
            </p:cNvSpPr>
            <p:nvPr/>
          </p:nvSpPr>
          <p:spPr bwMode="auto">
            <a:xfrm flipH="1">
              <a:off x="2304" y="1776"/>
              <a:ext cx="1152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5791200" y="2743200"/>
            <a:ext cx="17526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/>
              <a:t>Product of a &amp; c</a:t>
            </a:r>
            <a:endParaRPr lang="en-US" sz="2400" b="1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6461125" y="4724400"/>
            <a:ext cx="3651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b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457200" y="2192338"/>
            <a:ext cx="5486400" cy="9318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Trinomial (Quadratic Equation)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1371600" y="2819400"/>
            <a:ext cx="29114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ax</a:t>
            </a:r>
            <a:r>
              <a:rPr lang="en-US" sz="4000" baseline="30000"/>
              <a:t>2</a:t>
            </a:r>
            <a:r>
              <a:rPr lang="en-US" sz="4000"/>
              <a:t> + bx + c</a:t>
            </a:r>
            <a:endParaRPr lang="en-US" sz="2800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457200" y="3686175"/>
            <a:ext cx="45720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/>
              <a:t>Fill the 2 empty sides with 2 numbers that are factors of ‘a·c’ and add to give you ‘b’.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001000" cy="1066800"/>
          </a:xfrm>
        </p:spPr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X- Box</a:t>
            </a:r>
          </a:p>
        </p:txBody>
      </p:sp>
      <p:grpSp>
        <p:nvGrpSpPr>
          <p:cNvPr id="48131" name="Group 3"/>
          <p:cNvGrpSpPr>
            <a:grpSpLocks/>
          </p:cNvGrpSpPr>
          <p:nvPr/>
        </p:nvGrpSpPr>
        <p:grpSpPr bwMode="auto">
          <a:xfrm>
            <a:off x="5334000" y="2667000"/>
            <a:ext cx="2590800" cy="2590800"/>
            <a:chOff x="2064" y="1536"/>
            <a:chExt cx="1632" cy="1632"/>
          </a:xfrm>
        </p:grpSpPr>
        <p:sp>
          <p:nvSpPr>
            <p:cNvPr id="48132" name="Rectangle 4"/>
            <p:cNvSpPr>
              <a:spLocks noChangeArrowheads="1"/>
            </p:cNvSpPr>
            <p:nvPr/>
          </p:nvSpPr>
          <p:spPr bwMode="auto">
            <a:xfrm rot="2697018">
              <a:off x="2064" y="1536"/>
              <a:ext cx="1632" cy="163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3" name="Line 5"/>
            <p:cNvSpPr>
              <a:spLocks noChangeShapeType="1"/>
            </p:cNvSpPr>
            <p:nvPr/>
          </p:nvSpPr>
          <p:spPr bwMode="auto">
            <a:xfrm>
              <a:off x="2304" y="1776"/>
              <a:ext cx="1152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 flipH="1">
              <a:off x="2304" y="1776"/>
              <a:ext cx="1152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172200" y="2849563"/>
            <a:ext cx="91440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/>
              <a:t>20</a:t>
            </a:r>
            <a:endParaRPr lang="en-US" sz="2400" b="1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6477000" y="4572000"/>
            <a:ext cx="3698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9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457200" y="2192338"/>
            <a:ext cx="5486400" cy="9318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Trinomial (Quadratic Equation)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1371600" y="2819400"/>
            <a:ext cx="30194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x</a:t>
            </a:r>
            <a:r>
              <a:rPr lang="en-US" sz="4000" baseline="30000"/>
              <a:t>2</a:t>
            </a:r>
            <a:r>
              <a:rPr lang="en-US" sz="4000"/>
              <a:t> + 9x + 20</a:t>
            </a:r>
            <a:endParaRPr lang="en-US" sz="2800"/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457200" y="3686175"/>
            <a:ext cx="45720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/>
              <a:t>Fill the 2 empty sides with 2 numbers that are factors of ‘a·c’ and add to give you ‘b’.  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7459663" y="370998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5670550" y="362743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001000" cy="1066800"/>
          </a:xfrm>
        </p:spPr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X- Box</a:t>
            </a: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5334000" y="2667000"/>
            <a:ext cx="2590800" cy="2590800"/>
            <a:chOff x="2064" y="1536"/>
            <a:chExt cx="1632" cy="1632"/>
          </a:xfrm>
        </p:grpSpPr>
        <p:sp>
          <p:nvSpPr>
            <p:cNvPr id="49156" name="Rectangle 4"/>
            <p:cNvSpPr>
              <a:spLocks noChangeArrowheads="1"/>
            </p:cNvSpPr>
            <p:nvPr/>
          </p:nvSpPr>
          <p:spPr bwMode="auto">
            <a:xfrm rot="2697018">
              <a:off x="2064" y="1536"/>
              <a:ext cx="1632" cy="163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57" name="Line 5"/>
            <p:cNvSpPr>
              <a:spLocks noChangeShapeType="1"/>
            </p:cNvSpPr>
            <p:nvPr/>
          </p:nvSpPr>
          <p:spPr bwMode="auto">
            <a:xfrm>
              <a:off x="2304" y="1776"/>
              <a:ext cx="1152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 flipH="1">
              <a:off x="2304" y="1776"/>
              <a:ext cx="1152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6172200" y="2849563"/>
            <a:ext cx="91440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/>
              <a:t>-42</a:t>
            </a:r>
            <a:endParaRPr lang="en-US" sz="2400" b="1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6384925" y="4572000"/>
            <a:ext cx="5556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-1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457200" y="2192338"/>
            <a:ext cx="5486400" cy="9318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Trinomial (Quadratic Equation)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1371600" y="2819400"/>
            <a:ext cx="272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2x</a:t>
            </a:r>
            <a:r>
              <a:rPr lang="en-US" sz="4000" baseline="30000"/>
              <a:t>2</a:t>
            </a:r>
            <a:r>
              <a:rPr lang="en-US" sz="4000"/>
              <a:t> -x - 21</a:t>
            </a:r>
            <a:endParaRPr lang="en-US" sz="2800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457200" y="3686175"/>
            <a:ext cx="45720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/>
              <a:t>Fill the 2 empty sides with 2 numbers that are factors of ‘a·c’ and add to give you ‘b’.  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7315200" y="3733800"/>
            <a:ext cx="4191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-7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5543550" y="374808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72400" cy="838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4800">
                <a:solidFill>
                  <a:srgbClr val="9900CC"/>
                </a:solidFill>
              </a:rPr>
              <a:t>X-box Factoring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28000" cy="3505200"/>
          </a:xfrm>
          <a:noFill/>
        </p:spPr>
        <p:txBody>
          <a:bodyPr/>
          <a:lstStyle/>
          <a:p>
            <a:pPr>
              <a:spcBef>
                <a:spcPct val="50000"/>
              </a:spcBef>
            </a:pPr>
            <a:r>
              <a:rPr kumimoji="0" lang="en-US"/>
              <a:t>This is a guaranteed method for factoring quadratic equations—no guessing necessary!</a:t>
            </a:r>
          </a:p>
          <a:p>
            <a:pPr>
              <a:spcBef>
                <a:spcPct val="50000"/>
              </a:spcBef>
            </a:pPr>
            <a:r>
              <a:rPr kumimoji="0" lang="en-US"/>
              <a:t>We will learn how to factor quadratic equations using the x-box method</a:t>
            </a:r>
          </a:p>
          <a:p>
            <a:pPr>
              <a:spcBef>
                <a:spcPct val="50000"/>
              </a:spcBef>
            </a:pP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1206500" y="762000"/>
            <a:ext cx="6870700" cy="838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6000">
                <a:solidFill>
                  <a:srgbClr val="9900CC"/>
                </a:solidFill>
              </a:rPr>
              <a:t>LET’S TRY IT!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696200" cy="3886200"/>
          </a:xfrm>
        </p:spPr>
        <p:txBody>
          <a:bodyPr/>
          <a:lstStyle/>
          <a:p>
            <a:pPr>
              <a:buFontTx/>
              <a:buNone/>
            </a:pPr>
            <a:r>
              <a:rPr kumimoji="0" lang="en-US" sz="2400"/>
              <a:t>Students apply basic factoring techniques to second- and simple third-degree polynomials. These techniques include finding a common factor for all terms in a polynomial, recognizing the difference of two squares, and recognizing perfect squares of binomials. </a:t>
            </a:r>
          </a:p>
          <a:p>
            <a:pPr>
              <a:buFontTx/>
              <a:buNone/>
            </a:pPr>
            <a:endParaRPr kumimoji="0" lang="en-US" sz="2400"/>
          </a:p>
          <a:p>
            <a:pPr>
              <a:buFontTx/>
              <a:buNone/>
            </a:pPr>
            <a:r>
              <a:rPr kumimoji="0" lang="en-US" sz="2800"/>
              <a:t>Objective: I can use the x-box method to factor non-prime trinomials.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3" name="AutoShape 29"/>
          <p:cNvSpPr>
            <a:spLocks noChangeArrowheads="1"/>
          </p:cNvSpPr>
          <p:nvPr/>
        </p:nvSpPr>
        <p:spPr bwMode="auto">
          <a:xfrm>
            <a:off x="7467600" y="3124200"/>
            <a:ext cx="304800" cy="2286000"/>
          </a:xfrm>
          <a:prstGeom prst="upArrow">
            <a:avLst>
              <a:gd name="adj1" fmla="val 50000"/>
              <a:gd name="adj2" fmla="val 187500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4" name="AutoShape 30"/>
          <p:cNvSpPr>
            <a:spLocks noChangeArrowheads="1"/>
          </p:cNvSpPr>
          <p:nvPr/>
        </p:nvSpPr>
        <p:spPr bwMode="auto">
          <a:xfrm>
            <a:off x="5715000" y="3124200"/>
            <a:ext cx="304800" cy="2286000"/>
          </a:xfrm>
          <a:prstGeom prst="upArrow">
            <a:avLst>
              <a:gd name="adj1" fmla="val 50000"/>
              <a:gd name="adj2" fmla="val 187500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5" name="AutoShape 31"/>
          <p:cNvSpPr>
            <a:spLocks noChangeArrowheads="1"/>
          </p:cNvSpPr>
          <p:nvPr/>
        </p:nvSpPr>
        <p:spPr bwMode="auto">
          <a:xfrm rot="16200000">
            <a:off x="6362700" y="2171700"/>
            <a:ext cx="304800" cy="3124200"/>
          </a:xfrm>
          <a:prstGeom prst="upArrow">
            <a:avLst>
              <a:gd name="adj1" fmla="val 50000"/>
              <a:gd name="adj2" fmla="val 256250"/>
            </a:avLst>
          </a:prstGeom>
          <a:solidFill>
            <a:schemeClr val="accent1">
              <a:alpha val="31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6" name="AutoShape 32"/>
          <p:cNvSpPr>
            <a:spLocks noChangeArrowheads="1"/>
          </p:cNvSpPr>
          <p:nvPr/>
        </p:nvSpPr>
        <p:spPr bwMode="auto">
          <a:xfrm rot="16200000">
            <a:off x="6362700" y="3467100"/>
            <a:ext cx="304800" cy="3124200"/>
          </a:xfrm>
          <a:prstGeom prst="upArrow">
            <a:avLst>
              <a:gd name="adj1" fmla="val 50000"/>
              <a:gd name="adj2" fmla="val 256250"/>
            </a:avLst>
          </a:prstGeom>
          <a:solidFill>
            <a:schemeClr val="accent1">
              <a:alpha val="31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6870700" cy="990600"/>
          </a:xfrm>
        </p:spPr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Factor the x-box way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3962400"/>
          </a:xfrm>
        </p:spPr>
        <p:txBody>
          <a:bodyPr/>
          <a:lstStyle/>
          <a:p>
            <a:pPr algn="ctr">
              <a:buFontTx/>
              <a:buNone/>
            </a:pPr>
            <a:r>
              <a:rPr kumimoji="0" lang="en-US"/>
              <a:t>Example: Factor x</a:t>
            </a:r>
            <a:r>
              <a:rPr kumimoji="0" lang="en-US" baseline="30000"/>
              <a:t>2</a:t>
            </a:r>
            <a:r>
              <a:rPr kumimoji="0" lang="en-US"/>
              <a:t> -3x -10</a:t>
            </a:r>
          </a:p>
          <a:p>
            <a:pPr>
              <a:buFontTx/>
              <a:buNone/>
            </a:pPr>
            <a:endParaRPr kumimoji="0"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1147763" y="2732088"/>
            <a:ext cx="2301875" cy="251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1135063" y="2732088"/>
            <a:ext cx="2301875" cy="251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624013" y="4329113"/>
            <a:ext cx="13954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-3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346200" y="2667000"/>
            <a:ext cx="1893888" cy="1004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(1)(-10)=</a:t>
            </a:r>
          </a:p>
          <a:p>
            <a:pPr algn="ctr">
              <a:spcBef>
                <a:spcPct val="50000"/>
              </a:spcBef>
            </a:pPr>
            <a:r>
              <a:rPr lang="en-US" sz="2400"/>
              <a:t>-10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609600" y="3786188"/>
            <a:ext cx="9255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-5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878138" y="3786188"/>
            <a:ext cx="6969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793750" y="3148013"/>
            <a:ext cx="9763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4953000" y="3054350"/>
            <a:ext cx="3505200" cy="2590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6705600" y="305435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4953000" y="434975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7086600" y="4565650"/>
            <a:ext cx="9144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3600"/>
              <a:t>-10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5257800" y="3276600"/>
            <a:ext cx="1447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/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6781800" y="3367088"/>
            <a:ext cx="1371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/>
              <a:t>-5x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5181600" y="4572000"/>
            <a:ext cx="152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5105400" y="4616450"/>
            <a:ext cx="1371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/>
              <a:t>2x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5029200" y="3314700"/>
            <a:ext cx="1752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/>
              <a:t>x</a:t>
            </a:r>
            <a:r>
              <a:rPr lang="en-US" sz="3600" baseline="30000"/>
              <a:t>2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5334000" y="2673350"/>
            <a:ext cx="1066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7010400" y="2719388"/>
            <a:ext cx="121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-5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4191000" y="3435350"/>
            <a:ext cx="762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/>
              <a:t>x</a:t>
            </a: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4114800" y="4806950"/>
            <a:ext cx="762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+2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228600" y="57150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x</a:t>
            </a:r>
            <a:r>
              <a:rPr lang="en-US" sz="2400" baseline="30000"/>
              <a:t>2</a:t>
            </a:r>
            <a:r>
              <a:rPr lang="en-US" sz="2400"/>
              <a:t> -3x -10 = (x-5)(x+2)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5389563" y="413385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5546725" y="5362575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GCF</a:t>
            </a: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7315200" y="5348288"/>
            <a:ext cx="615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GCF</a:t>
            </a:r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8070850" y="4876800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GCF</a:t>
            </a:r>
          </a:p>
        </p:txBody>
      </p:sp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8070850" y="3562350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GCF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3" grpId="0" animBg="1"/>
      <p:bldP spid="42014" grpId="0" animBg="1"/>
      <p:bldP spid="42015" grpId="0" animBg="1"/>
      <p:bldP spid="42016" grpId="0" animBg="1"/>
      <p:bldP spid="41990" grpId="0"/>
      <p:bldP spid="41991" grpId="0"/>
      <p:bldP spid="41992" grpId="0"/>
      <p:bldP spid="41993" grpId="0"/>
      <p:bldP spid="41999" grpId="0"/>
      <p:bldP spid="42001" grpId="0"/>
      <p:bldP spid="42003" grpId="0"/>
      <p:bldP spid="42004" grpId="0"/>
      <p:bldP spid="42005" grpId="0"/>
      <p:bldP spid="42006" grpId="0"/>
      <p:bldP spid="42007" grpId="0"/>
      <p:bldP spid="42008" grpId="0"/>
      <p:bldP spid="42009" grpId="0"/>
      <p:bldP spid="42017" grpId="0"/>
      <p:bldP spid="42018" grpId="0"/>
      <p:bldP spid="42019" grpId="0"/>
      <p:bldP spid="420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0" y="685800"/>
            <a:ext cx="6870700" cy="914400"/>
          </a:xfrm>
        </p:spPr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Factor the x-box way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743200" y="4038600"/>
            <a:ext cx="11985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Middle</a:t>
            </a: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1211263" y="2579688"/>
            <a:ext cx="2301875" cy="251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flipH="1">
            <a:off x="1211263" y="2579688"/>
            <a:ext cx="2301875" cy="251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676400" y="4343400"/>
            <a:ext cx="139541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/>
              <a:t>b=</a:t>
            </a:r>
            <a:r>
              <a:rPr lang="en-US" sz="2400" b="1">
                <a:solidFill>
                  <a:srgbClr val="000099"/>
                </a:solidFill>
              </a:rPr>
              <a:t>m</a:t>
            </a:r>
            <a:r>
              <a:rPr lang="en-US" sz="2400" b="1"/>
              <a:t>+</a:t>
            </a:r>
            <a:r>
              <a:rPr lang="en-US" sz="2400" b="1">
                <a:solidFill>
                  <a:srgbClr val="990000"/>
                </a:solidFill>
              </a:rPr>
              <a:t>n</a:t>
            </a:r>
          </a:p>
          <a:p>
            <a:pPr algn="ctr"/>
            <a:r>
              <a:rPr lang="en-US" sz="2400" b="1"/>
              <a:t>Sum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663700" y="2425700"/>
            <a:ext cx="1360488" cy="1004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Product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6600"/>
                </a:solidFill>
              </a:rPr>
              <a:t>a</a:t>
            </a:r>
            <a:r>
              <a:rPr lang="en-US" sz="2400" b="1">
                <a:solidFill>
                  <a:srgbClr val="800080"/>
                </a:solidFill>
              </a:rPr>
              <a:t>c</a:t>
            </a:r>
            <a:r>
              <a:rPr lang="en-US" sz="2400" b="1"/>
              <a:t>=</a:t>
            </a:r>
            <a:r>
              <a:rPr lang="en-US" sz="2400" b="1">
                <a:solidFill>
                  <a:srgbClr val="000099"/>
                </a:solidFill>
              </a:rPr>
              <a:t>m</a:t>
            </a:r>
            <a:r>
              <a:rPr lang="en-US" sz="2400" b="1">
                <a:solidFill>
                  <a:srgbClr val="990000"/>
                </a:solidFill>
              </a:rPr>
              <a:t>n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1350963" y="3633788"/>
            <a:ext cx="6969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m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819400" y="3505200"/>
            <a:ext cx="6969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n</a:t>
            </a:r>
          </a:p>
        </p:txBody>
      </p:sp>
      <p:sp>
        <p:nvSpPr>
          <p:cNvPr id="40973" name="Arc 13"/>
          <p:cNvSpPr>
            <a:spLocks/>
          </p:cNvSpPr>
          <p:nvPr/>
        </p:nvSpPr>
        <p:spPr bwMode="auto">
          <a:xfrm rot="-3871327" flipH="1" flipV="1">
            <a:off x="2760663" y="4445000"/>
            <a:ext cx="666750" cy="381000"/>
          </a:xfrm>
          <a:custGeom>
            <a:avLst/>
            <a:gdLst>
              <a:gd name="G0" fmla="+- 0 0 0"/>
              <a:gd name="G1" fmla="+- 21532 0 0"/>
              <a:gd name="G2" fmla="+- 21600 0 0"/>
              <a:gd name="T0" fmla="*/ 1709 w 21463"/>
              <a:gd name="T1" fmla="*/ 0 h 21532"/>
              <a:gd name="T2" fmla="*/ 21463 w 21463"/>
              <a:gd name="T3" fmla="*/ 19106 h 21532"/>
              <a:gd name="T4" fmla="*/ 0 w 21463"/>
              <a:gd name="T5" fmla="*/ 21532 h 21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63" h="21532" fill="none" extrusionOk="0">
                <a:moveTo>
                  <a:pt x="1709" y="-1"/>
                </a:moveTo>
                <a:cubicBezTo>
                  <a:pt x="12018" y="817"/>
                  <a:pt x="20301" y="8829"/>
                  <a:pt x="21463" y="19105"/>
                </a:cubicBezTo>
              </a:path>
              <a:path w="21463" h="21532" stroke="0" extrusionOk="0">
                <a:moveTo>
                  <a:pt x="1709" y="-1"/>
                </a:moveTo>
                <a:cubicBezTo>
                  <a:pt x="12018" y="817"/>
                  <a:pt x="20301" y="8829"/>
                  <a:pt x="21463" y="19105"/>
                </a:cubicBezTo>
                <a:lnTo>
                  <a:pt x="0" y="2153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793750" y="3148013"/>
            <a:ext cx="9763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0" y="2743200"/>
            <a:ext cx="16764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First and Last Coefficients</a:t>
            </a:r>
          </a:p>
        </p:txBody>
      </p:sp>
      <p:sp>
        <p:nvSpPr>
          <p:cNvPr id="40976" name="Arc 16"/>
          <p:cNvSpPr>
            <a:spLocks/>
          </p:cNvSpPr>
          <p:nvPr/>
        </p:nvSpPr>
        <p:spPr bwMode="auto">
          <a:xfrm rot="8121513" flipH="1" flipV="1">
            <a:off x="1038225" y="2174875"/>
            <a:ext cx="1117600" cy="957263"/>
          </a:xfrm>
          <a:custGeom>
            <a:avLst/>
            <a:gdLst>
              <a:gd name="G0" fmla="+- 0 0 0"/>
              <a:gd name="G1" fmla="+- 21532 0 0"/>
              <a:gd name="G2" fmla="+- 21600 0 0"/>
              <a:gd name="T0" fmla="*/ 1709 w 21463"/>
              <a:gd name="T1" fmla="*/ 0 h 21532"/>
              <a:gd name="T2" fmla="*/ 21463 w 21463"/>
              <a:gd name="T3" fmla="*/ 19106 h 21532"/>
              <a:gd name="T4" fmla="*/ 0 w 21463"/>
              <a:gd name="T5" fmla="*/ 21532 h 21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63" h="21532" fill="none" extrusionOk="0">
                <a:moveTo>
                  <a:pt x="1709" y="-1"/>
                </a:moveTo>
                <a:cubicBezTo>
                  <a:pt x="12018" y="817"/>
                  <a:pt x="20301" y="8829"/>
                  <a:pt x="21463" y="19105"/>
                </a:cubicBezTo>
              </a:path>
              <a:path w="21463" h="21532" stroke="0" extrusionOk="0">
                <a:moveTo>
                  <a:pt x="1709" y="-1"/>
                </a:moveTo>
                <a:cubicBezTo>
                  <a:pt x="12018" y="817"/>
                  <a:pt x="20301" y="8829"/>
                  <a:pt x="21463" y="19105"/>
                </a:cubicBezTo>
                <a:lnTo>
                  <a:pt x="0" y="2153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2590800" y="1843088"/>
            <a:ext cx="3733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y = </a:t>
            </a:r>
            <a:r>
              <a:rPr lang="en-US" sz="2800" b="1">
                <a:solidFill>
                  <a:srgbClr val="006600"/>
                </a:solidFill>
              </a:rPr>
              <a:t>ax</a:t>
            </a:r>
            <a:r>
              <a:rPr lang="en-US" sz="2800" b="1" baseline="30000">
                <a:solidFill>
                  <a:srgbClr val="006600"/>
                </a:solidFill>
              </a:rPr>
              <a:t>2</a:t>
            </a:r>
            <a:r>
              <a:rPr lang="en-US" sz="2800" b="1"/>
              <a:t> + bx + </a:t>
            </a:r>
            <a:r>
              <a:rPr lang="en-US" sz="2800" b="1">
                <a:solidFill>
                  <a:srgbClr val="800080"/>
                </a:solidFill>
              </a:rPr>
              <a:t>c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5029200" y="2667000"/>
            <a:ext cx="3505200" cy="2590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6781800" y="26670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5029200" y="3962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7162800" y="4100513"/>
            <a:ext cx="1219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400" b="1">
                <a:solidFill>
                  <a:srgbClr val="800080"/>
                </a:solidFill>
              </a:rPr>
              <a:t>Last term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5257800" y="2971800"/>
            <a:ext cx="1447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hlink"/>
                </a:solidFill>
              </a:rPr>
              <a:t>1st         Term</a:t>
            </a:r>
            <a:r>
              <a:rPr lang="en-US"/>
              <a:t>           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6934200" y="3048000"/>
            <a:ext cx="13716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990000"/>
                </a:solidFill>
              </a:rPr>
              <a:t>Factor</a:t>
            </a:r>
          </a:p>
          <a:p>
            <a:pPr algn="ctr"/>
            <a:r>
              <a:rPr lang="en-US" sz="2400">
                <a:solidFill>
                  <a:srgbClr val="990000"/>
                </a:solidFill>
              </a:rPr>
              <a:t>n</a:t>
            </a: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5181600" y="4267200"/>
            <a:ext cx="152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5257800" y="4191000"/>
            <a:ext cx="13716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Factor</a:t>
            </a:r>
          </a:p>
          <a:p>
            <a:pPr algn="ctr"/>
            <a:r>
              <a:rPr lang="en-US" sz="2400">
                <a:solidFill>
                  <a:srgbClr val="000099"/>
                </a:solidFill>
              </a:rPr>
              <a:t>m</a:t>
            </a: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5257800" y="2286000"/>
            <a:ext cx="137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Base 1</a:t>
            </a:r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6934200" y="2286000"/>
            <a:ext cx="137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Base 2</a:t>
            </a:r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3886200" y="3200400"/>
            <a:ext cx="137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GCF</a:t>
            </a: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3810000" y="4343400"/>
            <a:ext cx="137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Height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9" grpId="0"/>
      <p:bldP spid="40970" grpId="0"/>
      <p:bldP spid="40971" grpId="0"/>
      <p:bldP spid="40972" grpId="0"/>
      <p:bldP spid="40973" grpId="0" animBg="1"/>
      <p:bldP spid="40975" grpId="0"/>
      <p:bldP spid="40976" grpId="0" animBg="1"/>
      <p:bldP spid="40982" grpId="0"/>
      <p:bldP spid="40983" grpId="0"/>
      <p:bldP spid="40984" grpId="0"/>
      <p:bldP spid="40986" grpId="0"/>
      <p:bldP spid="40987" grpId="0"/>
      <p:bldP spid="40988" grpId="0"/>
      <p:bldP spid="40989" grpId="0"/>
      <p:bldP spid="409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6870700" cy="990600"/>
          </a:xfrm>
        </p:spPr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Factor the x-box way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96200" cy="3581400"/>
          </a:xfrm>
        </p:spPr>
        <p:txBody>
          <a:bodyPr/>
          <a:lstStyle/>
          <a:p>
            <a:pPr algn="ctr">
              <a:buFontTx/>
              <a:buNone/>
            </a:pPr>
            <a:r>
              <a:rPr kumimoji="0" lang="en-US"/>
              <a:t>Example: Factor 3x</a:t>
            </a:r>
            <a:r>
              <a:rPr kumimoji="0" lang="en-US" baseline="30000"/>
              <a:t>2</a:t>
            </a:r>
            <a:r>
              <a:rPr kumimoji="0" lang="en-US"/>
              <a:t> -13x -10</a:t>
            </a:r>
          </a:p>
          <a:p>
            <a:pPr>
              <a:buFontTx/>
              <a:buNone/>
            </a:pPr>
            <a:endParaRPr kumimoji="0" lang="en-U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211263" y="2579688"/>
            <a:ext cx="2301875" cy="251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1211263" y="2579688"/>
            <a:ext cx="2301875" cy="251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700213" y="4200525"/>
            <a:ext cx="13954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-13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458913" y="2667000"/>
            <a:ext cx="18938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-30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85800" y="3657600"/>
            <a:ext cx="9255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-15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954338" y="3633788"/>
            <a:ext cx="6969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793750" y="3148013"/>
            <a:ext cx="9763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5029200" y="2971800"/>
            <a:ext cx="3505200" cy="2590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6781800" y="2971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5029200" y="4267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7162800" y="4618038"/>
            <a:ext cx="914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000"/>
              <a:t>-10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5257800" y="3276600"/>
            <a:ext cx="1447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/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6934200" y="3352800"/>
            <a:ext cx="137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/>
              <a:t>-15x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5181600" y="4572000"/>
            <a:ext cx="152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5257800" y="4648200"/>
            <a:ext cx="1371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/>
              <a:t>2x</a:t>
            </a: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5562600" y="3352800"/>
            <a:ext cx="83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/>
              <a:t>3x</a:t>
            </a:r>
            <a:r>
              <a:rPr lang="en-US" sz="2400" baseline="30000"/>
              <a:t>2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5410200" y="2590800"/>
            <a:ext cx="1066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7086600" y="2590800"/>
            <a:ext cx="121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-5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4267200" y="3352800"/>
            <a:ext cx="762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/>
              <a:t>3x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4191000" y="4724400"/>
            <a:ext cx="762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+2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76200" y="56388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3x</a:t>
            </a:r>
            <a:r>
              <a:rPr lang="en-US" sz="2400" baseline="30000"/>
              <a:t>2</a:t>
            </a:r>
            <a:r>
              <a:rPr lang="en-US" sz="2400"/>
              <a:t> -13x -10 = (x-5)(3x+2)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  <p:bldP spid="43015" grpId="0"/>
      <p:bldP spid="43016" grpId="0"/>
      <p:bldP spid="43017" grpId="0"/>
      <p:bldP spid="43022" grpId="0"/>
      <p:bldP spid="43024" grpId="0"/>
      <p:bldP spid="43026" grpId="0"/>
      <p:bldP spid="43027" grpId="0"/>
      <p:bldP spid="43028" grpId="0"/>
      <p:bldP spid="43029" grpId="0"/>
      <p:bldP spid="43030" grpId="0"/>
      <p:bldP spid="43031" grpId="0"/>
      <p:bldP spid="43032" grpId="0"/>
    </p:bldLst>
  </p:timing>
</p:sld>
</file>

<file path=ppt/theme/theme1.xml><?xml version="1.0" encoding="utf-8"?>
<a:theme xmlns:a="http://schemas.openxmlformats.org/drawingml/2006/main" name="Fun Clip">
  <a:themeElements>
    <a:clrScheme name="Fun Clip 1">
      <a:dk1>
        <a:srgbClr val="330000"/>
      </a:dk1>
      <a:lt1>
        <a:srgbClr val="FFFFFF"/>
      </a:lt1>
      <a:dk2>
        <a:srgbClr val="320000"/>
      </a:dk2>
      <a:lt2>
        <a:srgbClr val="808080"/>
      </a:lt2>
      <a:accent1>
        <a:srgbClr val="FFCC00"/>
      </a:accent1>
      <a:accent2>
        <a:srgbClr val="FFDC4C"/>
      </a:accent2>
      <a:accent3>
        <a:srgbClr val="FFFFFF"/>
      </a:accent3>
      <a:accent4>
        <a:srgbClr val="2A0000"/>
      </a:accent4>
      <a:accent5>
        <a:srgbClr val="FFE2AA"/>
      </a:accent5>
      <a:accent6>
        <a:srgbClr val="E7C744"/>
      </a:accent6>
      <a:hlink>
        <a:srgbClr val="009999"/>
      </a:hlink>
      <a:folHlink>
        <a:srgbClr val="CC6018"/>
      </a:folHlink>
    </a:clrScheme>
    <a:fontScheme name="Fun Cli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-4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-48" charset="0"/>
          </a:defRPr>
        </a:defPPr>
      </a:lstStyle>
    </a:lnDef>
  </a:objectDefaults>
  <a:extraClrSchemeLst>
    <a:extraClrScheme>
      <a:clrScheme name="Fun Clip 1">
        <a:dk1>
          <a:srgbClr val="330000"/>
        </a:dk1>
        <a:lt1>
          <a:srgbClr val="FFFFFF"/>
        </a:lt1>
        <a:dk2>
          <a:srgbClr val="320000"/>
        </a:dk2>
        <a:lt2>
          <a:srgbClr val="808080"/>
        </a:lt2>
        <a:accent1>
          <a:srgbClr val="FFCC00"/>
        </a:accent1>
        <a:accent2>
          <a:srgbClr val="FFDC4C"/>
        </a:accent2>
        <a:accent3>
          <a:srgbClr val="FFFFFF"/>
        </a:accent3>
        <a:accent4>
          <a:srgbClr val="2A0000"/>
        </a:accent4>
        <a:accent5>
          <a:srgbClr val="FFE2AA"/>
        </a:accent5>
        <a:accent6>
          <a:srgbClr val="E7C744"/>
        </a:accent6>
        <a:hlink>
          <a:srgbClr val="009999"/>
        </a:hlink>
        <a:folHlink>
          <a:srgbClr val="CC6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Jennifer's Computer:Users:Wunderlich:Desktop:Microsoft Office 2004:Templates:Presentations:Designs:Fun Clip</Template>
  <TotalTime>947</TotalTime>
  <Words>581</Words>
  <Application>Microsoft Office PowerPoint</Application>
  <PresentationFormat>On-screen Show (4:3)</PresentationFormat>
  <Paragraphs>165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Comic Sans MS</vt:lpstr>
      <vt:lpstr>ＭＳ Ｐゴシック</vt:lpstr>
      <vt:lpstr>Times New Roman</vt:lpstr>
      <vt:lpstr>Wingdings</vt:lpstr>
      <vt:lpstr>Fun Clip</vt:lpstr>
      <vt:lpstr>X-box Factoring</vt:lpstr>
      <vt:lpstr>X- Box</vt:lpstr>
      <vt:lpstr>X- Box</vt:lpstr>
      <vt:lpstr>X- Box</vt:lpstr>
      <vt:lpstr>X-box Factoring</vt:lpstr>
      <vt:lpstr>LET’S TRY IT!</vt:lpstr>
      <vt:lpstr>Factor the x-box way</vt:lpstr>
      <vt:lpstr>Factor the x-box way</vt:lpstr>
      <vt:lpstr>Factor the x-box way</vt:lpstr>
      <vt:lpstr>Examples</vt:lpstr>
      <vt:lpstr>Examples continued</vt:lpstr>
      <vt:lpstr>Examples continued</vt:lpstr>
      <vt:lpstr>Examples continued</vt:lpstr>
      <vt:lpstr>Extra Practice</vt:lpstr>
      <vt:lpstr>Reminder!! </vt:lpstr>
    </vt:vector>
  </TitlesOfParts>
  <Company>The Boeing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Diamond and Box Factoring</dc:title>
  <dc:creator>Cindi Judd</dc:creator>
  <cp:lastModifiedBy>Tristen Billerbeck</cp:lastModifiedBy>
  <cp:revision>16</cp:revision>
  <cp:lastPrinted>2009-04-22T19:24:48Z</cp:lastPrinted>
  <dcterms:created xsi:type="dcterms:W3CDTF">2005-01-27T05:22:53Z</dcterms:created>
  <dcterms:modified xsi:type="dcterms:W3CDTF">2016-02-24T03:00:22Z</dcterms:modified>
</cp:coreProperties>
</file>