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96AB3-F214-4451-AB0D-C61D79CCC9E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5A473-504F-4D60-80E0-A8726C188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5A473-504F-4D60-80E0-A8726C188B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9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Graphing Quadratic Functions in </a:t>
            </a:r>
            <a:r>
              <a:rPr lang="en-US" smtClean="0"/>
              <a:t>Vertex </a:t>
            </a:r>
            <a:r>
              <a:rPr lang="en-US" smtClean="0"/>
              <a:t>and </a:t>
            </a:r>
            <a:r>
              <a:rPr lang="en-US" dirty="0" smtClean="0"/>
              <a:t>Intercept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1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460" y="634313"/>
            <a:ext cx="9774844" cy="55028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20216" y="4929709"/>
                <a:ext cx="3163330" cy="1113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Axis of Symmetry is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3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−3+1</m:t>
                        </m:r>
                      </m:num>
                      <m:den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3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3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300" dirty="0" smtClean="0"/>
                  <a:t>              x = -1</a:t>
                </a:r>
                <a:endParaRPr lang="en-US" sz="23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0216" y="4929709"/>
                <a:ext cx="3163330" cy="1113382"/>
              </a:xfrm>
              <a:prstGeom prst="rect">
                <a:avLst/>
              </a:prstGeom>
              <a:blipFill rotWithShape="0">
                <a:blip r:embed="rId3"/>
                <a:stretch>
                  <a:fillRect l="-1734" b="-2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609" y="444843"/>
            <a:ext cx="2784226" cy="120422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FOIL</a:t>
            </a:r>
            <a:endParaRPr lang="en-US" sz="72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378" y="1870140"/>
            <a:ext cx="8035225" cy="406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40767" y="1453600"/>
            <a:ext cx="9590251" cy="4986497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latin typeface="Calibri" panose="020F0502020204030204" pitchFamily="34" charset="0"/>
              </a:rPr>
              <a:t>Intercept Form: y = </a:t>
            </a:r>
            <a:r>
              <a:rPr lang="en-US" sz="6000" b="1" dirty="0">
                <a:latin typeface="Calibri" panose="020F0502020204030204" pitchFamily="34" charset="0"/>
              </a:rPr>
              <a:t>(x-2)(x-7</a:t>
            </a:r>
            <a:r>
              <a:rPr lang="en-US" sz="6000" b="1" dirty="0" smtClean="0">
                <a:latin typeface="Calibri" panose="020F0502020204030204" pitchFamily="34" charset="0"/>
              </a:rPr>
              <a:t>) </a:t>
            </a:r>
          </a:p>
          <a:p>
            <a:pPr algn="l"/>
            <a:r>
              <a:rPr lang="en-US" sz="6000" b="1" dirty="0" smtClean="0">
                <a:latin typeface="Calibri" panose="020F0502020204030204" pitchFamily="34" charset="0"/>
              </a:rPr>
              <a:t>(x-2)(x-7) = x</a:t>
            </a:r>
            <a:r>
              <a:rPr lang="en-US" sz="6000" b="1" baseline="30000" dirty="0" smtClean="0">
                <a:latin typeface="Calibri" panose="020F0502020204030204" pitchFamily="34" charset="0"/>
              </a:rPr>
              <a:t>2</a:t>
            </a:r>
            <a:r>
              <a:rPr lang="en-US" sz="6000" b="1" dirty="0" smtClean="0">
                <a:latin typeface="Calibri" panose="020F0502020204030204" pitchFamily="34" charset="0"/>
              </a:rPr>
              <a:t> -7x - 2x + 14</a:t>
            </a:r>
          </a:p>
          <a:p>
            <a:pPr algn="l"/>
            <a:r>
              <a:rPr lang="en-US" sz="6000" b="1" dirty="0">
                <a:latin typeface="Calibri" panose="020F0502020204030204" pitchFamily="34" charset="0"/>
              </a:rPr>
              <a:t>	</a:t>
            </a:r>
            <a:r>
              <a:rPr lang="en-US" sz="6000" b="1" dirty="0" smtClean="0">
                <a:latin typeface="Calibri" panose="020F0502020204030204" pitchFamily="34" charset="0"/>
              </a:rPr>
              <a:t>					y	= x</a:t>
            </a:r>
            <a:r>
              <a:rPr lang="en-US" sz="6000" b="1" baseline="30000" dirty="0" smtClean="0">
                <a:latin typeface="Calibri" panose="020F0502020204030204" pitchFamily="34" charset="0"/>
              </a:rPr>
              <a:t>2</a:t>
            </a:r>
            <a:r>
              <a:rPr lang="en-US" sz="6000" b="1" dirty="0" smtClean="0">
                <a:latin typeface="Calibri" panose="020F0502020204030204" pitchFamily="34" charset="0"/>
              </a:rPr>
              <a:t> – 9x + 14</a:t>
            </a:r>
          </a:p>
          <a:p>
            <a:pPr algn="l"/>
            <a:r>
              <a:rPr lang="en-US" sz="6000" b="1" dirty="0" smtClean="0">
                <a:latin typeface="Calibri" panose="020F0502020204030204" pitchFamily="34" charset="0"/>
              </a:rPr>
              <a:t>							Standard Form</a:t>
            </a:r>
            <a:endParaRPr lang="en-US" sz="6000" b="1" dirty="0">
              <a:latin typeface="Calibri" panose="020F0502020204030204" pitchFamily="34" charset="0"/>
            </a:endParaRPr>
          </a:p>
        </p:txBody>
      </p:sp>
      <p:sp>
        <p:nvSpPr>
          <p:cNvPr id="6" name="AutoShape 2" descr="Image result for foil math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325144" y="352167"/>
            <a:ext cx="8930747" cy="75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b="1" dirty="0" smtClean="0">
                <a:latin typeface="Calibri" panose="020F0502020204030204" pitchFamily="34" charset="0"/>
              </a:rPr>
              <a:t>Foil Example</a:t>
            </a:r>
            <a:endParaRPr lang="en-US" sz="7200" b="1" dirty="0">
              <a:latin typeface="Calibri" panose="020F0502020204030204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2434363" y="2331710"/>
            <a:ext cx="1605791" cy="5785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2352939" y="3532519"/>
            <a:ext cx="2349690" cy="8951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3027658" y="2266432"/>
            <a:ext cx="1516349" cy="51355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2989438" y="3504089"/>
            <a:ext cx="1050716" cy="535488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91321" y="2107710"/>
            <a:ext cx="417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endParaRPr 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84230" y="4349160"/>
            <a:ext cx="740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endParaRPr 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5695" y="3270288"/>
            <a:ext cx="597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endParaRPr 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20219" y="2155734"/>
            <a:ext cx="643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endParaRPr 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7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1" grpId="0" animBg="1"/>
      <p:bldP spid="12" grpId="0" animBg="1"/>
      <p:bldP spid="13" grpId="0" animBg="1"/>
      <p:bldP spid="14" grpId="0" animBg="1"/>
      <p:bldP spid="15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Image result for foil math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325144" y="352167"/>
            <a:ext cx="8930747" cy="75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00" b="1" dirty="0" smtClean="0">
                <a:latin typeface="Calibri" panose="020F0502020204030204" pitchFamily="34" charset="0"/>
              </a:rPr>
              <a:t>Practice</a:t>
            </a:r>
            <a:endParaRPr lang="en-US" sz="7200" b="1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4412" y="1103870"/>
            <a:ext cx="8682893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Calibri" panose="020F0502020204030204" pitchFamily="34" charset="0"/>
              </a:rPr>
              <a:t>Graph:</a:t>
            </a:r>
          </a:p>
          <a:p>
            <a:r>
              <a:rPr lang="en-US" sz="6000" b="1" dirty="0" smtClean="0">
                <a:latin typeface="Calibri" panose="020F0502020204030204" pitchFamily="34" charset="0"/>
              </a:rPr>
              <a:t>y = (x + 4)</a:t>
            </a:r>
            <a:r>
              <a:rPr lang="en-US" sz="6000" b="1" baseline="30000" dirty="0" smtClean="0">
                <a:latin typeface="Calibri" panose="020F0502020204030204" pitchFamily="34" charset="0"/>
              </a:rPr>
              <a:t>2</a:t>
            </a:r>
          </a:p>
          <a:p>
            <a:endParaRPr lang="en-US" sz="6000" b="1" baseline="30000" dirty="0">
              <a:latin typeface="Calibri" panose="020F0502020204030204" pitchFamily="34" charset="0"/>
            </a:endParaRPr>
          </a:p>
          <a:p>
            <a:r>
              <a:rPr lang="en-US" sz="6000" b="1" dirty="0">
                <a:latin typeface="Calibri" panose="020F0502020204030204" pitchFamily="34" charset="0"/>
              </a:rPr>
              <a:t>y = </a:t>
            </a:r>
            <a:r>
              <a:rPr lang="en-US" sz="6000" b="1" dirty="0" smtClean="0">
                <a:latin typeface="Calibri" panose="020F0502020204030204" pitchFamily="34" charset="0"/>
              </a:rPr>
              <a:t>-(</a:t>
            </a:r>
            <a:r>
              <a:rPr lang="en-US" sz="6000" b="1" dirty="0">
                <a:latin typeface="Calibri" panose="020F0502020204030204" pitchFamily="34" charset="0"/>
              </a:rPr>
              <a:t>x </a:t>
            </a:r>
            <a:r>
              <a:rPr lang="en-US" sz="6000" b="1" dirty="0" smtClean="0">
                <a:latin typeface="Calibri" panose="020F0502020204030204" pitchFamily="34" charset="0"/>
              </a:rPr>
              <a:t>- 2)</a:t>
            </a:r>
            <a:r>
              <a:rPr lang="en-US" sz="6000" b="1" baseline="30000" dirty="0" smtClean="0">
                <a:latin typeface="Calibri" panose="020F0502020204030204" pitchFamily="34" charset="0"/>
              </a:rPr>
              <a:t>2</a:t>
            </a:r>
            <a:r>
              <a:rPr lang="en-US" sz="6000" b="1" dirty="0" smtClean="0">
                <a:latin typeface="Calibri" panose="020F0502020204030204" pitchFamily="34" charset="0"/>
              </a:rPr>
              <a:t> + 1</a:t>
            </a:r>
          </a:p>
          <a:p>
            <a:endParaRPr lang="en-US" sz="6000" b="1" baseline="30000" dirty="0">
              <a:latin typeface="Calibri" panose="020F0502020204030204" pitchFamily="34" charset="0"/>
            </a:endParaRPr>
          </a:p>
          <a:p>
            <a:r>
              <a:rPr lang="en-US" sz="6000" b="1" dirty="0">
                <a:latin typeface="Calibri" panose="020F0502020204030204" pitchFamily="34" charset="0"/>
              </a:rPr>
              <a:t>y = </a:t>
            </a:r>
            <a:r>
              <a:rPr lang="en-US" sz="6000" b="1" dirty="0" smtClean="0">
                <a:latin typeface="Calibri" panose="020F0502020204030204" pitchFamily="34" charset="0"/>
              </a:rPr>
              <a:t>(</a:t>
            </a:r>
            <a:r>
              <a:rPr lang="en-US" sz="6000" b="1" dirty="0">
                <a:latin typeface="Calibri" panose="020F0502020204030204" pitchFamily="34" charset="0"/>
              </a:rPr>
              <a:t>x </a:t>
            </a:r>
            <a:r>
              <a:rPr lang="en-US" sz="6000" b="1" dirty="0" smtClean="0">
                <a:latin typeface="Calibri" panose="020F0502020204030204" pitchFamily="34" charset="0"/>
              </a:rPr>
              <a:t>– 3)(x + 2)</a:t>
            </a:r>
            <a:endParaRPr lang="en-US" sz="6000" b="1" dirty="0">
              <a:latin typeface="Calibri" panose="020F0502020204030204" pitchFamily="34" charset="0"/>
            </a:endParaRPr>
          </a:p>
          <a:p>
            <a:endParaRPr lang="en-US" sz="6000" b="1" baseline="30000" dirty="0">
              <a:latin typeface="Calibri" panose="020F0502020204030204" pitchFamily="34" charset="0"/>
            </a:endParaRPr>
          </a:p>
          <a:p>
            <a:endParaRPr lang="en-US" sz="6000" b="1" baseline="30000" dirty="0" smtClean="0">
              <a:latin typeface="Calibri" panose="020F0502020204030204" pitchFamily="34" charset="0"/>
            </a:endParaRPr>
          </a:p>
          <a:p>
            <a:endParaRPr lang="en-US" sz="6000" b="1" baseline="30000" dirty="0" smtClean="0">
              <a:latin typeface="Calibri" panose="020F0502020204030204" pitchFamily="34" charset="0"/>
            </a:endParaRPr>
          </a:p>
          <a:p>
            <a:endParaRPr lang="en-US" sz="6000" b="1" baseline="30000" dirty="0" smtClean="0">
              <a:latin typeface="Calibri" panose="020F0502020204030204" pitchFamily="34" charset="0"/>
            </a:endParaRPr>
          </a:p>
          <a:p>
            <a:endParaRPr lang="en-US" sz="6000" b="1" baseline="30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6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7" y="3288957"/>
            <a:ext cx="10018713" cy="1752599"/>
          </a:xfrm>
        </p:spPr>
        <p:txBody>
          <a:bodyPr/>
          <a:lstStyle/>
          <a:p>
            <a:pPr algn="l"/>
            <a:r>
              <a:rPr lang="en-US" dirty="0" smtClean="0"/>
              <a:t>Vocabulary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8832" y="700419"/>
            <a:ext cx="7924800" cy="583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125" y="1395805"/>
            <a:ext cx="5293007" cy="283195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</a:t>
            </a:r>
            <a:r>
              <a:rPr lang="en-US" sz="6000" b="1" dirty="0" smtClean="0"/>
              <a:t>Vertex Form</a:t>
            </a:r>
            <a:br>
              <a:rPr lang="en-US" sz="6000" b="1" dirty="0" smtClean="0"/>
            </a:br>
            <a:r>
              <a:rPr lang="en-US" sz="6000" b="1" dirty="0"/>
              <a:t> </a:t>
            </a:r>
            <a:r>
              <a:rPr lang="en-US" sz="6000" b="1" dirty="0" smtClean="0"/>
              <a:t>           (h, k)</a:t>
            </a:r>
            <a:endParaRPr lang="en-US" sz="60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6174" y="384271"/>
            <a:ext cx="5090790" cy="61089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19595" y="4829145"/>
            <a:ext cx="168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(h, k)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13530" y="5908444"/>
            <a:ext cx="3433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Axis of Symmetry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08376" y="131802"/>
            <a:ext cx="5238588" cy="110799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y = a(x-h)</a:t>
            </a:r>
            <a:r>
              <a:rPr lang="en-US" sz="6600" b="1" baseline="30000" dirty="0" smtClean="0"/>
              <a:t>2</a:t>
            </a:r>
            <a:r>
              <a:rPr lang="en-US" sz="6600" b="1" dirty="0" smtClean="0"/>
              <a:t> + k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27670" y="4983480"/>
            <a:ext cx="1909676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x =h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472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481" y="685800"/>
            <a:ext cx="10135543" cy="46193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</a:t>
            </a:r>
            <a:r>
              <a:rPr lang="en-US" dirty="0" smtClean="0"/>
              <a:t> = -1</a:t>
            </a:r>
            <a:br>
              <a:rPr lang="en-US" dirty="0" smtClean="0"/>
            </a:br>
            <a:r>
              <a:rPr lang="en-US" dirty="0" smtClean="0"/>
              <a:t>h = 2</a:t>
            </a:r>
            <a:br>
              <a:rPr lang="en-US" dirty="0" smtClean="0"/>
            </a:br>
            <a:r>
              <a:rPr lang="en-US" dirty="0" smtClean="0"/>
              <a:t>k = 5</a:t>
            </a:r>
            <a:br>
              <a:rPr lang="en-US" dirty="0" smtClean="0"/>
            </a:br>
            <a:r>
              <a:rPr lang="en-US" dirty="0" smtClean="0"/>
              <a:t>a &lt; 0</a:t>
            </a:r>
            <a:br>
              <a:rPr lang="en-US" dirty="0" smtClean="0"/>
            </a:br>
            <a:r>
              <a:rPr lang="en-US" dirty="0" smtClean="0"/>
              <a:t>(opens</a:t>
            </a:r>
            <a:br>
              <a:rPr lang="en-US" dirty="0" smtClean="0"/>
            </a:br>
            <a:r>
              <a:rPr lang="en-US" dirty="0" smtClean="0"/>
              <a:t>down)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0085" y="570471"/>
            <a:ext cx="8069434" cy="585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45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843" y="324685"/>
            <a:ext cx="8215700" cy="613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849" y="706718"/>
            <a:ext cx="9948839" cy="536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005" y="96794"/>
            <a:ext cx="5426158" cy="137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Calibri" panose="020F0502020204030204" pitchFamily="34" charset="0"/>
              </a:rPr>
              <a:t>Example</a:t>
            </a:r>
            <a:endParaRPr lang="en-US" sz="6000" b="1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1812237" y="1367481"/>
                <a:ext cx="10033773" cy="5906529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4000" b="1" dirty="0" smtClean="0">
                    <a:latin typeface="Calibri" panose="020F0502020204030204" pitchFamily="34" charset="0"/>
                  </a:rPr>
                  <a:t>A flying fish reaches a height of 5 feet after flying horizontally 33 feet.</a:t>
                </a:r>
              </a:p>
              <a:p>
                <a:pPr algn="l"/>
                <a:r>
                  <a:rPr lang="en-US" sz="4000" b="1" dirty="0" smtClean="0">
                    <a:latin typeface="Calibri" panose="020F0502020204030204" pitchFamily="34" charset="0"/>
                  </a:rPr>
                  <a:t>What is a vertex form equation that would represent this flight if the fish started at (0, 0)?</a:t>
                </a:r>
              </a:p>
              <a:p>
                <a:pPr algn="l"/>
                <a:r>
                  <a:rPr lang="en-US" sz="4000" b="1" dirty="0" smtClean="0">
                    <a:latin typeface="Calibri" panose="020F0502020204030204" pitchFamily="34" charset="0"/>
                  </a:rPr>
                  <a:t>y = a(x – 33)</a:t>
                </a:r>
                <a:r>
                  <a:rPr lang="en-US" sz="4000" b="1" baseline="30000" dirty="0" smtClean="0">
                    <a:latin typeface="Calibri" panose="020F0502020204030204" pitchFamily="34" charset="0"/>
                  </a:rPr>
                  <a:t>2</a:t>
                </a:r>
                <a:r>
                  <a:rPr lang="en-US" sz="4000" b="1" dirty="0" smtClean="0">
                    <a:latin typeface="Calibri" panose="020F0502020204030204" pitchFamily="34" charset="0"/>
                  </a:rPr>
                  <a:t> + 5</a:t>
                </a:r>
              </a:p>
              <a:p>
                <a:pPr algn="l"/>
                <a:r>
                  <a:rPr lang="en-US" sz="4000" b="1" dirty="0" smtClean="0">
                    <a:latin typeface="Calibri" panose="020F0502020204030204" pitchFamily="34" charset="0"/>
                  </a:rPr>
                  <a:t>y 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𝟏𝟎𝟖𝟗</m:t>
                        </m:r>
                      </m:den>
                    </m:f>
                  </m:oMath>
                </a14:m>
                <a:r>
                  <a:rPr lang="en-US" sz="4000" b="1" dirty="0" smtClean="0">
                    <a:latin typeface="Calibri" panose="020F0502020204030204" pitchFamily="34" charset="0"/>
                  </a:rPr>
                  <a:t>(</a:t>
                </a:r>
                <a:r>
                  <a:rPr lang="en-US" sz="4000" b="1" dirty="0">
                    <a:latin typeface="Calibri" panose="020F0502020204030204" pitchFamily="34" charset="0"/>
                  </a:rPr>
                  <a:t>x – 33)</a:t>
                </a:r>
                <a:r>
                  <a:rPr lang="en-US" sz="4000" b="1" baseline="30000" dirty="0">
                    <a:latin typeface="Calibri" panose="020F0502020204030204" pitchFamily="34" charset="0"/>
                  </a:rPr>
                  <a:t>2</a:t>
                </a:r>
                <a:r>
                  <a:rPr lang="en-US" sz="4000" b="1" dirty="0">
                    <a:latin typeface="Calibri" panose="020F0502020204030204" pitchFamily="34" charset="0"/>
                  </a:rPr>
                  <a:t> + 5</a:t>
                </a:r>
              </a:p>
              <a:p>
                <a:pPr algn="l"/>
                <a:endParaRPr lang="en-US" sz="4000" b="1" dirty="0" smtClean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1812237" y="1367481"/>
                <a:ext cx="10033773" cy="5906529"/>
              </a:xfrm>
              <a:blipFill rotWithShape="0">
                <a:blip r:embed="rId2"/>
                <a:stretch>
                  <a:fillRect l="-2126" r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0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447" y="1507523"/>
            <a:ext cx="7488195" cy="424331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2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165" y="345988"/>
            <a:ext cx="5426158" cy="102561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Intercept Form</a:t>
            </a:r>
            <a:endParaRPr lang="en-US" sz="44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719" y="1600200"/>
            <a:ext cx="9017932" cy="505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237</TotalTime>
  <Words>181</Words>
  <Application>Microsoft Office PowerPoint</Application>
  <PresentationFormat>Custom</PresentationFormat>
  <Paragraphs>37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Parallax</vt:lpstr>
      <vt:lpstr>Graphing Quadratic Functions in Vertex and Intercept Form</vt:lpstr>
      <vt:lpstr>Vocabulary</vt:lpstr>
      <vt:lpstr>        Vertex Form             (h, k)</vt:lpstr>
      <vt:lpstr>a = -1 h = 2 k = 5 a &lt; 0 (opens down)</vt:lpstr>
      <vt:lpstr>PowerPoint Presentation</vt:lpstr>
      <vt:lpstr>PowerPoint Presentation</vt:lpstr>
      <vt:lpstr>Example</vt:lpstr>
      <vt:lpstr>PowerPoint Presentation</vt:lpstr>
      <vt:lpstr>Intercept Form</vt:lpstr>
      <vt:lpstr>PowerPoint Presentation</vt:lpstr>
      <vt:lpstr>FOIL</vt:lpstr>
      <vt:lpstr>Foil Example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Quadratic Functions in Vertex of Intercept Form</dc:title>
  <dc:creator>Tristen Billerbeck</dc:creator>
  <cp:lastModifiedBy>T Billerbeck</cp:lastModifiedBy>
  <cp:revision>14</cp:revision>
  <dcterms:created xsi:type="dcterms:W3CDTF">2014-11-19T04:01:09Z</dcterms:created>
  <dcterms:modified xsi:type="dcterms:W3CDTF">2014-12-01T17:53:58Z</dcterms:modified>
</cp:coreProperties>
</file>