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5"/>
  </p:notesMasterIdLst>
  <p:sldIdLst>
    <p:sldId id="281" r:id="rId2"/>
    <p:sldId id="256" r:id="rId3"/>
    <p:sldId id="258" r:id="rId4"/>
    <p:sldId id="274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737" autoAdjust="0"/>
  </p:normalViewPr>
  <p:slideViewPr>
    <p:cSldViewPr showGuides="1">
      <p:cViewPr varScale="1">
        <p:scale>
          <a:sx n="116" d="100"/>
          <a:sy n="116" d="100"/>
        </p:scale>
        <p:origin x="1464" y="108"/>
      </p:cViewPr>
      <p:guideLst>
        <p:guide orient="horz" pos="18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D9CA717-8BB6-431C-BC41-DB47013938B1}" type="datetimeFigureOut">
              <a:rPr lang="en-US"/>
              <a:pPr>
                <a:defRPr/>
              </a:pPr>
              <a:t>8/5/2015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3FD5510-AF08-4DC5-8514-DDA713BF6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55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7304374-3839-4B43-AB24-2D6B13BBC963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48481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1BF0E91-A583-45F6-9F66-397C4DB9929F}" type="slidenum">
              <a:rPr lang="en-US" sz="1200"/>
              <a:pPr algn="r"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21821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1BF0E91-A583-45F6-9F66-397C4DB9929F}" type="slidenum">
              <a:rPr lang="en-US" sz="1200"/>
              <a:pPr algn="r"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04181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1BF0E91-A583-45F6-9F66-397C4DB9929F}" type="slidenum">
              <a:rPr lang="en-US" sz="1200"/>
              <a:pPr algn="r"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97648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1BF0E91-A583-45F6-9F66-397C4DB9929F}" type="slidenum">
              <a:rPr lang="en-US" sz="1200"/>
              <a:pPr algn="r"/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19015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589D0CF-6D79-46AD-9246-CA2F12CBB22F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85014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7304374-3839-4B43-AB24-2D6B13BBC963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78720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1BF0E91-A583-45F6-9F66-397C4DB9929F}" type="slidenum">
              <a:rPr lang="en-US" sz="1200"/>
              <a:pPr algn="r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62461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1BF0E91-A583-45F6-9F66-397C4DB9929F}" type="slidenum">
              <a:rPr lang="en-US" sz="1200"/>
              <a:pPr algn="r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032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1BF0E91-A583-45F6-9F66-397C4DB9929F}" type="slidenum">
              <a:rPr lang="en-US" sz="1200"/>
              <a:pPr algn="r"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19405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1BF0E91-A583-45F6-9F66-397C4DB9929F}" type="slidenum">
              <a:rPr lang="en-US" sz="1200"/>
              <a:pPr algn="r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24079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1BF0E91-A583-45F6-9F66-397C4DB9929F}" type="slidenum">
              <a:rPr lang="en-US" sz="1200"/>
              <a:pPr algn="r"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88420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1BF0E91-A583-45F6-9F66-397C4DB9929F}" type="slidenum">
              <a:rPr lang="en-US" sz="1200"/>
              <a:pPr algn="r"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65340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2262188"/>
            <a:ext cx="9144000" cy="1014412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0"/>
                  <a:invGamma/>
                  <a:alpha val="0"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0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Arc 9"/>
          <p:cNvSpPr>
            <a:spLocks/>
          </p:cNvSpPr>
          <p:nvPr/>
        </p:nvSpPr>
        <p:spPr bwMode="auto">
          <a:xfrm>
            <a:off x="0" y="3189288"/>
            <a:ext cx="9144000" cy="315912"/>
          </a:xfrm>
          <a:custGeom>
            <a:avLst/>
            <a:gdLst>
              <a:gd name="T0" fmla="*/ 2147483647 w 43200"/>
              <a:gd name="T1" fmla="*/ 2147483647 h 22187"/>
              <a:gd name="T2" fmla="*/ 2147483647 w 43200"/>
              <a:gd name="T3" fmla="*/ 2147483647 h 22187"/>
              <a:gd name="T4" fmla="*/ 2147483647 w 43200"/>
              <a:gd name="T5" fmla="*/ 2147483647 h 221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2187" fill="none" extrusionOk="0">
                <a:moveTo>
                  <a:pt x="7" y="22187"/>
                </a:moveTo>
                <a:cubicBezTo>
                  <a:pt x="2" y="21991"/>
                  <a:pt x="0" y="2179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2187" stroke="0" extrusionOk="0">
                <a:moveTo>
                  <a:pt x="7" y="22187"/>
                </a:moveTo>
                <a:cubicBezTo>
                  <a:pt x="2" y="21991"/>
                  <a:pt x="0" y="2179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7" y="22187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rc 10"/>
          <p:cNvSpPr>
            <a:spLocks/>
          </p:cNvSpPr>
          <p:nvPr/>
        </p:nvSpPr>
        <p:spPr bwMode="auto">
          <a:xfrm rot="10800000">
            <a:off x="0" y="2057400"/>
            <a:ext cx="9144000" cy="315913"/>
          </a:xfrm>
          <a:custGeom>
            <a:avLst/>
            <a:gdLst>
              <a:gd name="T0" fmla="*/ 2147483647 w 43200"/>
              <a:gd name="T1" fmla="*/ 2147483647 h 22187"/>
              <a:gd name="T2" fmla="*/ 2147483647 w 43200"/>
              <a:gd name="T3" fmla="*/ 2147483647 h 22187"/>
              <a:gd name="T4" fmla="*/ 2147483647 w 43200"/>
              <a:gd name="T5" fmla="*/ 2147483647 h 221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2187" fill="none" extrusionOk="0">
                <a:moveTo>
                  <a:pt x="7" y="22187"/>
                </a:moveTo>
                <a:cubicBezTo>
                  <a:pt x="2" y="21991"/>
                  <a:pt x="0" y="2179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2187" stroke="0" extrusionOk="0">
                <a:moveTo>
                  <a:pt x="7" y="22187"/>
                </a:moveTo>
                <a:cubicBezTo>
                  <a:pt x="2" y="21991"/>
                  <a:pt x="0" y="2179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7" y="22187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3888" y="3886200"/>
            <a:ext cx="7896225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10313"/>
            <a:ext cx="2133600" cy="346075"/>
          </a:xfrm>
        </p:spPr>
        <p:txBody>
          <a:bodyPr/>
          <a:lstStyle>
            <a:lvl1pPr>
              <a:defRPr sz="105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A952D378-60F4-4305-9D77-AF767C6BF108}" type="datetime8">
              <a:rPr lang="en-US" smtClean="0"/>
              <a:t>8/5/2015 9:58 PM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952625" y="6310313"/>
            <a:ext cx="5238750" cy="346075"/>
          </a:xfrm>
        </p:spPr>
        <p:txBody>
          <a:bodyPr/>
          <a:lstStyle>
            <a:lvl1pPr>
              <a:defRPr sz="105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3.1: Solve One Step Equations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10313"/>
            <a:ext cx="2133600" cy="346075"/>
          </a:xfrm>
        </p:spPr>
        <p:txBody>
          <a:bodyPr/>
          <a:lstStyle>
            <a:lvl1pPr>
              <a:defRPr sz="105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463C0708-2AEF-416A-956F-D4389706BD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6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10A1F-1F52-4EED-960D-CFF3E0C08B82}" type="datetime8">
              <a:rPr lang="en-US" smtClean="0"/>
              <a:t>8/5/2015 9:58 PM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3.1: Solve One Step Equations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1D68D-FCC8-4B41-90AA-1E3704C9B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7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84504-E82D-450B-BD5B-B36FDD7EA6E8}" type="datetime8">
              <a:rPr lang="en-US" smtClean="0"/>
              <a:t>8/5/2015 9:58 PM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3.1: Solve One Step Equations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75602-D7D5-4A0A-AF71-AEC2B0FC5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3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304800"/>
            <a:ext cx="9144000" cy="609600"/>
          </a:xfrm>
          <a:prstGeom prst="rect">
            <a:avLst/>
          </a:prstGeom>
          <a:gradFill flip="none" rotWithShape="1">
            <a:gsLst>
              <a:gs pos="35000">
                <a:schemeClr val="tx1"/>
              </a:gs>
              <a:gs pos="100000">
                <a:schemeClr val="accent6">
                  <a:lumMod val="75000"/>
                </a:schemeClr>
              </a:gs>
              <a:gs pos="667">
                <a:schemeClr val="accent6"/>
              </a:gs>
              <a:gs pos="6500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990600"/>
            <a:ext cx="9144000" cy="5257800"/>
          </a:xfrm>
          <a:prstGeom prst="rect">
            <a:avLst/>
          </a:prstGeom>
          <a:gradFill flip="none" rotWithShape="1">
            <a:gsLst>
              <a:gs pos="95000">
                <a:schemeClr val="bg1"/>
              </a:gs>
              <a:gs pos="5000">
                <a:schemeClr val="bg1"/>
              </a:gs>
              <a:gs pos="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>
                  <a:alpha val="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11522"/>
          </a:xfrm>
        </p:spPr>
        <p:txBody>
          <a:bodyPr/>
          <a:lstStyle>
            <a:lvl1pPr>
              <a:defRPr b="1" cap="all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A3D9239A-8090-42E0-B5E9-8DBA12338062}" type="datetime8">
              <a:rPr lang="en-US" smtClean="0"/>
              <a:t>8/5/2015 9:58 PM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3.1: Solve One Step Equations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CFE4789C-4CDE-4333-BD25-33D0F19EA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88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5983B-15AC-48BC-BCB6-87C59734C47E}" type="datetime8">
              <a:rPr lang="en-US" smtClean="0"/>
              <a:t>8/5/2015 9:58 PM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3.1: Solve One Step Equations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759C7-CB8F-4250-BF7F-502C24189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2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005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0005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B118C-4DE2-4996-8DDD-33F712D6C243}" type="datetime8">
              <a:rPr lang="en-US" smtClean="0"/>
              <a:t>8/5/2015 9:58 PM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3.1: Solve One Step Equations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8A502-9E08-4408-9C5C-CF946D86A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7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0942D-9E34-4454-9BCD-BCCEC545D2BB}" type="datetime8">
              <a:rPr lang="en-US" smtClean="0"/>
              <a:t>8/5/2015 9:58 PM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3.1: Solve One Step Equations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84B8C-08DA-48FC-8933-A0F629087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8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FCF27-93D3-4987-8028-C564C9CCF91F}" type="datetime8">
              <a:rPr lang="en-US" smtClean="0"/>
              <a:t>8/5/2015 9:58 PM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3.1: Solve One Step Equations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F1758-77F0-4AFB-B7C2-E11A6A3FD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0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DEAD1-BFA0-4BAE-A1B7-9A2243F4BB18}" type="datetime8">
              <a:rPr lang="en-US" smtClean="0"/>
              <a:t>8/5/2015 9:58 PM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3.1: Solve One Step Equations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80C2E-916F-4831-99BD-BED6AB1B2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5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65D9-9331-41D5-B839-7DCD320BFB74}" type="datetime8">
              <a:rPr lang="en-US" smtClean="0"/>
              <a:t>8/5/2015 9:58 PM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3.1: Solve One Step Equations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E25BC-2D1E-43C9-9DDC-8483A1CE9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1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D4D7B-FEA7-4783-BD8D-C814E7F2ADF3}" type="datetime8">
              <a:rPr lang="en-US" smtClean="0"/>
              <a:t>8/5/2015 9:58 PM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3.1: Solve One Step Equations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C4C40-F482-406E-AB5F-7AD9D1DA5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1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C000"/>
            </a:gs>
            <a:gs pos="100000">
              <a:schemeClr val="accent6">
                <a:lumMod val="75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6" name="Arc 7"/>
          <p:cNvSpPr>
            <a:spLocks/>
          </p:cNvSpPr>
          <p:nvPr/>
        </p:nvSpPr>
        <p:spPr bwMode="auto">
          <a:xfrm>
            <a:off x="0" y="1066800"/>
            <a:ext cx="9144000" cy="315913"/>
          </a:xfrm>
          <a:custGeom>
            <a:avLst/>
            <a:gdLst>
              <a:gd name="T0" fmla="*/ 2147483647 w 43200"/>
              <a:gd name="T1" fmla="*/ 2147483647 h 22187"/>
              <a:gd name="T2" fmla="*/ 2147483647 w 43200"/>
              <a:gd name="T3" fmla="*/ 2147483647 h 22187"/>
              <a:gd name="T4" fmla="*/ 2147483647 w 43200"/>
              <a:gd name="T5" fmla="*/ 2147483647 h 221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2187" fill="none" extrusionOk="0">
                <a:moveTo>
                  <a:pt x="7" y="22187"/>
                </a:moveTo>
                <a:cubicBezTo>
                  <a:pt x="2" y="21991"/>
                  <a:pt x="0" y="2179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2187" stroke="0" extrusionOk="0">
                <a:moveTo>
                  <a:pt x="7" y="22187"/>
                </a:moveTo>
                <a:cubicBezTo>
                  <a:pt x="2" y="21991"/>
                  <a:pt x="0" y="2179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7" y="22187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BF97D77F-A4CF-4216-8BF6-B85A01CFCD52}" type="datetime8">
              <a:rPr lang="en-US" smtClean="0"/>
              <a:t>8/5/2015 9:58 PM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5250" y="6461125"/>
            <a:ext cx="38735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3.1: Solve One Step Equations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F0EF0392-FE83-46D0-AAFF-AF6015C837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335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cap="all" baseline="0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Test Distribution</a:t>
            </a:r>
          </a:p>
        </p:txBody>
      </p:sp>
      <p:sp>
        <p:nvSpPr>
          <p:cNvPr id="4106" name="Date Placeholder 9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D049120-102A-4C63-A656-59C917929D27}" type="datetime8">
              <a:rPr lang="en-US" smtClean="0"/>
              <a:t>8/5/2015 9:58 PM</a:t>
            </a:fld>
            <a:endParaRPr lang="en-US" smtClean="0"/>
          </a:p>
        </p:txBody>
      </p:sp>
      <p:sp>
        <p:nvSpPr>
          <p:cNvPr id="4108" name="Footer Placeholder 1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3.1: Solve One Step Equations</a:t>
            </a:r>
          </a:p>
        </p:txBody>
      </p:sp>
      <p:sp>
        <p:nvSpPr>
          <p:cNvPr id="4107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21F1FE1-9359-42B9-AED5-B4F8A785F7D6}" type="slidenum">
              <a:rPr lang="en-US" smtClean="0"/>
              <a:pPr/>
              <a:t>1</a:t>
            </a:fld>
            <a:endParaRPr lang="en-US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322268"/>
              </p:ext>
            </p:extLst>
          </p:nvPr>
        </p:nvGraphicFramePr>
        <p:xfrm>
          <a:off x="1524000" y="1397000"/>
          <a:ext cx="60960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endParaRPr lang="en-US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  <a:endParaRPr lang="en-US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endParaRPr lang="en-US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  <a:cs typeface="Calibri" pitchFamily="34" charset="0"/>
                        </a:rPr>
                        <a:t>D</a:t>
                      </a:r>
                      <a:endParaRPr lang="en-US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  <a:endParaRPr lang="en-US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  <a:cs typeface="Calibri" pitchFamily="34" charset="0"/>
                        </a:rPr>
                        <a:t>No-Shows</a:t>
                      </a:r>
                      <a:endParaRPr lang="en-US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  <a:cs typeface="Calibri" pitchFamily="34" charset="0"/>
                        </a:rPr>
                        <a:t>Range</a:t>
                      </a:r>
                      <a:endParaRPr lang="en-US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  <a:cs typeface="Calibri" pitchFamily="34" charset="0"/>
                        </a:rPr>
                        <a:t>Avg</a:t>
                      </a:r>
                      <a:endParaRPr lang="en-US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  <a:cs typeface="Calibri" pitchFamily="34" charset="0"/>
                        </a:rPr>
                        <a:t>100+</a:t>
                      </a:r>
                      <a:endParaRPr lang="en-US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29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Your Turn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3058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Solve –2</a:t>
            </a:r>
            <a:r>
              <a:rPr lang="en-US" i="1" dirty="0" smtClean="0"/>
              <a:t>x</a:t>
            </a:r>
            <a:r>
              <a:rPr lang="en-US" dirty="0" smtClean="0"/>
              <a:t>/7</a:t>
            </a:r>
            <a:r>
              <a:rPr lang="en-US" b="1" dirty="0" smtClean="0"/>
              <a:t> = 4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4AD104-0D9A-46AD-9606-31BF1B460D10}" type="datetime8">
              <a:rPr lang="en-US" smtClean="0"/>
              <a:t>8/5/2015 9:58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3.1: Solve One Step Equations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80C2E-916F-4831-99BD-BED6AB1B221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641725" y="5599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04901"/>
              </p:ext>
            </p:extLst>
          </p:nvPr>
        </p:nvGraphicFramePr>
        <p:xfrm>
          <a:off x="3732213" y="5562600"/>
          <a:ext cx="1811337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8" name="Equation" r:id="rId4" imgW="520560" imgH="177480" progId="Equation.DSMT4">
                  <p:embed/>
                </p:oleObj>
              </mc:Choice>
              <mc:Fallback>
                <p:oleObj name="Equation" r:id="rId4" imgW="52056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2213" y="5562600"/>
                        <a:ext cx="1811337" cy="6270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87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389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Example 6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3058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In the 2004 Olympics, Shawn Crawford won the 200 meters dash. His winning time was 19.79 seconds.  Find his average speed to the nearest tenth of a meter per second.</a:t>
            </a:r>
            <a:endParaRPr lang="en-US" sz="2800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4AD104-0D9A-46AD-9606-31BF1B460D10}" type="datetime8">
              <a:rPr lang="en-US" smtClean="0"/>
              <a:t>8/5/2015 9:58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3.1: Solve One Step Equations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80C2E-916F-4831-99BD-BED6AB1B221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641725" y="5599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618665"/>
              </p:ext>
            </p:extLst>
          </p:nvPr>
        </p:nvGraphicFramePr>
        <p:xfrm>
          <a:off x="3505200" y="2667000"/>
          <a:ext cx="2133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4" name="Equation" r:id="rId4" imgW="533160" imgH="152280" progId="Equation.DSMT4">
                  <p:embed/>
                </p:oleObj>
              </mc:Choice>
              <mc:Fallback>
                <p:oleObj name="Equation" r:id="rId4" imgW="53316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05200" y="2667000"/>
                        <a:ext cx="21336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232763"/>
              </p:ext>
            </p:extLst>
          </p:nvPr>
        </p:nvGraphicFramePr>
        <p:xfrm>
          <a:off x="3429000" y="3349432"/>
          <a:ext cx="2618842" cy="689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5" name="Equation" r:id="rId6" imgW="965160" imgH="253800" progId="Equation.DSMT4">
                  <p:embed/>
                </p:oleObj>
              </mc:Choice>
              <mc:Fallback>
                <p:oleObj name="Equation" r:id="rId6" imgW="96516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349432"/>
                        <a:ext cx="2618842" cy="689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236191"/>
              </p:ext>
            </p:extLst>
          </p:nvPr>
        </p:nvGraphicFramePr>
        <p:xfrm>
          <a:off x="3467100" y="5562600"/>
          <a:ext cx="2341563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6" name="Equation" r:id="rId8" imgW="672840" imgH="177480" progId="Equation.DSMT4">
                  <p:embed/>
                </p:oleObj>
              </mc:Choice>
              <mc:Fallback>
                <p:oleObj name="Equation" r:id="rId8" imgW="67284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5562600"/>
                        <a:ext cx="2341563" cy="6270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33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389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Your Turn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3058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In the 2004 Summer Olympics, </a:t>
            </a:r>
            <a:r>
              <a:rPr lang="en-US" sz="2800" dirty="0" err="1" smtClean="0"/>
              <a:t>Inge</a:t>
            </a:r>
            <a:r>
              <a:rPr lang="en-US" sz="2800" dirty="0" smtClean="0"/>
              <a:t> de </a:t>
            </a:r>
            <a:r>
              <a:rPr lang="en-US" sz="2800" dirty="0" err="1" smtClean="0"/>
              <a:t>Bruijn</a:t>
            </a:r>
            <a:r>
              <a:rPr lang="en-US" sz="2800" dirty="0" smtClean="0"/>
              <a:t> won the 50-mile freestyle.  Her winning time was 24.58 seconds.  Find the average swimming sped to the nearest thousandth of a meter per second.</a:t>
            </a:r>
            <a:endParaRPr lang="en-US" sz="2800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4AD104-0D9A-46AD-9606-31BF1B460D10}" type="datetime8">
              <a:rPr lang="en-US" smtClean="0"/>
              <a:t>8/5/2015 9:58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3.1: Solve One Step Equations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80C2E-916F-4831-99BD-BED6AB1B221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641725" y="5599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146539"/>
              </p:ext>
            </p:extLst>
          </p:nvPr>
        </p:nvGraphicFramePr>
        <p:xfrm>
          <a:off x="3179763" y="5562600"/>
          <a:ext cx="29146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2" name="Equation" r:id="rId4" imgW="838080" imgH="177480" progId="Equation.DSMT4">
                  <p:embed/>
                </p:oleObj>
              </mc:Choice>
              <mc:Fallback>
                <p:oleObj name="Equation" r:id="rId4" imgW="83808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763" y="5562600"/>
                        <a:ext cx="2914650" cy="6270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1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389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Assignment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3058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Page 138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16-52 even, 56</a:t>
            </a:r>
            <a:endParaRPr lang="en-US" sz="2800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4AD104-0D9A-46AD-9606-31BF1B460D10}" type="datetime8">
              <a:rPr lang="en-US" smtClean="0"/>
              <a:t>8/5/2015 9:58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3.1: Solve One Step Equations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80C2E-916F-4831-99BD-BED6AB1B221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641725" y="5599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3891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0"/>
            <a:ext cx="8763000" cy="990600"/>
          </a:xfrm>
        </p:spPr>
        <p:txBody>
          <a:bodyPr/>
          <a:lstStyle/>
          <a:p>
            <a:pPr eaLnBrk="1" hangingPunct="1"/>
            <a:r>
              <a:rPr lang="en-US" sz="4400" b="1" dirty="0" smtClean="0"/>
              <a:t>One Step Equations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CF1084-5C10-42C4-9A06-F4C3B5378804}" type="datetime8">
              <a:rPr lang="en-US" smtClean="0"/>
              <a:t>8/5/2015 9:58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3.1: Solve One Step Equations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C0708-2AEF-416A-956F-D4389706BDC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Steps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lphaUcPeriod"/>
            </a:pPr>
            <a:r>
              <a:rPr lang="en-US" dirty="0" smtClean="0"/>
              <a:t>Write the equation</a:t>
            </a:r>
          </a:p>
          <a:p>
            <a:pPr marL="514350" indent="-514350" eaLnBrk="1" hangingPunct="1">
              <a:buFont typeface="+mj-lt"/>
              <a:buAutoNum type="alphaUcPeriod"/>
            </a:pPr>
            <a:r>
              <a:rPr lang="en-US" dirty="0" smtClean="0"/>
              <a:t>Draw a line in the middle of the equal sign</a:t>
            </a:r>
          </a:p>
          <a:p>
            <a:pPr marL="514350" indent="-514350" eaLnBrk="1" hangingPunct="1">
              <a:buFont typeface="+mj-lt"/>
              <a:buAutoNum type="alphaUcPeriod"/>
            </a:pPr>
            <a:r>
              <a:rPr lang="en-US" dirty="0" smtClean="0"/>
              <a:t>Take the opposite to cancel</a:t>
            </a:r>
          </a:p>
          <a:p>
            <a:pPr marL="514350" indent="-514350" eaLnBrk="1" hangingPunct="1">
              <a:buFont typeface="+mj-lt"/>
              <a:buAutoNum type="alphaUcPeriod"/>
            </a:pPr>
            <a:r>
              <a:rPr lang="en-US" dirty="0" smtClean="0"/>
              <a:t>Solve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3CE04B-B611-422F-B699-136BB8FCF71D}" type="datetime8">
              <a:rPr lang="en-US" smtClean="0"/>
              <a:t>8/5/2015 9:58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3.1: Solve One Step Equations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4789C-4CDE-4333-BD25-33D0F19EACC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891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Example 1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3058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Solve </a:t>
            </a:r>
            <a:r>
              <a:rPr lang="en-US" b="1" i="1" dirty="0" smtClean="0"/>
              <a:t>x</a:t>
            </a:r>
            <a:r>
              <a:rPr lang="en-US" b="1" dirty="0" smtClean="0"/>
              <a:t> + 5 = 7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5400" b="1" i="1" dirty="0" smtClean="0"/>
              <a:t>x</a:t>
            </a:r>
            <a:r>
              <a:rPr lang="en-US" sz="5400" b="1" dirty="0" smtClean="0"/>
              <a:t> + 5 = 7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4AD104-0D9A-46AD-9606-31BF1B460D10}" type="datetime8">
              <a:rPr lang="en-US" smtClean="0"/>
              <a:t>8/5/2015 9:58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3.1: Solve One Step Equations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80C2E-916F-4831-99BD-BED6AB1B221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5029200" y="1905000"/>
            <a:ext cx="0" cy="1828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810000" y="2353270"/>
            <a:ext cx="10374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5400" b="1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– 5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987031" y="2362200"/>
            <a:ext cx="88036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5400" b="1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–5</a:t>
            </a: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381000" y="2895600"/>
            <a:ext cx="2362200" cy="1066800"/>
          </a:xfrm>
          <a:prstGeom prst="wedgeRoundRectCallout">
            <a:avLst>
              <a:gd name="adj1" fmla="val 90926"/>
              <a:gd name="adj2" fmla="val -55639"/>
              <a:gd name="adj3" fmla="val 16667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Take the one side and put all the terms into the other side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641725" y="5599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 flipH="1">
            <a:off x="3962400" y="1783476"/>
            <a:ext cx="914400" cy="1569324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>
            <a:glow rad="127000">
              <a:srgbClr val="FF0000"/>
            </a:glo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215444"/>
              </p:ext>
            </p:extLst>
          </p:nvPr>
        </p:nvGraphicFramePr>
        <p:xfrm>
          <a:off x="4017963" y="5562600"/>
          <a:ext cx="1236662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0" name="Equation" r:id="rId4" imgW="355320" imgH="177480" progId="Equation.DSMT4">
                  <p:embed/>
                </p:oleObj>
              </mc:Choice>
              <mc:Fallback>
                <p:oleObj name="Equation" r:id="rId4" imgW="35532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7963" y="5562600"/>
                        <a:ext cx="1236662" cy="6270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38915" grpId="0" build="p"/>
      <p:bldP spid="38916" grpId="0" animBg="1"/>
      <p:bldP spid="38917" grpId="0"/>
      <p:bldP spid="38918" grpId="0"/>
      <p:bldP spid="38919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Example 2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3058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Solve </a:t>
            </a:r>
            <a:r>
              <a:rPr lang="en-US" b="1" i="1" dirty="0" smtClean="0"/>
              <a:t>x</a:t>
            </a:r>
            <a:r>
              <a:rPr lang="en-US" b="1" dirty="0" smtClean="0"/>
              <a:t> – 4 = –9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4AD104-0D9A-46AD-9606-31BF1B460D10}" type="datetime8">
              <a:rPr lang="en-US" smtClean="0"/>
              <a:t>8/5/2015 9:58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3.1: Solve One Step Equations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80C2E-916F-4831-99BD-BED6AB1B221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641725" y="5599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323185"/>
              </p:ext>
            </p:extLst>
          </p:nvPr>
        </p:nvGraphicFramePr>
        <p:xfrm>
          <a:off x="3913282" y="5584825"/>
          <a:ext cx="1447612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7" name="Equation" r:id="rId4" imgW="444240" imgH="164880" progId="Equation.DSMT4">
                  <p:embed/>
                </p:oleObj>
              </mc:Choice>
              <mc:Fallback>
                <p:oleObj name="Equation" r:id="rId4" imgW="444240" imgH="164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3282" y="5584825"/>
                        <a:ext cx="1447612" cy="5826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527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389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Your Turn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3058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Solve 14 = </a:t>
            </a:r>
            <a:r>
              <a:rPr lang="en-US" b="1" i="1" dirty="0" smtClean="0"/>
              <a:t>x</a:t>
            </a:r>
            <a:r>
              <a:rPr lang="en-US" b="1" dirty="0" smtClean="0"/>
              <a:t> – 13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4AD104-0D9A-46AD-9606-31BF1B460D10}" type="datetime8">
              <a:rPr lang="en-US" smtClean="0"/>
              <a:t>8/5/2015 9:58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3.1: Solve One Step Equations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80C2E-916F-4831-99BD-BED6AB1B22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641725" y="5599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247102"/>
              </p:ext>
            </p:extLst>
          </p:nvPr>
        </p:nvGraphicFramePr>
        <p:xfrm>
          <a:off x="3886387" y="5562600"/>
          <a:ext cx="1501402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4" name="Equation" r:id="rId4" imgW="431640" imgH="177480" progId="Equation.DSMT4">
                  <p:embed/>
                </p:oleObj>
              </mc:Choice>
              <mc:Fallback>
                <p:oleObj name="Equation" r:id="rId4" imgW="43164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387" y="5562600"/>
                        <a:ext cx="1501402" cy="6270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665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389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Example 3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3058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Solve –5</a:t>
            </a:r>
            <a:r>
              <a:rPr lang="en-US" b="1" i="1" dirty="0" smtClean="0"/>
              <a:t>x</a:t>
            </a:r>
            <a:r>
              <a:rPr lang="en-US" b="1" dirty="0" smtClean="0"/>
              <a:t> = 25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5400" b="1" dirty="0" smtClean="0"/>
              <a:t>–5</a:t>
            </a:r>
            <a:r>
              <a:rPr lang="en-US" sz="5400" b="1" i="1" dirty="0" smtClean="0"/>
              <a:t>x</a:t>
            </a:r>
            <a:r>
              <a:rPr lang="en-US" sz="5400" b="1" dirty="0" smtClean="0"/>
              <a:t> = 25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4AD104-0D9A-46AD-9606-31BF1B460D10}" type="datetime8">
              <a:rPr lang="en-US" smtClean="0"/>
              <a:t>8/5/2015 9:58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3.1: Solve One Step Equations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80C2E-916F-4831-99BD-BED6AB1B221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4724400" y="1900535"/>
            <a:ext cx="0" cy="1828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429000" y="2362200"/>
            <a:ext cx="88036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5400" b="1" dirty="0" smtClean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–5</a:t>
            </a:r>
            <a:endParaRPr lang="en-US" sz="5400" b="1" dirty="0">
              <a:solidFill>
                <a:schemeClr val="accent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987031" y="2362200"/>
            <a:ext cx="88036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5400" b="1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–5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641725" y="5599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2505060"/>
            <a:ext cx="1213176" cy="768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76800" y="2505060"/>
            <a:ext cx="1213176" cy="768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3429000" y="1752600"/>
            <a:ext cx="1066800" cy="1600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>
            <a:glow rad="127000">
              <a:srgbClr val="FF0000"/>
            </a:glo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19940"/>
              </p:ext>
            </p:extLst>
          </p:nvPr>
        </p:nvGraphicFramePr>
        <p:xfrm>
          <a:off x="3814670" y="5584825"/>
          <a:ext cx="1644836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9" name="Equation" r:id="rId4" imgW="444240" imgH="164880" progId="Equation.DSMT4">
                  <p:embed/>
                </p:oleObj>
              </mc:Choice>
              <mc:Fallback>
                <p:oleObj name="Equation" r:id="rId4" imgW="444240" imgH="164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4670" y="5584825"/>
                        <a:ext cx="1644836" cy="5826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972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38915" grpId="0" build="p"/>
      <p:bldP spid="38916" grpId="0" animBg="1"/>
      <p:bldP spid="38917" grpId="0"/>
      <p:bldP spid="38918" grpId="0"/>
      <p:bldP spid="5" grpId="0" animBg="1"/>
      <p:bldP spid="15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Example 4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3058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Solve 3/4</a:t>
            </a:r>
            <a:r>
              <a:rPr lang="en-US" b="1" i="1" dirty="0" smtClean="0"/>
              <a:t>x</a:t>
            </a:r>
            <a:r>
              <a:rPr lang="en-US" b="1" dirty="0" smtClean="0"/>
              <a:t> = 21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4AD104-0D9A-46AD-9606-31BF1B460D10}" type="datetime8">
              <a:rPr lang="en-US" smtClean="0"/>
              <a:t>8/5/2015 9:58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3.1: Solve One Step Equations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80C2E-916F-4831-99BD-BED6AB1B221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4648200" y="2057400"/>
            <a:ext cx="0" cy="2514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641725" y="5599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111020"/>
              </p:ext>
            </p:extLst>
          </p:nvPr>
        </p:nvGraphicFramePr>
        <p:xfrm>
          <a:off x="3618991" y="1827559"/>
          <a:ext cx="1982218" cy="1157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6" name="Equation" r:id="rId4" imgW="545760" imgH="393480" progId="Equation.DSMT4">
                  <p:embed/>
                </p:oleObj>
              </mc:Choice>
              <mc:Fallback>
                <p:oleObj name="Equation" r:id="rId4" imgW="545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18991" y="1827559"/>
                        <a:ext cx="1982218" cy="1157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893370"/>
              </p:ext>
            </p:extLst>
          </p:nvPr>
        </p:nvGraphicFramePr>
        <p:xfrm>
          <a:off x="2959074" y="2057400"/>
          <a:ext cx="682651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7" name="Equation" r:id="rId6" imgW="241200" imgH="253800" progId="Equation.DSMT4">
                  <p:embed/>
                </p:oleObj>
              </mc:Choice>
              <mc:Fallback>
                <p:oleObj name="Equation" r:id="rId6" imgW="24120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074" y="2057400"/>
                        <a:ext cx="682651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550784"/>
              </p:ext>
            </p:extLst>
          </p:nvPr>
        </p:nvGraphicFramePr>
        <p:xfrm>
          <a:off x="5410200" y="2057400"/>
          <a:ext cx="6826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8" name="Equation" r:id="rId8" imgW="241200" imgH="253800" progId="Equation.DSMT4">
                  <p:embed/>
                </p:oleObj>
              </mc:Choice>
              <mc:Fallback>
                <p:oleObj name="Equation" r:id="rId8" imgW="24120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57400"/>
                        <a:ext cx="6826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043515"/>
              </p:ext>
            </p:extLst>
          </p:nvPr>
        </p:nvGraphicFramePr>
        <p:xfrm>
          <a:off x="3810000" y="3363912"/>
          <a:ext cx="1795463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9" name="Equation" r:id="rId10" imgW="495000" imgH="177480" progId="Equation.DSMT4">
                  <p:embed/>
                </p:oleObj>
              </mc:Choice>
              <mc:Fallback>
                <p:oleObj name="Equation" r:id="rId10" imgW="49500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363912"/>
                        <a:ext cx="1795463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013167"/>
              </p:ext>
            </p:extLst>
          </p:nvPr>
        </p:nvGraphicFramePr>
        <p:xfrm>
          <a:off x="3886200" y="3314700"/>
          <a:ext cx="1716087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0" name="Equation" r:id="rId12" imgW="393480" imgH="393480" progId="Equation.DSMT4">
                  <p:embed/>
                </p:oleObj>
              </mc:Choice>
              <mc:Fallback>
                <p:oleObj name="Equation" r:id="rId12" imgW="39348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314700"/>
                        <a:ext cx="1716087" cy="115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3108325" y="2209800"/>
            <a:ext cx="854075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>
            <a:glow rad="127000">
              <a:srgbClr val="FF0000"/>
            </a:glo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>
            <a:off x="3886200" y="3429000"/>
            <a:ext cx="457200" cy="990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>
            <a:glow rad="127000">
              <a:srgbClr val="FF0000"/>
            </a:glo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678760"/>
              </p:ext>
            </p:extLst>
          </p:nvPr>
        </p:nvGraphicFramePr>
        <p:xfrm>
          <a:off x="3733800" y="5562600"/>
          <a:ext cx="1807367" cy="627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1" name="Equation" r:id="rId14" imgW="431640" imgH="177480" progId="Equation.DSMT4">
                  <p:embed/>
                </p:oleObj>
              </mc:Choice>
              <mc:Fallback>
                <p:oleObj name="Equation" r:id="rId14" imgW="43164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562600"/>
                        <a:ext cx="1807367" cy="62785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279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38915" grpId="0" build="p"/>
      <p:bldP spid="38916" grpId="0" animBg="1"/>
      <p:bldP spid="17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Example 5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3058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Solve </a:t>
            </a:r>
            <a:r>
              <a:rPr lang="en-US" i="1" dirty="0" smtClean="0"/>
              <a:t>x</a:t>
            </a:r>
            <a:r>
              <a:rPr lang="en-US" dirty="0" smtClean="0"/>
              <a:t>/4</a:t>
            </a:r>
            <a:r>
              <a:rPr lang="en-US" b="1" dirty="0" smtClean="0"/>
              <a:t> = 5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4AD104-0D9A-46AD-9606-31BF1B460D10}" type="datetime8">
              <a:rPr lang="en-US" smtClean="0"/>
              <a:t>8/5/2015 9:58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3.1: Solve One Step Equations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80C2E-916F-4831-99BD-BED6AB1B221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641725" y="5599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493436"/>
              </p:ext>
            </p:extLst>
          </p:nvPr>
        </p:nvGraphicFramePr>
        <p:xfrm>
          <a:off x="3886200" y="5562600"/>
          <a:ext cx="150177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4" name="Equation" r:id="rId4" imgW="431640" imgH="177480" progId="Equation.DSMT4">
                  <p:embed/>
                </p:oleObj>
              </mc:Choice>
              <mc:Fallback>
                <p:oleObj name="Equation" r:id="rId4" imgW="43164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562600"/>
                        <a:ext cx="1501775" cy="6270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914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3891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314</Words>
  <Application>Microsoft Office PowerPoint</Application>
  <PresentationFormat>On-screen Show (4:3)</PresentationFormat>
  <Paragraphs>96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Wingdings</vt:lpstr>
      <vt:lpstr>Default Design</vt:lpstr>
      <vt:lpstr>Equation</vt:lpstr>
      <vt:lpstr>Test Distribution</vt:lpstr>
      <vt:lpstr>One Step Equations</vt:lpstr>
      <vt:lpstr>Steps</vt:lpstr>
      <vt:lpstr>Example 1</vt:lpstr>
      <vt:lpstr>Example 2</vt:lpstr>
      <vt:lpstr>Your Turn</vt:lpstr>
      <vt:lpstr>Example 3</vt:lpstr>
      <vt:lpstr>Example 4</vt:lpstr>
      <vt:lpstr>Example 5</vt:lpstr>
      <vt:lpstr>Your Turn</vt:lpstr>
      <vt:lpstr>Example 6</vt:lpstr>
      <vt:lpstr>Your Turn</vt:lpstr>
      <vt:lpstr>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</dc:title>
  <dc:creator>Jim Dang</dc:creator>
  <cp:lastModifiedBy>Tristen Billerbeck</cp:lastModifiedBy>
  <cp:revision>24</cp:revision>
  <cp:lastPrinted>1601-01-01T00:00:00Z</cp:lastPrinted>
  <dcterms:created xsi:type="dcterms:W3CDTF">2006-09-25T03:13:35Z</dcterms:created>
  <dcterms:modified xsi:type="dcterms:W3CDTF">2015-08-06T04:58:57Z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