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57" r:id="rId5"/>
    <p:sldId id="259" r:id="rId6"/>
    <p:sldId id="274" r:id="rId7"/>
    <p:sldId id="270" r:id="rId8"/>
    <p:sldId id="264" r:id="rId9"/>
    <p:sldId id="260" r:id="rId10"/>
    <p:sldId id="263" r:id="rId11"/>
    <p:sldId id="265" r:id="rId12"/>
    <p:sldId id="275" r:id="rId13"/>
    <p:sldId id="271" r:id="rId14"/>
    <p:sldId id="266" r:id="rId15"/>
    <p:sldId id="261" r:id="rId16"/>
    <p:sldId id="262" r:id="rId17"/>
    <p:sldId id="276" r:id="rId18"/>
    <p:sldId id="267" r:id="rId19"/>
    <p:sldId id="268" r:id="rId20"/>
    <p:sldId id="269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FFFF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0" autoAdjust="0"/>
    <p:restoredTop sz="94780" autoAdjust="0"/>
  </p:normalViewPr>
  <p:slideViewPr>
    <p:cSldViewPr>
      <p:cViewPr varScale="1">
        <p:scale>
          <a:sx n="74" d="100"/>
          <a:sy n="74" d="100"/>
        </p:scale>
        <p:origin x="15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02B5D-CAE0-459E-BB8C-85E6BB8A8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49E75-E240-46E8-B693-4401116B5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ADAB0-6B78-4028-841A-A624CCFF54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4C91E-913E-40CC-AAAA-97B615D0F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FEC89-9994-457E-AB3D-D45BFAD3C4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F9A89-BF62-4EC5-82AB-C1CACC7D4A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726F2-DAC2-4086-9EC3-F0A9227D6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D490C-96A8-4F0C-ACE1-E56825089D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EFBDB-71D2-4184-AFE2-E251CE432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351AE-590D-4713-9115-E4B753487E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024B6-085A-4D4F-B215-483D51D13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2D8DFED-934F-4160-B3DA-40E5EF72C0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4800" y="14478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800" b="0" dirty="0" smtClean="0">
                <a:solidFill>
                  <a:schemeClr val="tx2"/>
                </a:solidFill>
              </a:rPr>
              <a:t>Adding </a:t>
            </a:r>
            <a:r>
              <a:rPr lang="en-US" sz="4800" b="0" dirty="0">
                <a:solidFill>
                  <a:schemeClr val="tx2"/>
                </a:solidFill>
              </a:rPr>
              <a:t>and Subtracting Rational Expressions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" y="1447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6000" b="0">
              <a:solidFill>
                <a:schemeClr val="tx2"/>
              </a:solidFill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371600" y="2971800"/>
            <a:ext cx="1676400" cy="762000"/>
          </a:xfrm>
          <a:prstGeom prst="homePlate">
            <a:avLst>
              <a:gd name="adj" fmla="val 5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1371600" y="4114800"/>
            <a:ext cx="1676400" cy="762000"/>
          </a:xfrm>
          <a:prstGeom prst="homePlate">
            <a:avLst>
              <a:gd name="adj" fmla="val 5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71600" y="3048000"/>
            <a:ext cx="7239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/>
              <a:t>Goal 1</a:t>
            </a:r>
            <a:r>
              <a:rPr lang="en-US" sz="3200" b="0"/>
              <a:t>     Determine the LCM of 			polynomials</a:t>
            </a:r>
          </a:p>
          <a:p>
            <a:pPr>
              <a:spcBef>
                <a:spcPct val="20000"/>
              </a:spcBef>
            </a:pPr>
            <a:r>
              <a:rPr lang="en-US" sz="3200"/>
              <a:t>Goal 2</a:t>
            </a:r>
            <a:r>
              <a:rPr lang="en-US" sz="3200" b="0"/>
              <a:t>     Add and Subtract Rational 			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50825" y="1295400"/>
          <a:ext cx="33274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1320800" imgH="355600" progId="Equation.DSMT36">
                  <p:embed/>
                </p:oleObj>
              </mc:Choice>
              <mc:Fallback>
                <p:oleObj name="Equation" r:id="rId3" imgW="1320800" imgH="355600" progId="Equation.DSMT36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295400"/>
                        <a:ext cx="33274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625850" y="1295400"/>
          <a:ext cx="54514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2133600" imgH="355600" progId="Equation.DSMT36">
                  <p:embed/>
                </p:oleObj>
              </mc:Choice>
              <mc:Fallback>
                <p:oleObj name="Equation" r:id="rId5" imgW="2133600" imgH="355600" progId="Equation.DSMT36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50" y="1295400"/>
                        <a:ext cx="5451475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614738" y="2343150"/>
          <a:ext cx="4589462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7" imgW="1714500" imgH="355600" progId="Equation.DSMT36">
                  <p:embed/>
                </p:oleObj>
              </mc:Choice>
              <mc:Fallback>
                <p:oleObj name="Equation" r:id="rId7" imgW="1714500" imgH="355600" progId="Equation.DSMT36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8" y="2343150"/>
                        <a:ext cx="4589462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600450" y="3429000"/>
          <a:ext cx="3409950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9" imgW="736600" imgH="355600" progId="Equation.DSMT36">
                  <p:embed/>
                </p:oleObj>
              </mc:Choice>
              <mc:Fallback>
                <p:oleObj name="Equation" r:id="rId9" imgW="736600" imgH="355600" progId="Equation.DSMT36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3429000"/>
                        <a:ext cx="3409950" cy="1647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76200" cmpd="tri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0850" y="2300288"/>
            <a:ext cx="1747838" cy="595312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LCD = 15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032250" y="1233488"/>
            <a:ext cx="1336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(3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 + 2)</a:t>
            </a:r>
            <a:endParaRPr lang="en-US" altLang="en-US" sz="2800">
              <a:latin typeface="Times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229225" y="123825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(5)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708650" y="1233488"/>
            <a:ext cx="985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- 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(2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)</a:t>
            </a:r>
            <a:endParaRPr lang="en-US" altLang="en-US" sz="2800">
              <a:latin typeface="Times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486525" y="1233488"/>
            <a:ext cx="77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(15)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7080250" y="1233488"/>
            <a:ext cx="1633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 - 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(4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 + 1)</a:t>
            </a:r>
            <a:endParaRPr lang="en-US" altLang="en-US" sz="2800">
              <a:latin typeface="Times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8543925" y="1233488"/>
            <a:ext cx="600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(3)</a:t>
            </a:r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695325" y="2133600"/>
            <a:ext cx="6858000" cy="3048000"/>
          </a:xfrm>
          <a:prstGeom prst="curvedUpArrow">
            <a:avLst>
              <a:gd name="adj1" fmla="val 9115"/>
              <a:gd name="adj2" fmla="val 62031"/>
              <a:gd name="adj3" fmla="val 32917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898650" y="3595688"/>
            <a:ext cx="1400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Mult by</a:t>
            </a:r>
          </a:p>
          <a:p>
            <a:pPr eaLnBrk="0" hangingPunct="0"/>
            <a:r>
              <a:rPr lang="en-US" altLang="en-US" sz="2800">
                <a:latin typeface="Times" charset="0"/>
              </a:rPr>
              <a:t>     5</a:t>
            </a: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1762125" y="2209800"/>
            <a:ext cx="5562600" cy="2743200"/>
          </a:xfrm>
          <a:prstGeom prst="curvedUpArrow">
            <a:avLst>
              <a:gd name="adj1" fmla="val 9153"/>
              <a:gd name="adj2" fmla="val 55905"/>
              <a:gd name="adj3" fmla="val 33333"/>
            </a:avLst>
          </a:prstGeom>
          <a:solidFill>
            <a:srgbClr val="0000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432050" y="2833688"/>
            <a:ext cx="1400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Mult by</a:t>
            </a:r>
          </a:p>
          <a:p>
            <a:pPr eaLnBrk="0" hangingPunct="0"/>
            <a:r>
              <a:rPr lang="en-US" altLang="en-US" sz="2800">
                <a:latin typeface="Times" charset="0"/>
              </a:rPr>
              <a:t>    15</a:t>
            </a:r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2828925" y="2195513"/>
            <a:ext cx="4419600" cy="3214687"/>
          </a:xfrm>
          <a:prstGeom prst="curvedUpArrow">
            <a:avLst>
              <a:gd name="adj1" fmla="val 8115"/>
              <a:gd name="adj2" fmla="val 37903"/>
              <a:gd name="adj3" fmla="val 33333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743325" y="3200400"/>
            <a:ext cx="1489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Mult by </a:t>
            </a:r>
          </a:p>
          <a:p>
            <a:pPr eaLnBrk="0" hangingPunct="0"/>
            <a:r>
              <a:rPr lang="en-US" altLang="en-US" sz="2800">
                <a:latin typeface="Times" charset="0"/>
              </a:rPr>
              <a:t>     3</a:t>
            </a:r>
          </a:p>
        </p:txBody>
      </p:sp>
      <p:grpSp>
        <p:nvGrpSpPr>
          <p:cNvPr id="9246" name="Group 30"/>
          <p:cNvGrpSpPr>
            <a:grpSpLocks/>
          </p:cNvGrpSpPr>
          <p:nvPr/>
        </p:nvGrpSpPr>
        <p:grpSpPr bwMode="auto">
          <a:xfrm>
            <a:off x="0" y="228600"/>
            <a:ext cx="2286000" cy="503238"/>
            <a:chOff x="0" y="192"/>
            <a:chExt cx="1776" cy="529"/>
          </a:xfrm>
        </p:grpSpPr>
        <p:sp>
          <p:nvSpPr>
            <p:cNvPr id="9247" name="Oval 31"/>
            <p:cNvSpPr>
              <a:spLocks noChangeArrowheads="1"/>
            </p:cNvSpPr>
            <p:nvPr/>
          </p:nvSpPr>
          <p:spPr bwMode="auto">
            <a:xfrm>
              <a:off x="0" y="192"/>
              <a:ext cx="1632" cy="4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241" y="240"/>
              <a:ext cx="1535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Example 3</a:t>
              </a:r>
            </a:p>
          </p:txBody>
        </p:sp>
      </p:grp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2362200" y="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/>
              <a:t>Simplify: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4" grpId="0" animBg="1"/>
      <p:bldP spid="9235" grpId="0" autoUpdateAnimBg="0"/>
      <p:bldP spid="9236" grpId="0" animBg="1"/>
      <p:bldP spid="9237" grpId="0" autoUpdateAnimBg="0"/>
      <p:bldP spid="9238" grpId="0" animBg="1"/>
      <p:bldP spid="923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371600" y="762000"/>
          <a:ext cx="46482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1562100" imgH="355600" progId="Equation.DSMT36">
                  <p:embed/>
                </p:oleObj>
              </mc:Choice>
              <mc:Fallback>
                <p:oleObj name="Equation" r:id="rId3" imgW="1562100" imgH="355600" progId="Equation.DSMT36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762000"/>
                        <a:ext cx="464820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066800" y="1828800"/>
          <a:ext cx="65532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2171700" imgH="355600" progId="Equation.DSMT36">
                  <p:embed/>
                </p:oleObj>
              </mc:Choice>
              <mc:Fallback>
                <p:oleObj name="Equation" r:id="rId5" imgW="2171700" imgH="355600" progId="Equation.DSMT36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28800"/>
                        <a:ext cx="65532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066800" y="3048000"/>
          <a:ext cx="5715000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7" imgW="1866900" imgH="355600" progId="Equation.DSMT36">
                  <p:embed/>
                </p:oleObj>
              </mc:Choice>
              <mc:Fallback>
                <p:oleObj name="Equation" r:id="rId7" imgW="1866900" imgH="355600" progId="Equation.DSMT36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5715000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066800" y="4343400"/>
          <a:ext cx="2819400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9" imgW="647700" imgH="355600" progId="Equation.DSMT36">
                  <p:embed/>
                </p:oleObj>
              </mc:Choice>
              <mc:Fallback>
                <p:oleObj name="Equation" r:id="rId9" imgW="647700" imgH="355600" progId="Equation.DSMT36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43400"/>
                        <a:ext cx="2819400" cy="15478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0" y="228600"/>
            <a:ext cx="2286000" cy="503238"/>
            <a:chOff x="0" y="192"/>
            <a:chExt cx="1776" cy="529"/>
          </a:xfrm>
        </p:grpSpPr>
        <p:sp>
          <p:nvSpPr>
            <p:cNvPr id="11273" name="Oval 9"/>
            <p:cNvSpPr>
              <a:spLocks noChangeArrowheads="1"/>
            </p:cNvSpPr>
            <p:nvPr/>
          </p:nvSpPr>
          <p:spPr bwMode="auto">
            <a:xfrm>
              <a:off x="0" y="192"/>
              <a:ext cx="1632" cy="4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241" y="240"/>
              <a:ext cx="1535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Example 4</a:t>
              </a:r>
            </a:p>
          </p:txBody>
        </p:sp>
      </p:grp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362200" y="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/>
              <a:t>Simplify: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85800" y="1600200"/>
          <a:ext cx="163671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3" imgW="558800" imgH="355600" progId="Equation.DSMT36">
                  <p:embed/>
                </p:oleObj>
              </mc:Choice>
              <mc:Fallback>
                <p:oleObj name="Equation" r:id="rId3" imgW="558800" imgH="355600" progId="Equation.DSMT36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163671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65138" y="2808288"/>
            <a:ext cx="2659062" cy="717550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3600">
                <a:solidFill>
                  <a:srgbClr val="CC0000"/>
                </a:solidFill>
                <a:latin typeface="Times" charset="0"/>
              </a:rPr>
              <a:t>LCD = 3</a:t>
            </a:r>
            <a:r>
              <a:rPr lang="en-US" altLang="en-US" sz="3600" i="1">
                <a:solidFill>
                  <a:srgbClr val="CC0000"/>
                </a:solidFill>
                <a:latin typeface="Times" charset="0"/>
              </a:rPr>
              <a:t>ab</a:t>
            </a:r>
            <a:endParaRPr lang="en-US" altLang="en-US" sz="3600">
              <a:solidFill>
                <a:srgbClr val="CC0000"/>
              </a:solidFill>
              <a:latin typeface="Times" charset="0"/>
            </a:endParaRP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644775" y="1593850"/>
          <a:ext cx="3849688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5" imgW="1333500" imgH="355600" progId="Equation.DSMT36">
                  <p:embed/>
                </p:oleObj>
              </mc:Choice>
              <mc:Fallback>
                <p:oleObj name="Equation" r:id="rId5" imgW="1333500" imgH="355600" progId="Equation.DSMT36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1593850"/>
                        <a:ext cx="3849688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3352800" y="3581400"/>
          <a:ext cx="4419600" cy="213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7" imgW="787400" imgH="381000" progId="Equation.DSMT36">
                  <p:embed/>
                </p:oleObj>
              </mc:Choice>
              <mc:Fallback>
                <p:oleObj name="Equation" r:id="rId7" imgW="787400" imgH="381000" progId="Equation.DSMT36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581400"/>
                        <a:ext cx="4419600" cy="21383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76200" cmpd="tri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059613" y="1371600"/>
            <a:ext cx="1550987" cy="1387475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4000" i="1">
                <a:solidFill>
                  <a:srgbClr val="0000CC"/>
                </a:solidFill>
                <a:latin typeface="Times" charset="0"/>
              </a:rPr>
              <a:t>a</a:t>
            </a:r>
            <a:r>
              <a:rPr lang="en-US" altLang="en-US" sz="4000">
                <a:solidFill>
                  <a:srgbClr val="0000CC"/>
                </a:solidFill>
                <a:latin typeface="Times" charset="0"/>
              </a:rPr>
              <a:t> ≠ 0</a:t>
            </a:r>
          </a:p>
          <a:p>
            <a:pPr eaLnBrk="0" hangingPunct="0"/>
            <a:r>
              <a:rPr lang="en-US" altLang="en-US" sz="4000" i="1">
                <a:solidFill>
                  <a:srgbClr val="0000CC"/>
                </a:solidFill>
                <a:latin typeface="Times" charset="0"/>
              </a:rPr>
              <a:t>b</a:t>
            </a:r>
            <a:r>
              <a:rPr lang="en-US" altLang="en-US" sz="4000">
                <a:solidFill>
                  <a:srgbClr val="0000CC"/>
                </a:solidFill>
                <a:latin typeface="Times" charset="0"/>
              </a:rPr>
              <a:t> ≠ 0</a:t>
            </a:r>
            <a:endParaRPr lang="en-US" altLang="en-US" sz="4000">
              <a:latin typeface="Times" charset="0"/>
            </a:endParaRPr>
          </a:p>
        </p:txBody>
      </p: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0" y="228600"/>
            <a:ext cx="2286000" cy="503238"/>
            <a:chOff x="0" y="192"/>
            <a:chExt cx="1776" cy="529"/>
          </a:xfrm>
        </p:grpSpPr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0" y="192"/>
              <a:ext cx="1632" cy="4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241" y="240"/>
              <a:ext cx="1535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Example 5</a:t>
              </a:r>
            </a:p>
          </p:txBody>
        </p:sp>
      </p:grp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949700" y="1377950"/>
            <a:ext cx="71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rgbClr val="CC0000"/>
                </a:solidFill>
                <a:latin typeface="Times" charset="0"/>
              </a:rPr>
              <a:t>(</a:t>
            </a:r>
            <a:r>
              <a:rPr lang="en-US" altLang="en-US" sz="3600" i="1">
                <a:solidFill>
                  <a:srgbClr val="CC0000"/>
                </a:solidFill>
                <a:latin typeface="Times" charset="0"/>
              </a:rPr>
              <a:t>a</a:t>
            </a:r>
            <a:r>
              <a:rPr lang="en-US" altLang="en-US" sz="3600">
                <a:solidFill>
                  <a:srgbClr val="CC0000"/>
                </a:solidFill>
                <a:latin typeface="Times" charset="0"/>
              </a:rPr>
              <a:t>)</a:t>
            </a:r>
            <a:endParaRPr lang="en-US" altLang="en-US" sz="2800">
              <a:solidFill>
                <a:srgbClr val="CC0000"/>
              </a:solidFill>
              <a:latin typeface="Times" charset="0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702300" y="1377950"/>
            <a:ext cx="71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rgbClr val="CC0000"/>
                </a:solidFill>
                <a:latin typeface="Times" charset="0"/>
              </a:rPr>
              <a:t>(</a:t>
            </a:r>
            <a:r>
              <a:rPr lang="en-US" altLang="en-US" sz="3600" i="1">
                <a:solidFill>
                  <a:srgbClr val="CC0000"/>
                </a:solidFill>
                <a:latin typeface="Times" charset="0"/>
              </a:rPr>
              <a:t>b</a:t>
            </a:r>
            <a:r>
              <a:rPr lang="en-US" altLang="en-US" sz="3600">
                <a:solidFill>
                  <a:srgbClr val="CC0000"/>
                </a:solidFill>
                <a:latin typeface="Times" charset="0"/>
              </a:rPr>
              <a:t>)</a:t>
            </a:r>
            <a:endParaRPr lang="en-US" altLang="en-US" sz="2800">
              <a:solidFill>
                <a:srgbClr val="CC0000"/>
              </a:solidFill>
              <a:latin typeface="Times" charset="0"/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187700" y="1377950"/>
            <a:ext cx="94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latin typeface="Times" charset="0"/>
              </a:rPr>
              <a:t>(</a:t>
            </a:r>
            <a:r>
              <a:rPr lang="en-US" altLang="en-US" sz="3600" i="1">
                <a:latin typeface="Times" charset="0"/>
              </a:rPr>
              <a:t>4a</a:t>
            </a:r>
            <a:r>
              <a:rPr lang="en-US" altLang="en-US" sz="3600">
                <a:latin typeface="Times" charset="0"/>
              </a:rPr>
              <a:t>)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648200" y="1371600"/>
            <a:ext cx="1212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latin typeface="Times" charset="0"/>
              </a:rPr>
              <a:t>- (2</a:t>
            </a:r>
            <a:r>
              <a:rPr lang="en-US" altLang="en-US" sz="3600" i="1">
                <a:latin typeface="Times" charset="0"/>
              </a:rPr>
              <a:t>b</a:t>
            </a:r>
            <a:r>
              <a:rPr lang="en-US" altLang="en-US" sz="3600">
                <a:latin typeface="Times" charset="0"/>
              </a:rPr>
              <a:t>)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362200" y="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/>
              <a:t>Simplify: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 autoUpdateAnimBg="0"/>
      <p:bldP spid="21512" grpId="0" animBg="1" autoUpdateAnimBg="0"/>
      <p:bldP spid="21516" grpId="0" autoUpdateAnimBg="0"/>
      <p:bldP spid="21517" grpId="0" autoUpdateAnimBg="0"/>
      <p:bldP spid="21518" grpId="0" autoUpdateAnimBg="0"/>
      <p:bldP spid="2151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3400" y="304800"/>
            <a:ext cx="80772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r>
              <a:rPr lang="en-US" i="1" u="sng">
                <a:solidFill>
                  <a:srgbClr val="CC3300"/>
                </a:solidFill>
              </a:rPr>
              <a:t>Adding and Subtracting  with polynomials as denominators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219200" y="762000"/>
            <a:ext cx="1676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</a:pPr>
            <a:r>
              <a:rPr lang="en-US" i="1"/>
              <a:t> Simplify:</a:t>
            </a:r>
            <a:endParaRPr lang="en-US" sz="2800" i="1"/>
          </a:p>
        </p:txBody>
      </p:sp>
      <p:graphicFrame>
        <p:nvGraphicFramePr>
          <p:cNvPr id="17412" name="Object 4"/>
          <p:cNvGraphicFramePr>
            <a:graphicFrameLocks/>
          </p:cNvGraphicFramePr>
          <p:nvPr/>
        </p:nvGraphicFramePr>
        <p:xfrm>
          <a:off x="1447800" y="2971800"/>
          <a:ext cx="40735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r:id="rId3" imgW="1981200" imgH="393700" progId="">
                  <p:embed/>
                </p:oleObj>
              </mc:Choice>
              <mc:Fallback>
                <p:oleObj r:id="rId3" imgW="1981200" imgH="39370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71800"/>
                        <a:ext cx="40735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/>
          </p:cNvGraphicFramePr>
          <p:nvPr/>
        </p:nvGraphicFramePr>
        <p:xfrm>
          <a:off x="1476375" y="2122488"/>
          <a:ext cx="430371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r:id="rId5" imgW="2159000" imgH="393700" progId="">
                  <p:embed/>
                </p:oleObj>
              </mc:Choice>
              <mc:Fallback>
                <p:oleObj r:id="rId5" imgW="2159000" imgH="393700" progId="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122488"/>
                        <a:ext cx="430371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172200" y="2286000"/>
            <a:ext cx="21383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i="1">
                <a:latin typeface="Times" charset="0"/>
              </a:rPr>
              <a:t>Simplify...</a:t>
            </a:r>
          </a:p>
        </p:txBody>
      </p:sp>
      <p:graphicFrame>
        <p:nvGraphicFramePr>
          <p:cNvPr id="17415" name="Object 7"/>
          <p:cNvGraphicFramePr>
            <a:graphicFrameLocks/>
          </p:cNvGraphicFramePr>
          <p:nvPr/>
        </p:nvGraphicFramePr>
        <p:xfrm>
          <a:off x="3352800" y="762000"/>
          <a:ext cx="16827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r:id="rId7" imgW="850900" imgH="355600" progId="">
                  <p:embed/>
                </p:oleObj>
              </mc:Choice>
              <mc:Fallback>
                <p:oleObj r:id="rId7" imgW="850900" imgH="355600" progId="">
                  <p:embed/>
                  <p:pic>
                    <p:nvPicPr>
                      <p:cNvPr id="0" name="Picture 7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762000"/>
                        <a:ext cx="168275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257800" y="838200"/>
            <a:ext cx="2133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i="1">
                <a:latin typeface="Times" charset="0"/>
              </a:rPr>
              <a:t>Find the LCD</a:t>
            </a:r>
            <a:r>
              <a:rPr lang="en-US" sz="2000">
                <a:latin typeface="Times" charset="0"/>
              </a:rPr>
              <a:t>:</a:t>
            </a:r>
            <a:endParaRPr lang="en-US" sz="2000">
              <a:solidFill>
                <a:srgbClr val="00279F"/>
              </a:solidFill>
              <a:latin typeface="Times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066800" y="1600200"/>
            <a:ext cx="58578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000" i="1">
                <a:latin typeface="Times" charset="0"/>
              </a:rPr>
              <a:t>Rewrite the expression using the LCD of </a:t>
            </a:r>
            <a:r>
              <a:rPr lang="en-US" sz="2000">
                <a:solidFill>
                  <a:srgbClr val="00279F"/>
                </a:solidFill>
                <a:latin typeface="Times" charset="0"/>
              </a:rPr>
              <a:t>(</a:t>
            </a:r>
            <a:r>
              <a:rPr lang="en-US" sz="2000" i="1">
                <a:solidFill>
                  <a:srgbClr val="00279F"/>
                </a:solidFill>
                <a:latin typeface="Times" charset="0"/>
              </a:rPr>
              <a:t>x + </a:t>
            </a:r>
            <a:r>
              <a:rPr lang="en-US" sz="2000">
                <a:solidFill>
                  <a:srgbClr val="00279F"/>
                </a:solidFill>
                <a:latin typeface="Times" charset="0"/>
              </a:rPr>
              <a:t>2)(</a:t>
            </a:r>
            <a:r>
              <a:rPr lang="en-US" sz="2000" i="1">
                <a:solidFill>
                  <a:srgbClr val="00279F"/>
                </a:solidFill>
                <a:latin typeface="Times" charset="0"/>
              </a:rPr>
              <a:t>x – </a:t>
            </a:r>
            <a:r>
              <a:rPr lang="en-US" sz="2000">
                <a:solidFill>
                  <a:srgbClr val="00279F"/>
                </a:solidFill>
                <a:latin typeface="Times" charset="0"/>
              </a:rPr>
              <a:t>2)</a:t>
            </a:r>
          </a:p>
        </p:txBody>
      </p:sp>
      <p:graphicFrame>
        <p:nvGraphicFramePr>
          <p:cNvPr id="17418" name="Object 10"/>
          <p:cNvGraphicFramePr>
            <a:graphicFrameLocks/>
          </p:cNvGraphicFramePr>
          <p:nvPr/>
        </p:nvGraphicFramePr>
        <p:xfrm>
          <a:off x="784225" y="4038600"/>
          <a:ext cx="25622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r:id="rId9" imgW="1244600" imgH="381000" progId="">
                  <p:embed/>
                </p:oleObj>
              </mc:Choice>
              <mc:Fallback>
                <p:oleObj r:id="rId9" imgW="1244600" imgH="381000" progId="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4038600"/>
                        <a:ext cx="256222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810000" y="4953000"/>
            <a:ext cx="3200400" cy="1190625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   </a:t>
            </a:r>
            <a:r>
              <a:rPr lang="en-US" sz="3600">
                <a:solidFill>
                  <a:srgbClr val="B50069"/>
                </a:solidFill>
              </a:rPr>
              <a:t>  </a:t>
            </a:r>
            <a:r>
              <a:rPr lang="en-US" sz="3600" u="sng">
                <a:solidFill>
                  <a:srgbClr val="B50069"/>
                </a:solidFill>
              </a:rPr>
              <a:t>   – 5</a:t>
            </a:r>
            <a:r>
              <a:rPr lang="en-US" sz="3600" i="1" u="sng">
                <a:solidFill>
                  <a:srgbClr val="B50069"/>
                </a:solidFill>
              </a:rPr>
              <a:t>x </a:t>
            </a:r>
            <a:r>
              <a:rPr lang="en-US" sz="3600" u="sng">
                <a:solidFill>
                  <a:srgbClr val="B50069"/>
                </a:solidFill>
              </a:rPr>
              <a:t>– 22     </a:t>
            </a:r>
            <a:endParaRPr lang="en-US" sz="3600">
              <a:solidFill>
                <a:srgbClr val="B50069"/>
              </a:solidFill>
            </a:endParaRPr>
          </a:p>
          <a:p>
            <a:pPr eaLnBrk="0" hangingPunct="0"/>
            <a:r>
              <a:rPr lang="en-US" sz="3600">
                <a:solidFill>
                  <a:srgbClr val="B50069"/>
                </a:solidFill>
              </a:rPr>
              <a:t>    </a:t>
            </a:r>
            <a:r>
              <a:rPr lang="en-US" sz="3600">
                <a:solidFill>
                  <a:srgbClr val="B50069"/>
                </a:solidFill>
                <a:latin typeface="Times" charset="0"/>
              </a:rPr>
              <a:t>(</a:t>
            </a:r>
            <a:r>
              <a:rPr lang="en-US" sz="3600" i="1">
                <a:solidFill>
                  <a:srgbClr val="B50069"/>
                </a:solidFill>
                <a:latin typeface="Times" charset="0"/>
              </a:rPr>
              <a:t>x + </a:t>
            </a:r>
            <a:r>
              <a:rPr lang="en-US" sz="3600">
                <a:solidFill>
                  <a:srgbClr val="B50069"/>
                </a:solidFill>
                <a:latin typeface="Times" charset="0"/>
              </a:rPr>
              <a:t>2)(</a:t>
            </a:r>
            <a:r>
              <a:rPr lang="en-US" sz="3600" i="1">
                <a:solidFill>
                  <a:srgbClr val="B50069"/>
                </a:solidFill>
                <a:latin typeface="Times" charset="0"/>
              </a:rPr>
              <a:t>x – </a:t>
            </a:r>
            <a:r>
              <a:rPr lang="en-US" sz="3600">
                <a:solidFill>
                  <a:srgbClr val="B50069"/>
                </a:solidFill>
                <a:latin typeface="Times" charset="0"/>
              </a:rPr>
              <a:t>2)</a:t>
            </a:r>
            <a:endParaRPr lang="en-US" sz="3200">
              <a:solidFill>
                <a:srgbClr val="00279F"/>
              </a:solidFill>
              <a:latin typeface="Times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6858000" y="838200"/>
            <a:ext cx="2133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>
                <a:solidFill>
                  <a:srgbClr val="00279F"/>
                </a:solidFill>
                <a:latin typeface="Times" charset="0"/>
              </a:rPr>
              <a:t>(</a:t>
            </a:r>
            <a:r>
              <a:rPr lang="en-US" sz="2000" i="1">
                <a:solidFill>
                  <a:srgbClr val="00279F"/>
                </a:solidFill>
                <a:latin typeface="Times" charset="0"/>
              </a:rPr>
              <a:t>x + </a:t>
            </a:r>
            <a:r>
              <a:rPr lang="en-US" sz="2000">
                <a:solidFill>
                  <a:srgbClr val="00279F"/>
                </a:solidFill>
                <a:latin typeface="Times" charset="0"/>
              </a:rPr>
              <a:t>2)(</a:t>
            </a:r>
            <a:r>
              <a:rPr lang="en-US" sz="2000" i="1">
                <a:solidFill>
                  <a:srgbClr val="00279F"/>
                </a:solidFill>
                <a:latin typeface="Times" charset="0"/>
              </a:rPr>
              <a:t>x – </a:t>
            </a:r>
            <a:r>
              <a:rPr lang="en-US" sz="2000">
                <a:solidFill>
                  <a:srgbClr val="00279F"/>
                </a:solidFill>
                <a:latin typeface="Times" charset="0"/>
              </a:rPr>
              <a:t>2)</a:t>
            </a:r>
          </a:p>
        </p:txBody>
      </p:sp>
      <p:graphicFrame>
        <p:nvGraphicFramePr>
          <p:cNvPr id="17421" name="Object 13"/>
          <p:cNvGraphicFramePr>
            <a:graphicFrameLocks/>
          </p:cNvGraphicFramePr>
          <p:nvPr/>
        </p:nvGraphicFramePr>
        <p:xfrm>
          <a:off x="3733800" y="3962400"/>
          <a:ext cx="23526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r:id="rId11" imgW="1143000" imgH="381000" progId="">
                  <p:embed/>
                </p:oleObj>
              </mc:Choice>
              <mc:Fallback>
                <p:oleObj r:id="rId11" imgW="1143000" imgH="381000" progId="">
                  <p:embed/>
                  <p:pic>
                    <p:nvPicPr>
                      <p:cNvPr id="0" name="Picture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962400"/>
                        <a:ext cx="235267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4" grpId="0" autoUpdateAnimBg="0"/>
      <p:bldP spid="17416" grpId="0" autoUpdateAnimBg="0"/>
      <p:bldP spid="17417" grpId="0" autoUpdateAnimBg="0"/>
      <p:bldP spid="17419" grpId="0" animBg="1" autoUpdateAnimBg="0"/>
      <p:bldP spid="1742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06438" y="1327150"/>
          <a:ext cx="211296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850900" imgH="355600" progId="Equation.DSMT36">
                  <p:embed/>
                </p:oleObj>
              </mc:Choice>
              <mc:Fallback>
                <p:oleObj name="Equation" r:id="rId3" imgW="850900" imgH="355600" progId="Equation.DSMT36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1327150"/>
                        <a:ext cx="2112962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797175" y="1308100"/>
          <a:ext cx="34385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5" imgW="1371600" imgH="381000" progId="Equation.DSMT36">
                  <p:embed/>
                </p:oleObj>
              </mc:Choice>
              <mc:Fallback>
                <p:oleObj name="Equation" r:id="rId5" imgW="1371600" imgH="381000" progId="Equation.DSMT36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1308100"/>
                        <a:ext cx="3438525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63575" y="2422525"/>
            <a:ext cx="1927225" cy="898525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rgbClr val="CC0000"/>
                </a:solidFill>
                <a:latin typeface="Times" charset="0"/>
              </a:rPr>
              <a:t>LCD =</a:t>
            </a:r>
          </a:p>
          <a:p>
            <a:pPr eaLnBrk="0" hangingPunct="0"/>
            <a:r>
              <a:rPr lang="en-US" altLang="en-US">
                <a:solidFill>
                  <a:srgbClr val="CC0000"/>
                </a:solidFill>
                <a:latin typeface="Times" charset="0"/>
              </a:rPr>
              <a:t>(</a:t>
            </a:r>
            <a:r>
              <a:rPr lang="en-US" altLang="en-US" i="1">
                <a:solidFill>
                  <a:srgbClr val="CC0000"/>
                </a:solidFill>
                <a:latin typeface="Times" charset="0"/>
              </a:rPr>
              <a:t>x </a:t>
            </a:r>
            <a:r>
              <a:rPr lang="en-US" altLang="en-US">
                <a:solidFill>
                  <a:srgbClr val="CC0000"/>
                </a:solidFill>
                <a:latin typeface="Times" charset="0"/>
              </a:rPr>
              <a:t>+ 3)(</a:t>
            </a:r>
            <a:r>
              <a:rPr lang="en-US" altLang="en-US" i="1">
                <a:solidFill>
                  <a:srgbClr val="CC0000"/>
                </a:solidFill>
                <a:latin typeface="Times" charset="0"/>
              </a:rPr>
              <a:t>x </a:t>
            </a:r>
            <a:r>
              <a:rPr lang="en-US" altLang="en-US">
                <a:solidFill>
                  <a:srgbClr val="CC0000"/>
                </a:solidFill>
                <a:latin typeface="Times" charset="0"/>
              </a:rPr>
              <a:t>+ 1)</a:t>
            </a:r>
            <a:endParaRPr lang="en-US" altLang="en-US" sz="2800">
              <a:latin typeface="Times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9600" y="3429000"/>
            <a:ext cx="1582738" cy="595313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≠ -1, -3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2806700" y="2460625"/>
          <a:ext cx="27146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7" imgW="1117600" imgH="381000" progId="Equation.DSMT36">
                  <p:embed/>
                </p:oleObj>
              </mc:Choice>
              <mc:Fallback>
                <p:oleObj name="Equation" r:id="rId7" imgW="1117600" imgH="381000" progId="Equation.DSMT36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2460625"/>
                        <a:ext cx="271462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5613400" y="2451100"/>
          <a:ext cx="31496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9" imgW="1003300" imgH="381000" progId="Equation.DSMT36">
                  <p:embed/>
                </p:oleObj>
              </mc:Choice>
              <mc:Fallback>
                <p:oleObj name="Equation" r:id="rId9" imgW="1003300" imgH="381000" progId="Equation.DSMT36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400" y="2451100"/>
                        <a:ext cx="3149600" cy="11938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187700" y="12969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2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505325" y="1296988"/>
            <a:ext cx="742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+  3</a:t>
            </a:r>
            <a:endParaRPr lang="en-US" altLang="en-US" sz="2800">
              <a:solidFill>
                <a:srgbClr val="0000CC"/>
              </a:solidFill>
              <a:latin typeface="Times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397250" y="1277938"/>
            <a:ext cx="115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+ 1)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5114925" y="1258888"/>
            <a:ext cx="115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+ 3)</a:t>
            </a: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1066800" y="2286000"/>
            <a:ext cx="4495800" cy="3048000"/>
          </a:xfrm>
          <a:prstGeom prst="curvedUpArrow">
            <a:avLst>
              <a:gd name="adj1" fmla="val 5961"/>
              <a:gd name="adj2" fmla="val 22159"/>
              <a:gd name="adj3" fmla="val 30731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800">
                <a:latin typeface="Times" charset="0"/>
              </a:rPr>
              <a:t>Multiply by</a:t>
            </a:r>
          </a:p>
          <a:p>
            <a:pPr algn="ctr" eaLnBrk="0" hangingPunct="0"/>
            <a:r>
              <a:rPr lang="en-US" altLang="en-US" sz="2800">
                <a:latin typeface="Times" charset="0"/>
              </a:rPr>
              <a:t>   (</a:t>
            </a:r>
            <a:r>
              <a:rPr lang="en-US" altLang="en-US" sz="2800" i="1">
                <a:latin typeface="Times" charset="0"/>
              </a:rPr>
              <a:t>x</a:t>
            </a:r>
            <a:r>
              <a:rPr lang="en-US" altLang="en-US" sz="2800">
                <a:latin typeface="Times" charset="0"/>
              </a:rPr>
              <a:t> + 1)</a:t>
            </a:r>
            <a:endParaRPr lang="en-US" altLang="en-US" sz="2800" baseline="30000">
              <a:solidFill>
                <a:srgbClr val="CC0000"/>
              </a:solidFill>
              <a:latin typeface="Times" charset="0"/>
            </a:endParaRPr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2286000" y="2209800"/>
            <a:ext cx="2362200" cy="3048000"/>
          </a:xfrm>
          <a:prstGeom prst="curvedUpArrow">
            <a:avLst>
              <a:gd name="adj1" fmla="val 7009"/>
              <a:gd name="adj2" fmla="val 27009"/>
              <a:gd name="adj3" fmla="val 43011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800">
                <a:latin typeface="Times" charset="0"/>
              </a:rPr>
              <a:t>Multiply by</a:t>
            </a:r>
          </a:p>
          <a:p>
            <a:pPr algn="ctr" eaLnBrk="0" hangingPunct="0"/>
            <a:r>
              <a:rPr lang="en-US" altLang="en-US" sz="2800">
                <a:latin typeface="Times" charset="0"/>
              </a:rPr>
              <a:t>    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 + 3)</a:t>
            </a:r>
            <a:endParaRPr lang="en-US" altLang="en-US" sz="2800" baseline="30000">
              <a:solidFill>
                <a:srgbClr val="CC0000"/>
              </a:solidFill>
              <a:latin typeface="Times" charset="0"/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33400" y="633413"/>
            <a:ext cx="8342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u="sng">
                <a:solidFill>
                  <a:srgbClr val="339933"/>
                </a:solidFill>
                <a:latin typeface="Times" charset="0"/>
              </a:rPr>
              <a:t>Adding and Subtracting with Binomial Denominators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 autoUpdateAnimBg="0"/>
      <p:bldP spid="12293" grpId="0" animBg="1" autoUpdateAnimBg="0"/>
      <p:bldP spid="12296" grpId="0" autoUpdateAnimBg="0"/>
      <p:bldP spid="12297" grpId="0" autoUpdateAnimBg="0"/>
      <p:bldP spid="12303" grpId="0" autoUpdateAnimBg="0"/>
      <p:bldP spid="12304" grpId="0" autoUpdateAnimBg="0"/>
      <p:bldP spid="12309" grpId="0" animBg="1" autoUpdateAnimBg="0"/>
      <p:bldP spid="12310" grpId="0" animBg="1" autoUpdateAnimBg="0"/>
      <p:bldP spid="123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3657600" y="4724400"/>
            <a:ext cx="2438400" cy="15240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81000" y="762000"/>
          <a:ext cx="2489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" imgW="1015920" imgH="393480" progId="Equation.3">
                  <p:embed/>
                </p:oleObj>
              </mc:Choice>
              <mc:Fallback>
                <p:oleObj name="Equation" r:id="rId3" imgW="10159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24892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352800" y="1143000"/>
            <a:ext cx="57912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** Needs a common denominator 1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st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!  Sometimes it helps to factor the denominators to make it easier to find your LCD.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 flipV="1">
            <a:off x="2667000" y="1600200"/>
            <a:ext cx="11430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04800" y="1905000"/>
          <a:ext cx="31242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5" imgW="1218960" imgH="419040" progId="Equation.3">
                  <p:embed/>
                </p:oleObj>
              </mc:Choice>
              <mc:Fallback>
                <p:oleObj name="Equation" r:id="rId5" imgW="121896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3124200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029200" y="2819400"/>
            <a:ext cx="2667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LCD: 3x</a:t>
            </a:r>
            <a:r>
              <a:rPr lang="en-US" baseline="30000">
                <a:latin typeface="Arial" charset="0"/>
              </a:rPr>
              <a:t>3</a:t>
            </a:r>
            <a:r>
              <a:rPr lang="en-US">
                <a:latin typeface="Arial" charset="0"/>
              </a:rPr>
              <a:t>(2x+1)</a:t>
            </a: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609600" y="3352800"/>
          <a:ext cx="40386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7" imgW="1663560" imgH="444240" progId="Equation.3">
                  <p:embed/>
                </p:oleObj>
              </mc:Choice>
              <mc:Fallback>
                <p:oleObj name="Equation" r:id="rId7" imgW="166356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52800"/>
                        <a:ext cx="403860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066800" y="4953000"/>
          <a:ext cx="24066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9" imgW="1002960" imgH="444240" progId="Equation.3">
                  <p:embed/>
                </p:oleObj>
              </mc:Choice>
              <mc:Fallback>
                <p:oleObj name="Equation" r:id="rId9" imgW="1002960" imgH="4442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953000"/>
                        <a:ext cx="24066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657600" y="4876800"/>
          <a:ext cx="217805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11" imgW="850680" imgH="444240" progId="Equation.3">
                  <p:embed/>
                </p:oleObj>
              </mc:Choice>
              <mc:Fallback>
                <p:oleObj name="Equation" r:id="rId11" imgW="85068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876800"/>
                        <a:ext cx="2178050" cy="1138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80" name="Group 12"/>
          <p:cNvGrpSpPr>
            <a:grpSpLocks/>
          </p:cNvGrpSpPr>
          <p:nvPr/>
        </p:nvGrpSpPr>
        <p:grpSpPr bwMode="auto">
          <a:xfrm>
            <a:off x="0" y="228600"/>
            <a:ext cx="2286000" cy="503238"/>
            <a:chOff x="0" y="192"/>
            <a:chExt cx="1776" cy="529"/>
          </a:xfrm>
        </p:grpSpPr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0" y="192"/>
              <a:ext cx="1632" cy="4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241" y="240"/>
              <a:ext cx="1535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Example 6</a:t>
              </a:r>
            </a:p>
          </p:txBody>
        </p:sp>
      </p:grp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362200" y="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/>
              <a:t>Simplify: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  <p:bldP spid="7172" grpId="0" autoUpdateAnimBg="0"/>
      <p:bldP spid="7173" grpId="0" animBg="1"/>
      <p:bldP spid="717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4191000" y="4419600"/>
            <a:ext cx="2590800" cy="13716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28600" y="838200"/>
          <a:ext cx="28956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1168200" imgH="393480" progId="Equation.3">
                  <p:embed/>
                </p:oleObj>
              </mc:Choice>
              <mc:Fallback>
                <p:oleObj name="Equation" r:id="rId3" imgW="1168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2895600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657600" y="914400"/>
          <a:ext cx="45275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5" imgW="1892160" imgH="419040" progId="Equation.3">
                  <p:embed/>
                </p:oleObj>
              </mc:Choice>
              <mc:Fallback>
                <p:oleObj name="Equation" r:id="rId5" imgW="18921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914400"/>
                        <a:ext cx="452755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0" y="2743200"/>
          <a:ext cx="52070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7" imgW="2031840" imgH="419040" progId="Equation.3">
                  <p:embed/>
                </p:oleObj>
              </mc:Choice>
              <mc:Fallback>
                <p:oleObj name="Equation" r:id="rId7" imgW="203184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43200"/>
                        <a:ext cx="5207000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724400" y="2133600"/>
            <a:ext cx="2590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LCD: (x+3)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(x-3)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105400" y="2743200"/>
          <a:ext cx="38100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9" imgW="1460160" imgH="419040" progId="Equation.3">
                  <p:embed/>
                </p:oleObj>
              </mc:Choice>
              <mc:Fallback>
                <p:oleObj name="Equation" r:id="rId9" imgW="146016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743200"/>
                        <a:ext cx="3810000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0" y="4343400"/>
          <a:ext cx="37338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11" imgW="1447560" imgH="444240" progId="Equation.3">
                  <p:embed/>
                </p:oleObj>
              </mc:Choice>
              <mc:Fallback>
                <p:oleObj name="Equation" r:id="rId11" imgW="144756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43400"/>
                        <a:ext cx="3733800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4114800" y="4495800"/>
          <a:ext cx="2438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3" imgW="1028520" imgH="444240" progId="Equation.3">
                  <p:embed/>
                </p:oleObj>
              </mc:Choice>
              <mc:Fallback>
                <p:oleObj name="Equation" r:id="rId13" imgW="1028520" imgH="4442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495800"/>
                        <a:ext cx="2438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0" y="228600"/>
            <a:ext cx="2286000" cy="503238"/>
            <a:chOff x="0" y="192"/>
            <a:chExt cx="1776" cy="529"/>
          </a:xfrm>
        </p:grpSpPr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0" y="192"/>
              <a:ext cx="1632" cy="4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241" y="240"/>
              <a:ext cx="1535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Example 7</a:t>
              </a:r>
            </a:p>
          </p:txBody>
        </p:sp>
      </p:grp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362200" y="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/>
              <a:t>Simplify: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19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04800" y="1063625"/>
          <a:ext cx="24606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3" imgW="850900" imgH="355600" progId="Equation.DSMT36">
                  <p:embed/>
                </p:oleObj>
              </mc:Choice>
              <mc:Fallback>
                <p:oleObj name="Equation" r:id="rId3" imgW="850900" imgH="355600" progId="Equation.DSMT36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3625"/>
                        <a:ext cx="24606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895600" y="1054100"/>
          <a:ext cx="41910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5" imgW="1485900" imgH="381000" progId="Equation.DSMT36">
                  <p:embed/>
                </p:oleObj>
              </mc:Choice>
              <mc:Fallback>
                <p:oleObj name="Equation" r:id="rId5" imgW="1485900" imgH="381000" progId="Equation.DSMT36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054100"/>
                        <a:ext cx="41910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1000" y="2514600"/>
            <a:ext cx="2089150" cy="717550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36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3600">
                <a:solidFill>
                  <a:srgbClr val="0000CC"/>
                </a:solidFill>
                <a:latin typeface="Times" charset="0"/>
              </a:rPr>
              <a:t> ≠ 1, -2</a:t>
            </a:r>
            <a:endParaRPr lang="en-US" altLang="en-US" sz="3600">
              <a:latin typeface="Times" charset="0"/>
            </a:endParaRP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2743200" y="2286000"/>
          <a:ext cx="41275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7" imgW="1422400" imgH="406400" progId="Equation.DSMT36">
                  <p:embed/>
                </p:oleObj>
              </mc:Choice>
              <mc:Fallback>
                <p:oleObj name="Equation" r:id="rId7" imgW="1422400" imgH="406400" progId="Equation.DSMT36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86000"/>
                        <a:ext cx="412750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590800" y="3657600"/>
          <a:ext cx="4435475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9" imgW="1003300" imgH="406400" progId="Equation.DSMT36">
                  <p:embed/>
                </p:oleObj>
              </mc:Choice>
              <mc:Fallback>
                <p:oleObj name="Equation" r:id="rId9" imgW="1003300" imgH="406400" progId="Equation.DSMT36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657600"/>
                        <a:ext cx="4435475" cy="1795463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76600" y="990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>
                <a:solidFill>
                  <a:srgbClr val="CC0000"/>
                </a:solidFill>
                <a:latin typeface="Times" charset="0"/>
              </a:rPr>
              <a:t>2</a:t>
            </a:r>
            <a:r>
              <a:rPr lang="en-US" altLang="en-US" sz="3200" i="1">
                <a:solidFill>
                  <a:srgbClr val="CC0000"/>
                </a:solidFill>
                <a:latin typeface="Times" charset="0"/>
              </a:rPr>
              <a:t>x</a:t>
            </a:r>
            <a:endParaRPr lang="en-US" altLang="en-US" sz="3200">
              <a:solidFill>
                <a:srgbClr val="CC0000"/>
              </a:solidFill>
              <a:latin typeface="Times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810000" y="942975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>
                <a:solidFill>
                  <a:srgbClr val="0000CC"/>
                </a:solidFill>
                <a:latin typeface="Times" charset="0"/>
              </a:rPr>
              <a:t>(</a:t>
            </a:r>
            <a:r>
              <a:rPr lang="en-US" altLang="en-US" sz="32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3200">
                <a:solidFill>
                  <a:srgbClr val="0000CC"/>
                </a:solidFill>
                <a:latin typeface="Times" charset="0"/>
              </a:rPr>
              <a:t> + 2)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029200" y="942975"/>
            <a:ext cx="827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>
                <a:solidFill>
                  <a:srgbClr val="CC0000"/>
                </a:solidFill>
                <a:latin typeface="Times" charset="0"/>
              </a:rPr>
              <a:t>- 3</a:t>
            </a:r>
            <a:r>
              <a:rPr lang="en-US" altLang="en-US" sz="3200" i="1">
                <a:solidFill>
                  <a:srgbClr val="CC0000"/>
                </a:solidFill>
                <a:latin typeface="Times" charset="0"/>
              </a:rPr>
              <a:t>x</a:t>
            </a:r>
            <a:endParaRPr lang="en-US" altLang="en-US" sz="3200">
              <a:solidFill>
                <a:srgbClr val="CC0000"/>
              </a:solidFill>
              <a:latin typeface="Times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791200" y="942975"/>
            <a:ext cx="1198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>
                <a:solidFill>
                  <a:srgbClr val="0000CC"/>
                </a:solidFill>
                <a:latin typeface="Times" charset="0"/>
              </a:rPr>
              <a:t>(</a:t>
            </a:r>
            <a:r>
              <a:rPr lang="en-US" altLang="en-US" sz="32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3200">
                <a:solidFill>
                  <a:srgbClr val="0000CC"/>
                </a:solidFill>
                <a:latin typeface="Times" charset="0"/>
              </a:rPr>
              <a:t> - 1)</a:t>
            </a:r>
          </a:p>
        </p:txBody>
      </p:sp>
      <p:grpSp>
        <p:nvGrpSpPr>
          <p:cNvPr id="22541" name="Group 13"/>
          <p:cNvGrpSpPr>
            <a:grpSpLocks/>
          </p:cNvGrpSpPr>
          <p:nvPr/>
        </p:nvGrpSpPr>
        <p:grpSpPr bwMode="auto">
          <a:xfrm>
            <a:off x="0" y="228600"/>
            <a:ext cx="2286000" cy="503238"/>
            <a:chOff x="0" y="192"/>
            <a:chExt cx="1776" cy="529"/>
          </a:xfrm>
        </p:grpSpPr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>
              <a:off x="0" y="192"/>
              <a:ext cx="1632" cy="4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241" y="240"/>
              <a:ext cx="1535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Example 8</a:t>
              </a:r>
            </a:p>
          </p:txBody>
        </p:sp>
      </p:grp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362200" y="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/>
              <a:t>Simplify: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 autoUpdateAnimBg="0"/>
      <p:bldP spid="22537" grpId="0" autoUpdateAnimBg="0"/>
      <p:bldP spid="22538" grpId="0" autoUpdateAnimBg="0"/>
      <p:bldP spid="22539" grpId="0" autoUpdateAnimBg="0"/>
      <p:bldP spid="2254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9688" y="976313"/>
          <a:ext cx="4448175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3" imgW="1612900" imgH="355600" progId="Equation.DSMT36">
                  <p:embed/>
                </p:oleObj>
              </mc:Choice>
              <mc:Fallback>
                <p:oleObj name="Equation" r:id="rId3" imgW="1612900" imgH="355600" progId="Equation.DSMT36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976313"/>
                        <a:ext cx="4448175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20574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 + 3)(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 + 2)</a:t>
            </a:r>
            <a:endParaRPr lang="en-US" altLang="en-US" sz="2800">
              <a:latin typeface="Times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438400" y="2057400"/>
            <a:ext cx="204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+ 3)(</a:t>
            </a:r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- 1)</a:t>
            </a:r>
            <a:endParaRPr lang="en-US" altLang="en-US" sz="2800">
              <a:latin typeface="Times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4988" y="2743200"/>
            <a:ext cx="3100387" cy="1022350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3300"/>
                </a:solidFill>
                <a:latin typeface="Times" charset="0"/>
              </a:rPr>
              <a:t>            LCD</a:t>
            </a:r>
          </a:p>
          <a:p>
            <a:pPr eaLnBrk="0" hangingPunct="0"/>
            <a:r>
              <a:rPr lang="en-US" altLang="en-US" sz="2800">
                <a:solidFill>
                  <a:srgbClr val="003300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003300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3300"/>
                </a:solidFill>
                <a:latin typeface="Times" charset="0"/>
              </a:rPr>
              <a:t> + 3)(</a:t>
            </a:r>
            <a:r>
              <a:rPr lang="en-US" altLang="en-US" sz="2800" i="1">
                <a:solidFill>
                  <a:srgbClr val="003300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3300"/>
                </a:solidFill>
                <a:latin typeface="Times" charset="0"/>
              </a:rPr>
              <a:t> + 2)(</a:t>
            </a:r>
            <a:r>
              <a:rPr lang="en-US" altLang="en-US" sz="2800" i="1">
                <a:solidFill>
                  <a:srgbClr val="003300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3300"/>
                </a:solidFill>
                <a:latin typeface="Times" charset="0"/>
              </a:rPr>
              <a:t> - 1)</a:t>
            </a:r>
            <a:endParaRPr lang="en-US" altLang="en-US" sz="2800">
              <a:latin typeface="Times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4473575" y="938213"/>
          <a:ext cx="41925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5" imgW="1422400" imgH="381000" progId="Equation.DSMT36">
                  <p:embed/>
                </p:oleObj>
              </mc:Choice>
              <mc:Fallback>
                <p:oleObj name="Equation" r:id="rId5" imgW="1422400" imgH="381000" progId="Equation.DSMT36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938213"/>
                        <a:ext cx="41925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930775" y="86995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>
                <a:latin typeface="Times" charset="0"/>
              </a:rPr>
              <a:t>3</a:t>
            </a:r>
            <a:r>
              <a:rPr lang="en-US" altLang="en-US" sz="3200" i="1">
                <a:latin typeface="Times" charset="0"/>
              </a:rPr>
              <a:t>x</a:t>
            </a:r>
            <a:endParaRPr lang="en-US" altLang="en-US" sz="2800">
              <a:latin typeface="Times" charset="0"/>
            </a:endParaRP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4486275" y="2393950"/>
          <a:ext cx="4097338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7" imgW="1422400" imgH="406400" progId="Equation.DSMT36">
                  <p:embed/>
                </p:oleObj>
              </mc:Choice>
              <mc:Fallback>
                <p:oleObj name="Equation" r:id="rId7" imgW="1422400" imgH="406400" progId="Equation.DSMT36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2393950"/>
                        <a:ext cx="4097338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3810000" y="3765550"/>
          <a:ext cx="4591050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9" imgW="1422400" imgH="406400" progId="Equation.DSMT36">
                  <p:embed/>
                </p:oleObj>
              </mc:Choice>
              <mc:Fallback>
                <p:oleObj name="Equation" r:id="rId9" imgW="1422400" imgH="406400" progId="Equation.DSMT36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765550"/>
                        <a:ext cx="4591050" cy="1312863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33400" y="3886200"/>
            <a:ext cx="1938338" cy="595313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≠ -3, -2, 1</a:t>
            </a:r>
            <a:endParaRPr lang="en-US" altLang="en-US" sz="2800">
              <a:latin typeface="Times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508750" y="87788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>
                <a:latin typeface="Times" charset="0"/>
              </a:rPr>
              <a:t>-  2</a:t>
            </a:r>
            <a:r>
              <a:rPr lang="en-US" altLang="en-US" sz="3200" i="1">
                <a:latin typeface="Times" charset="0"/>
              </a:rPr>
              <a:t>x</a:t>
            </a:r>
            <a:endParaRPr lang="en-US" altLang="en-US" sz="3200">
              <a:solidFill>
                <a:srgbClr val="CC0000"/>
              </a:solidFill>
              <a:latin typeface="Times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5365750" y="869950"/>
            <a:ext cx="1198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>
                <a:solidFill>
                  <a:srgbClr val="0000CC"/>
                </a:solidFill>
                <a:latin typeface="Times" charset="0"/>
              </a:rPr>
              <a:t>(</a:t>
            </a:r>
            <a:r>
              <a:rPr lang="en-US" altLang="en-US" sz="32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3200">
                <a:solidFill>
                  <a:srgbClr val="0000CC"/>
                </a:solidFill>
                <a:latin typeface="Times" charset="0"/>
              </a:rPr>
              <a:t> - 1)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7308850" y="881063"/>
            <a:ext cx="129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>
                <a:solidFill>
                  <a:srgbClr val="CC0000"/>
                </a:solidFill>
                <a:latin typeface="Times" charset="0"/>
              </a:rPr>
              <a:t>(</a:t>
            </a:r>
            <a:r>
              <a:rPr lang="en-US" altLang="en-US" sz="3200" i="1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altLang="en-US" sz="3200">
                <a:solidFill>
                  <a:srgbClr val="CC0000"/>
                </a:solidFill>
                <a:latin typeface="Times" charset="0"/>
              </a:rPr>
              <a:t> + 2)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362200" y="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/>
              <a:t>Simplify:</a:t>
            </a:r>
          </a:p>
        </p:txBody>
      </p:sp>
      <p:grpSp>
        <p:nvGrpSpPr>
          <p:cNvPr id="13330" name="Group 18"/>
          <p:cNvGrpSpPr>
            <a:grpSpLocks/>
          </p:cNvGrpSpPr>
          <p:nvPr/>
        </p:nvGrpSpPr>
        <p:grpSpPr bwMode="auto">
          <a:xfrm>
            <a:off x="0" y="228600"/>
            <a:ext cx="2286000" cy="503238"/>
            <a:chOff x="0" y="192"/>
            <a:chExt cx="1776" cy="529"/>
          </a:xfrm>
        </p:grpSpPr>
        <p:sp>
          <p:nvSpPr>
            <p:cNvPr id="13331" name="Oval 19"/>
            <p:cNvSpPr>
              <a:spLocks noChangeArrowheads="1"/>
            </p:cNvSpPr>
            <p:nvPr/>
          </p:nvSpPr>
          <p:spPr bwMode="auto">
            <a:xfrm>
              <a:off x="0" y="192"/>
              <a:ext cx="1632" cy="4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241" y="240"/>
              <a:ext cx="1535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Example 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nimBg="1" autoUpdateAnimBg="0"/>
      <p:bldP spid="13319" grpId="0" autoUpdateAnimBg="0"/>
      <p:bldP spid="13322" grpId="0" animBg="1" autoUpdateAnimBg="0"/>
      <p:bldP spid="13323" grpId="0" autoUpdateAnimBg="0"/>
      <p:bldP spid="13325" grpId="0" autoUpdateAnimBg="0"/>
      <p:bldP spid="1332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17475" y="1047750"/>
          <a:ext cx="40735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3" imgW="1612900" imgH="355600" progId="Equation.DSMT36">
                  <p:embed/>
                </p:oleObj>
              </mc:Choice>
              <mc:Fallback>
                <p:oleObj name="Equation" r:id="rId3" imgW="1612900" imgH="355600" progId="Equation.DSMT36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1047750"/>
                        <a:ext cx="4073525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2075" y="1860550"/>
            <a:ext cx="196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 - 3)(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 - 2)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09800" y="1873250"/>
            <a:ext cx="196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- 2)(</a:t>
            </a:r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- 2)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233863" y="1050925"/>
          <a:ext cx="407193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5" imgW="1612900" imgH="381000" progId="Equation.DSMT36">
                  <p:embed/>
                </p:oleObj>
              </mc:Choice>
              <mc:Fallback>
                <p:oleObj name="Equation" r:id="rId5" imgW="1612900" imgH="381000" progId="Equation.DSMT36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863" y="1050925"/>
                        <a:ext cx="4071937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741863" y="9731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4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x</a:t>
            </a:r>
            <a:endParaRPr lang="en-US" altLang="en-US" sz="2800">
              <a:solidFill>
                <a:srgbClr val="CC0000"/>
              </a:solidFill>
              <a:latin typeface="Times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189663" y="973138"/>
            <a:ext cx="920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+  5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x</a:t>
            </a:r>
            <a:endParaRPr lang="en-US" altLang="en-US" sz="2800">
              <a:solidFill>
                <a:srgbClr val="CC0000"/>
              </a:solidFill>
              <a:latin typeface="Times" charset="0"/>
            </a:endParaRP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733800" y="2514600"/>
          <a:ext cx="48006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7" imgW="1612900" imgH="406400" progId="Equation.DSMT36">
                  <p:embed/>
                </p:oleObj>
              </mc:Choice>
              <mc:Fallback>
                <p:oleObj name="Equation" r:id="rId7" imgW="1612900" imgH="406400" progId="Equation.DSMT36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514600"/>
                        <a:ext cx="4800600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3581400" y="3886200"/>
          <a:ext cx="5265738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9" imgW="1612900" imgH="406400" progId="Equation.DSMT36">
                  <p:embed/>
                </p:oleObj>
              </mc:Choice>
              <mc:Fallback>
                <p:oleObj name="Equation" r:id="rId9" imgW="1612900" imgH="406400" progId="Equation.DSMT36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86200"/>
                        <a:ext cx="5265738" cy="13255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01600" y="4083050"/>
            <a:ext cx="1344613" cy="595313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≠ 3, 2</a:t>
            </a:r>
            <a:endParaRPr lang="en-US" altLang="en-US" sz="2800">
              <a:latin typeface="Times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105400" y="977900"/>
            <a:ext cx="1074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- 2)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91350" y="973138"/>
            <a:ext cx="1074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- 3)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15888" y="2635250"/>
            <a:ext cx="2932112" cy="1022350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LCD</a:t>
            </a:r>
          </a:p>
          <a:p>
            <a:pPr eaLnBrk="0" hangingPunct="0"/>
            <a:r>
              <a:rPr lang="en-US" altLang="en-US" sz="2800">
                <a:latin typeface="Times" charset="0"/>
              </a:rPr>
              <a:t>(</a:t>
            </a:r>
            <a:r>
              <a:rPr lang="en-US" altLang="en-US" sz="2800" i="1">
                <a:latin typeface="Times" charset="0"/>
              </a:rPr>
              <a:t>x</a:t>
            </a:r>
            <a:r>
              <a:rPr lang="en-US" altLang="en-US" sz="2800">
                <a:latin typeface="Times" charset="0"/>
              </a:rPr>
              <a:t> - 3)(</a:t>
            </a:r>
            <a:r>
              <a:rPr lang="en-US" altLang="en-US" sz="2800" i="1">
                <a:latin typeface="Times" charset="0"/>
              </a:rPr>
              <a:t>x</a:t>
            </a:r>
            <a:r>
              <a:rPr lang="en-US" altLang="en-US" sz="2800">
                <a:latin typeface="Times" charset="0"/>
              </a:rPr>
              <a:t> - 2)(</a:t>
            </a:r>
            <a:r>
              <a:rPr lang="en-US" altLang="en-US" sz="2800" i="1">
                <a:latin typeface="Times" charset="0"/>
              </a:rPr>
              <a:t>x</a:t>
            </a:r>
            <a:r>
              <a:rPr lang="en-US" altLang="en-US" sz="2800">
                <a:latin typeface="Times" charset="0"/>
              </a:rPr>
              <a:t> - 2)</a:t>
            </a:r>
          </a:p>
        </p:txBody>
      </p:sp>
      <p:grpSp>
        <p:nvGrpSpPr>
          <p:cNvPr id="14353" name="Group 17"/>
          <p:cNvGrpSpPr>
            <a:grpSpLocks/>
          </p:cNvGrpSpPr>
          <p:nvPr/>
        </p:nvGrpSpPr>
        <p:grpSpPr bwMode="auto">
          <a:xfrm>
            <a:off x="0" y="228600"/>
            <a:ext cx="2286000" cy="503238"/>
            <a:chOff x="0" y="192"/>
            <a:chExt cx="1776" cy="529"/>
          </a:xfrm>
        </p:grpSpPr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0" y="192"/>
              <a:ext cx="1632" cy="4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241" y="240"/>
              <a:ext cx="1535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Example 10</a:t>
              </a:r>
            </a:p>
          </p:txBody>
        </p:sp>
      </p:grp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2362200" y="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/>
              <a:t>Simplify: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7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  <p:bldP spid="14342" grpId="0" autoUpdateAnimBg="0"/>
      <p:bldP spid="14343" grpId="0" autoUpdateAnimBg="0"/>
      <p:bldP spid="14346" grpId="0" animBg="1" autoUpdateAnimBg="0"/>
      <p:bldP spid="14348" grpId="0" autoUpdateAnimBg="0"/>
      <p:bldP spid="14349" grpId="0" autoUpdateAnimBg="0"/>
      <p:bldP spid="1435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u="sng">
                <a:solidFill>
                  <a:schemeClr val="accent2"/>
                </a:solidFill>
              </a:rPr>
              <a:t>What is the Least Common Multiple?</a:t>
            </a:r>
            <a:r>
              <a:rPr lang="en-US" sz="1900" u="sng">
                <a:solidFill>
                  <a:schemeClr val="accent2"/>
                </a:solidFill>
              </a:rPr>
              <a:t> </a:t>
            </a:r>
            <a:endParaRPr lang="en-US" sz="4000" u="sng">
              <a:solidFill>
                <a:schemeClr val="accent2"/>
              </a:solidFill>
            </a:endParaRPr>
          </a:p>
          <a:p>
            <a:pPr eaLnBrk="0" hangingPunct="0"/>
            <a:endParaRPr lang="en-US" sz="4000" u="sng">
              <a:solidFill>
                <a:schemeClr val="accent2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057400"/>
            <a:ext cx="8763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0" dirty="0"/>
              <a:t>  </a:t>
            </a:r>
            <a:r>
              <a:rPr lang="en-US" sz="300" b="0" dirty="0"/>
              <a:t> </a:t>
            </a:r>
            <a:r>
              <a:rPr lang="en-US" b="0" dirty="0"/>
              <a:t>                                      </a:t>
            </a:r>
          </a:p>
          <a:p>
            <a:pPr lvl="1" algn="ctr" eaLnBrk="0" hangingPunct="0"/>
            <a:r>
              <a:rPr lang="en-US" sz="2800" u="sng" dirty="0" smtClean="0">
                <a:solidFill>
                  <a:srgbClr val="CC3300"/>
                </a:solidFill>
              </a:rPr>
              <a:t>Least </a:t>
            </a:r>
            <a:r>
              <a:rPr lang="en-US" sz="2800" u="sng" dirty="0">
                <a:solidFill>
                  <a:srgbClr val="CC3300"/>
                </a:solidFill>
              </a:rPr>
              <a:t>Common Multiple</a:t>
            </a:r>
            <a:r>
              <a:rPr lang="en-US" sz="2800" dirty="0"/>
              <a:t> (LCM) </a:t>
            </a:r>
            <a:r>
              <a:rPr lang="en-US" sz="2800" dirty="0" smtClean="0"/>
              <a:t>- </a:t>
            </a:r>
            <a:r>
              <a:rPr lang="en-US" sz="2800" b="0" i="1" dirty="0" smtClean="0"/>
              <a:t>smallest</a:t>
            </a:r>
            <a:r>
              <a:rPr lang="en-US" sz="2800" b="0" dirty="0" smtClean="0"/>
              <a:t> </a:t>
            </a:r>
            <a:r>
              <a:rPr lang="en-US" sz="2800" b="0" dirty="0"/>
              <a:t>number or polynomial into which each of the numbers or polynomials will divide </a:t>
            </a:r>
            <a:r>
              <a:rPr lang="en-US" sz="2800" b="0" i="1" dirty="0"/>
              <a:t>evenly</a:t>
            </a:r>
            <a:r>
              <a:rPr lang="en-US" sz="2800" b="0" dirty="0"/>
              <a:t>. </a:t>
            </a:r>
          </a:p>
          <a:p>
            <a:pPr algn="ctr" eaLnBrk="0" hangingPunct="0"/>
            <a:endParaRPr lang="en-US" sz="2800" b="0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33400" y="7620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0" dirty="0" smtClean="0"/>
              <a:t>Fractions require you </a:t>
            </a:r>
            <a:r>
              <a:rPr lang="en-US" b="0" dirty="0"/>
              <a:t>to find the Least Common Multiple (</a:t>
            </a:r>
            <a:r>
              <a:rPr lang="en-US" b="0" dirty="0" smtClean="0"/>
              <a:t>LCM) in </a:t>
            </a:r>
            <a:r>
              <a:rPr lang="en-US" b="0" dirty="0"/>
              <a:t>order to add and subtract </a:t>
            </a:r>
            <a:r>
              <a:rPr lang="en-US" b="0" dirty="0" smtClean="0"/>
              <a:t>them! </a:t>
            </a:r>
            <a:endParaRPr lang="en-US" b="0" dirty="0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1000" y="4876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The </a:t>
            </a:r>
            <a:r>
              <a:rPr lang="en-US" sz="3200" u="sng" dirty="0">
                <a:solidFill>
                  <a:srgbClr val="CC3300"/>
                </a:solidFill>
              </a:rPr>
              <a:t>Least Common Denominator</a:t>
            </a:r>
            <a:r>
              <a:rPr lang="en-US" sz="3200" dirty="0"/>
              <a:t> is the LCM of the denominators.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52450" y="981075"/>
          <a:ext cx="33337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3" imgW="1282700" imgH="355600" progId="Equation.DSMT36">
                  <p:embed/>
                </p:oleObj>
              </mc:Choice>
              <mc:Fallback>
                <p:oleObj name="Equation" r:id="rId3" imgW="1282700" imgH="355600" progId="Equation.DSMT36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981075"/>
                        <a:ext cx="33337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5413" y="1874838"/>
            <a:ext cx="177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rgbClr val="0000CC"/>
                </a:solidFill>
                <a:latin typeface="Times" charset="0"/>
              </a:rPr>
              <a:t>(</a:t>
            </a:r>
            <a:r>
              <a:rPr lang="en-US" altLang="en-US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>
                <a:solidFill>
                  <a:srgbClr val="0000CC"/>
                </a:solidFill>
                <a:latin typeface="Times" charset="0"/>
              </a:rPr>
              <a:t> - 1)(</a:t>
            </a:r>
            <a:r>
              <a:rPr lang="en-US" altLang="en-US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>
                <a:solidFill>
                  <a:srgbClr val="0000CC"/>
                </a:solidFill>
                <a:latin typeface="Times" charset="0"/>
              </a:rPr>
              <a:t> + 1)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025650" y="187483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rgbClr val="CC0000"/>
                </a:solidFill>
                <a:latin typeface="Times" charset="0"/>
              </a:rPr>
              <a:t>(</a:t>
            </a:r>
            <a:r>
              <a:rPr lang="en-US" altLang="en-US" i="1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altLang="en-US">
                <a:solidFill>
                  <a:srgbClr val="CC0000"/>
                </a:solidFill>
                <a:latin typeface="Times" charset="0"/>
              </a:rPr>
              <a:t> - 2)(</a:t>
            </a:r>
            <a:r>
              <a:rPr lang="en-US" altLang="en-US" i="1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altLang="en-US">
                <a:solidFill>
                  <a:srgbClr val="CC0000"/>
                </a:solidFill>
                <a:latin typeface="Times" charset="0"/>
              </a:rPr>
              <a:t> - 1)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894138" y="977900"/>
          <a:ext cx="4792662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5" imgW="1892300" imgH="381000" progId="Equation.DSMT36">
                  <p:embed/>
                </p:oleObj>
              </mc:Choice>
              <mc:Fallback>
                <p:oleObj name="Equation" r:id="rId5" imgW="1892300" imgH="381000" progId="Equation.DSMT36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8" y="977900"/>
                        <a:ext cx="4792662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267200" y="941388"/>
            <a:ext cx="115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 + 3)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203950" y="941388"/>
            <a:ext cx="1282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- 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 - 4)</a:t>
            </a:r>
            <a:endParaRPr lang="en-US" altLang="en-US" sz="2800">
              <a:latin typeface="Times" charset="0"/>
            </a:endParaRPr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3886200" y="2286000"/>
          <a:ext cx="49530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7" imgW="1828800" imgH="406400" progId="Equation.DSMT36">
                  <p:embed/>
                </p:oleObj>
              </mc:Choice>
              <mc:Fallback>
                <p:oleObj name="Equation" r:id="rId7" imgW="1828800" imgH="406400" progId="Equation.DSMT36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86000"/>
                        <a:ext cx="495300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886200" y="3886200"/>
          <a:ext cx="4957763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9" imgW="1587500" imgH="381000" progId="Equation.DSMT36">
                  <p:embed/>
                </p:oleObj>
              </mc:Choice>
              <mc:Fallback>
                <p:oleObj name="Equation" r:id="rId9" imgW="1587500" imgH="381000" progId="Equation.DSMT36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886200"/>
                        <a:ext cx="4957763" cy="11890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03200" y="3932238"/>
            <a:ext cx="1595438" cy="533400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>
                <a:solidFill>
                  <a:srgbClr val="0000CC"/>
                </a:solidFill>
                <a:latin typeface="Times" charset="0"/>
              </a:rPr>
              <a:t> ≠ 1, -1, 2</a:t>
            </a:r>
            <a:endParaRPr lang="en-US" altLang="en-US">
              <a:latin typeface="Times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273675" y="927100"/>
            <a:ext cx="1074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- 2)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302500" y="927100"/>
            <a:ext cx="1247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(</a:t>
            </a:r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x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 + 1)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84150" y="2605088"/>
            <a:ext cx="2617788" cy="898525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latin typeface="Times" charset="0"/>
              </a:rPr>
              <a:t>LCD</a:t>
            </a:r>
          </a:p>
          <a:p>
            <a:pPr eaLnBrk="0" hangingPunct="0"/>
            <a:r>
              <a:rPr lang="en-US" altLang="en-US">
                <a:latin typeface="Times" charset="0"/>
              </a:rPr>
              <a:t>(</a:t>
            </a:r>
            <a:r>
              <a:rPr lang="en-US" altLang="en-US" i="1">
                <a:latin typeface="Times" charset="0"/>
              </a:rPr>
              <a:t>x</a:t>
            </a:r>
            <a:r>
              <a:rPr lang="en-US" altLang="en-US">
                <a:latin typeface="Times" charset="0"/>
              </a:rPr>
              <a:t> - 1)(</a:t>
            </a:r>
            <a:r>
              <a:rPr lang="en-US" altLang="en-US" i="1">
                <a:latin typeface="Times" charset="0"/>
              </a:rPr>
              <a:t>x</a:t>
            </a:r>
            <a:r>
              <a:rPr lang="en-US" altLang="en-US">
                <a:latin typeface="Times" charset="0"/>
              </a:rPr>
              <a:t> + 1)(</a:t>
            </a:r>
            <a:r>
              <a:rPr lang="en-US" altLang="en-US" i="1">
                <a:latin typeface="Times" charset="0"/>
              </a:rPr>
              <a:t>x</a:t>
            </a:r>
            <a:r>
              <a:rPr lang="en-US" altLang="en-US">
                <a:latin typeface="Times" charset="0"/>
              </a:rPr>
              <a:t> - 2)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362200" y="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/>
              <a:t>Simplify:</a:t>
            </a:r>
          </a:p>
        </p:txBody>
      </p:sp>
      <p:grpSp>
        <p:nvGrpSpPr>
          <p:cNvPr id="15378" name="Group 18"/>
          <p:cNvGrpSpPr>
            <a:grpSpLocks/>
          </p:cNvGrpSpPr>
          <p:nvPr/>
        </p:nvGrpSpPr>
        <p:grpSpPr bwMode="auto">
          <a:xfrm>
            <a:off x="0" y="228600"/>
            <a:ext cx="2286000" cy="503238"/>
            <a:chOff x="0" y="192"/>
            <a:chExt cx="1776" cy="529"/>
          </a:xfrm>
        </p:grpSpPr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0" y="192"/>
              <a:ext cx="1632" cy="4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241" y="240"/>
              <a:ext cx="1535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Example 11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6" grpId="0" autoUpdateAnimBg="0"/>
      <p:bldP spid="15367" grpId="0" autoUpdateAnimBg="0"/>
      <p:bldP spid="15370" grpId="0" animBg="1" autoUpdateAnimBg="0"/>
      <p:bldP spid="15372" grpId="0" autoUpdateAnimBg="0"/>
      <p:bldP spid="15373" grpId="0" autoUpdateAnimBg="0"/>
      <p:bldP spid="1537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Pg 173 # 1 – 21 odd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22860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solidFill>
                  <a:srgbClr val="CC3300"/>
                </a:solidFill>
              </a:rPr>
              <a:t>Find the LCM of each set of Polynomials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/>
              <a:t>1)   12y</a:t>
            </a:r>
            <a:r>
              <a:rPr lang="en-US" sz="3600" b="0" baseline="30000" dirty="0"/>
              <a:t>2</a:t>
            </a:r>
            <a:r>
              <a:rPr lang="en-US" sz="3600" b="0" dirty="0"/>
              <a:t>,   6x</a:t>
            </a:r>
            <a:r>
              <a:rPr lang="en-US" sz="3600" b="0" baseline="30000" dirty="0"/>
              <a:t>2</a:t>
            </a:r>
            <a:endParaRPr lang="en-US" sz="3600" b="0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495800" y="1066800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LCM = 12x</a:t>
            </a:r>
            <a:r>
              <a:rPr lang="en-US" sz="3600" baseline="30000">
                <a:solidFill>
                  <a:srgbClr val="FF0000"/>
                </a:solidFill>
              </a:rPr>
              <a:t>2</a:t>
            </a:r>
            <a:r>
              <a:rPr lang="en-US" sz="3600">
                <a:solidFill>
                  <a:srgbClr val="FF0000"/>
                </a:solidFill>
              </a:rPr>
              <a:t>y</a:t>
            </a:r>
            <a:r>
              <a:rPr lang="en-US" sz="3600" baseline="30000">
                <a:solidFill>
                  <a:srgbClr val="FF0000"/>
                </a:solidFill>
              </a:rPr>
              <a:t>2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1981200"/>
            <a:ext cx="571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/>
              <a:t>2)  16ab</a:t>
            </a:r>
            <a:r>
              <a:rPr lang="en-US" sz="3600" b="0" baseline="30000" dirty="0"/>
              <a:t>3</a:t>
            </a:r>
            <a:r>
              <a:rPr lang="en-US" sz="3600" b="0" dirty="0"/>
              <a:t>,   5a</a:t>
            </a:r>
            <a:r>
              <a:rPr lang="en-US" sz="3600" b="0" baseline="30000" dirty="0"/>
              <a:t>2</a:t>
            </a:r>
            <a:r>
              <a:rPr lang="en-US" sz="3600" b="0" dirty="0"/>
              <a:t>b</a:t>
            </a:r>
            <a:r>
              <a:rPr lang="en-US" sz="3600" b="0" baseline="30000" dirty="0"/>
              <a:t>2</a:t>
            </a:r>
            <a:r>
              <a:rPr lang="en-US" sz="3600" b="0" dirty="0"/>
              <a:t>,   20ac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638800" y="1981200"/>
            <a:ext cx="350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LCM = 80a</a:t>
            </a:r>
            <a:r>
              <a:rPr lang="en-US" sz="3600" baseline="30000">
                <a:solidFill>
                  <a:srgbClr val="FF0000"/>
                </a:solidFill>
              </a:rPr>
              <a:t>2</a:t>
            </a:r>
            <a:r>
              <a:rPr lang="en-US" sz="3600">
                <a:solidFill>
                  <a:srgbClr val="FF0000"/>
                </a:solidFill>
              </a:rPr>
              <a:t>b</a:t>
            </a:r>
            <a:r>
              <a:rPr lang="en-US" sz="3600" baseline="30000">
                <a:solidFill>
                  <a:srgbClr val="FF0000"/>
                </a:solidFill>
              </a:rPr>
              <a:t>3</a:t>
            </a:r>
            <a:r>
              <a:rPr lang="en-US" sz="36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33400" y="3200400"/>
            <a:ext cx="487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/>
              <a:t>3)  x</a:t>
            </a:r>
            <a:r>
              <a:rPr lang="en-US" sz="3600" b="0" baseline="30000" dirty="0"/>
              <a:t>2</a:t>
            </a:r>
            <a:r>
              <a:rPr lang="en-US" sz="3600" b="0" dirty="0"/>
              <a:t> – 2x,   x</a:t>
            </a:r>
            <a:r>
              <a:rPr lang="en-US" sz="3600" b="0" baseline="30000" dirty="0"/>
              <a:t>2</a:t>
            </a:r>
            <a:r>
              <a:rPr lang="en-US" sz="3600" b="0" dirty="0"/>
              <a:t> - 4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648200" y="3200400"/>
            <a:ext cx="480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LCM = x(x + 2)(x – 2)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33400" y="44196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/>
              <a:t>4)  x</a:t>
            </a:r>
            <a:r>
              <a:rPr lang="en-US" sz="3600" b="0" baseline="30000" dirty="0"/>
              <a:t>2</a:t>
            </a:r>
            <a:r>
              <a:rPr lang="en-US" sz="3600" b="0" dirty="0"/>
              <a:t> – x – 20,   x</a:t>
            </a:r>
            <a:r>
              <a:rPr lang="en-US" sz="3600" b="0" baseline="30000" dirty="0"/>
              <a:t>2</a:t>
            </a:r>
            <a:r>
              <a:rPr lang="en-US" sz="3600" b="0" dirty="0"/>
              <a:t> + 6x + 8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962400" y="52578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191000" y="5181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886200" y="5257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819400" y="5257800"/>
            <a:ext cx="609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LCM = (x + 4) (x – 5) (x + 2)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  <p:bldP spid="4105" grpId="0"/>
      <p:bldP spid="4106" grpId="0"/>
      <p:bldP spid="41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600200" y="3810000"/>
            <a:ext cx="1143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74675" y="1674813"/>
          <a:ext cx="122872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419100" imgH="812800" progId="Equation.DSMT36">
                  <p:embed/>
                </p:oleObj>
              </mc:Choice>
              <mc:Fallback>
                <p:oleObj name="Equation" r:id="rId3" imgW="419100" imgH="812800" progId="Equation.DSMT36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1674813"/>
                        <a:ext cx="122872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800600" y="1525588"/>
            <a:ext cx="1870075" cy="595312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LCD</a:t>
            </a:r>
            <a:r>
              <a:rPr lang="en-US" altLang="en-US" sz="2800">
                <a:latin typeface="Times" charset="0"/>
              </a:rPr>
              <a:t> is 12.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019300" y="1427163"/>
            <a:ext cx="723900" cy="1295400"/>
          </a:xfrm>
          <a:prstGeom prst="ellips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2895600" y="1427163"/>
            <a:ext cx="762000" cy="1295400"/>
          </a:xfrm>
          <a:prstGeom prst="ellips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800600" y="2286000"/>
            <a:ext cx="3155950" cy="1449388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Find equivalent</a:t>
            </a:r>
          </a:p>
          <a:p>
            <a:pPr eaLnBrk="0" hangingPunct="0"/>
            <a:r>
              <a:rPr lang="en-US" altLang="en-US" sz="2800">
                <a:latin typeface="Times" charset="0"/>
              </a:rPr>
              <a:t>fractions using the </a:t>
            </a:r>
          </a:p>
          <a:p>
            <a:pPr eaLnBrk="0" hangingPunct="0"/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LCD</a:t>
            </a:r>
            <a:r>
              <a:rPr lang="en-US" altLang="en-US" sz="2800">
                <a:latin typeface="Times" charset="0"/>
              </a:rPr>
              <a:t>.</a:t>
            </a: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752600" y="1671638"/>
          <a:ext cx="18034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5" imgW="635000" imgH="355600" progId="Equation.DSMT36">
                  <p:embed/>
                </p:oleObj>
              </mc:Choice>
              <mc:Fallback>
                <p:oleObj name="Equation" r:id="rId5" imgW="635000" imgH="355600" progId="Equation.DSMT36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1638"/>
                        <a:ext cx="180340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457200" y="2668588"/>
            <a:ext cx="2057400" cy="809625"/>
          </a:xfrm>
          <a:prstGeom prst="curvedUpArrow">
            <a:avLst>
              <a:gd name="adj1" fmla="val 26906"/>
              <a:gd name="adj2" fmla="val 777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1143000" y="2716213"/>
            <a:ext cx="2514600" cy="739775"/>
          </a:xfrm>
          <a:prstGeom prst="curvedUpArrow">
            <a:avLst>
              <a:gd name="adj1" fmla="val 35990"/>
              <a:gd name="adj2" fmla="val 10397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533400" y="2819400"/>
          <a:ext cx="2514600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7" imgW="889000" imgH="762000" progId="Equation.DSMT36">
                  <p:embed/>
                </p:oleObj>
              </mc:Choice>
              <mc:Fallback>
                <p:oleObj name="Equation" r:id="rId7" imgW="889000" imgH="762000" progId="Equation.DSMT36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2514600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800600" y="3903663"/>
            <a:ext cx="3933825" cy="1022350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Collect the numerators, </a:t>
            </a:r>
          </a:p>
          <a:p>
            <a:pPr eaLnBrk="0" hangingPunct="0"/>
            <a:r>
              <a:rPr lang="en-US" altLang="en-US" sz="2800">
                <a:latin typeface="Times" charset="0"/>
              </a:rPr>
              <a:t>keeping the 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LCD</a:t>
            </a:r>
            <a:r>
              <a:rPr lang="en-US" altLang="en-US" sz="2800">
                <a:latin typeface="Times" charset="0"/>
              </a:rPr>
              <a:t>.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57200" y="304800"/>
            <a:ext cx="868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4800" u="sng">
                <a:solidFill>
                  <a:srgbClr val="339933"/>
                </a:solidFill>
                <a:latin typeface="Times" charset="0"/>
              </a:rPr>
              <a:t>Adding Fractions - A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8" grpId="0" animBg="1"/>
      <p:bldP spid="3076" grpId="0" animBg="1" autoUpdateAnimBg="0"/>
      <p:bldP spid="3077" grpId="0" animBg="1"/>
      <p:bldP spid="3078" grpId="0" animBg="1"/>
      <p:bldP spid="3079" grpId="0" animBg="1" autoUpdateAnimBg="0"/>
      <p:bldP spid="3081" grpId="0" animBg="1"/>
      <p:bldP spid="3082" grpId="0" animBg="1"/>
      <p:bldP spid="3084" grpId="0" animBg="1" autoUpdateAnimBg="0"/>
      <p:bldP spid="308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7864475" y="4495800"/>
            <a:ext cx="838200" cy="12192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7239000" y="2133600"/>
            <a:ext cx="762000" cy="13716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1900238" y="2055813"/>
            <a:ext cx="914400" cy="1444625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u="sng">
                <a:solidFill>
                  <a:srgbClr val="CC3300"/>
                </a:solidFill>
              </a:rPr>
              <a:t>Remember</a:t>
            </a:r>
            <a:r>
              <a:rPr lang="en-US" sz="4000">
                <a:solidFill>
                  <a:srgbClr val="CC3300"/>
                </a:solidFill>
              </a:rPr>
              <a:t>:  When adding or subtracting fractions, you need a common denominator!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57200" y="2286000"/>
          <a:ext cx="13716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545760" imgH="393480" progId="Equation.3">
                  <p:embed/>
                </p:oleObj>
              </mc:Choice>
              <mc:Fallback>
                <p:oleObj name="Equation" r:id="rId3" imgW="5457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0"/>
                        <a:ext cx="1371600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905000" y="2286000"/>
          <a:ext cx="64928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5" imgW="266400" imgH="393480" progId="Equation.3">
                  <p:embed/>
                </p:oleObj>
              </mc:Choice>
              <mc:Fallback>
                <p:oleObj name="Equation" r:id="rId5" imgW="266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0"/>
                        <a:ext cx="649288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114800" y="2286000"/>
          <a:ext cx="13716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7" imgW="545760" imgH="393480" progId="Equation.3">
                  <p:embed/>
                </p:oleObj>
              </mc:Choice>
              <mc:Fallback>
                <p:oleObj name="Equation" r:id="rId7" imgW="5457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286000"/>
                        <a:ext cx="1371600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562600" y="2209800"/>
          <a:ext cx="131445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9" imgW="495000" imgH="393480" progId="Equation.3">
                  <p:embed/>
                </p:oleObj>
              </mc:Choice>
              <mc:Fallback>
                <p:oleObj name="Equation" r:id="rId9" imgW="4950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209800"/>
                        <a:ext cx="1314450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7086600" y="2286000"/>
          <a:ext cx="7016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11" imgW="266400" imgH="393480" progId="Equation.3">
                  <p:embed/>
                </p:oleObj>
              </mc:Choice>
              <mc:Fallback>
                <p:oleObj name="Equation" r:id="rId11" imgW="2664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286000"/>
                        <a:ext cx="701675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3581400" y="4114800"/>
          <a:ext cx="17621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13" imgW="685800" imgH="711000" progId="Equation.3">
                  <p:embed/>
                </p:oleObj>
              </mc:Choice>
              <mc:Fallback>
                <p:oleObj name="Equation" r:id="rId13" imgW="685800" imgH="7110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114800"/>
                        <a:ext cx="1762125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334000" y="4495800"/>
          <a:ext cx="13414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15" imgW="495000" imgH="393480" progId="Equation.3">
                  <p:embed/>
                </p:oleObj>
              </mc:Choice>
              <mc:Fallback>
                <p:oleObj name="Equation" r:id="rId15" imgW="4950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495800"/>
                        <a:ext cx="134143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6858000" y="4495800"/>
          <a:ext cx="722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17" imgW="266400" imgH="393480" progId="Equation.3">
                  <p:embed/>
                </p:oleObj>
              </mc:Choice>
              <mc:Fallback>
                <p:oleObj name="Equation" r:id="rId17" imgW="2664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495800"/>
                        <a:ext cx="7223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7712075" y="4495800"/>
          <a:ext cx="7524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19" imgW="266400" imgH="393480" progId="Equation.3">
                  <p:embed/>
                </p:oleObj>
              </mc:Choice>
              <mc:Fallback>
                <p:oleObj name="Equation" r:id="rId19" imgW="26640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2075" y="4495800"/>
                        <a:ext cx="752475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57200" y="3886200"/>
            <a:ext cx="3048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</a:rPr>
              <a:t>When Multiplying or Dividing Fractions, you don’t need a common Denominator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  <p:bldP spid="5129" grpId="0" animBg="1"/>
      <p:bldP spid="51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3000" b="0" dirty="0">
                <a:solidFill>
                  <a:srgbClr val="0000CC"/>
                </a:solidFill>
                <a:latin typeface="Times" charset="0"/>
              </a:rPr>
              <a:t>1.  </a:t>
            </a:r>
            <a:r>
              <a:rPr lang="en-US" altLang="en-US" sz="3000" b="0" dirty="0">
                <a:solidFill>
                  <a:srgbClr val="CC0000"/>
                </a:solidFill>
                <a:latin typeface="Times" charset="0"/>
              </a:rPr>
              <a:t>Factor, if necessary.</a:t>
            </a:r>
          </a:p>
          <a:p>
            <a:pPr algn="ctr" eaLnBrk="0" hangingPunct="0"/>
            <a:r>
              <a:rPr lang="en-US" altLang="en-US" sz="3000" b="0" dirty="0">
                <a:solidFill>
                  <a:srgbClr val="0000CC"/>
                </a:solidFill>
                <a:latin typeface="Times" charset="0"/>
              </a:rPr>
              <a:t>2.  </a:t>
            </a:r>
            <a:r>
              <a:rPr lang="en-US" altLang="en-US" sz="3000" b="0" dirty="0" smtClean="0">
                <a:solidFill>
                  <a:srgbClr val="CC0000"/>
                </a:solidFill>
                <a:latin typeface="Times" charset="0"/>
              </a:rPr>
              <a:t>Cancel common factors, </a:t>
            </a:r>
            <a:r>
              <a:rPr lang="en-US" altLang="en-US" sz="3000" b="0" dirty="0">
                <a:solidFill>
                  <a:srgbClr val="CC0000"/>
                </a:solidFill>
                <a:latin typeface="Times" charset="0"/>
              </a:rPr>
              <a:t>if possible.</a:t>
            </a:r>
          </a:p>
          <a:p>
            <a:pPr algn="ctr" eaLnBrk="0" hangingPunct="0"/>
            <a:r>
              <a:rPr lang="en-US" altLang="en-US" sz="3000" b="0" dirty="0" smtClean="0">
                <a:solidFill>
                  <a:srgbClr val="0000CC"/>
                </a:solidFill>
                <a:latin typeface="Times" charset="0"/>
              </a:rPr>
              <a:t>3.</a:t>
            </a:r>
            <a:r>
              <a:rPr lang="en-US" altLang="en-US" sz="3000" b="0" dirty="0" smtClean="0">
                <a:solidFill>
                  <a:srgbClr val="CC0000"/>
                </a:solidFill>
                <a:latin typeface="Times" charset="0"/>
              </a:rPr>
              <a:t>  Look at the denominator.</a:t>
            </a:r>
          </a:p>
          <a:p>
            <a:pPr algn="ctr" eaLnBrk="0" hangingPunct="0"/>
            <a:endParaRPr lang="en-US" altLang="en-US" sz="3000" b="0" dirty="0" smtClean="0">
              <a:solidFill>
                <a:srgbClr val="CC0000"/>
              </a:solidFill>
              <a:latin typeface="Times" charset="0"/>
            </a:endParaRPr>
          </a:p>
          <a:p>
            <a:pPr algn="ctr" eaLnBrk="0" hangingPunct="0"/>
            <a:endParaRPr lang="en-US" altLang="en-US" sz="3000" b="0" dirty="0" smtClean="0">
              <a:solidFill>
                <a:srgbClr val="CC0000"/>
              </a:solidFill>
              <a:latin typeface="Times" charset="0"/>
            </a:endParaRPr>
          </a:p>
          <a:p>
            <a:pPr algn="ctr" eaLnBrk="0" hangingPunct="0"/>
            <a:endParaRPr lang="en-US" altLang="en-US" sz="3000" b="0" dirty="0" smtClean="0">
              <a:solidFill>
                <a:srgbClr val="CC0000"/>
              </a:solidFill>
              <a:latin typeface="Times" charset="0"/>
            </a:endParaRPr>
          </a:p>
          <a:p>
            <a:pPr algn="ctr" eaLnBrk="0" hangingPunct="0"/>
            <a:endParaRPr lang="en-US" altLang="en-US" sz="3000" b="0" dirty="0">
              <a:solidFill>
                <a:srgbClr val="CC0000"/>
              </a:solidFill>
              <a:latin typeface="Times" charset="0"/>
            </a:endParaRPr>
          </a:p>
          <a:p>
            <a:pPr algn="ctr" eaLnBrk="0" hangingPunct="0"/>
            <a:endParaRPr lang="en-US" altLang="en-US" sz="3000" b="0" dirty="0" smtClean="0">
              <a:solidFill>
                <a:srgbClr val="CC0000"/>
              </a:solidFill>
              <a:latin typeface="Times" charset="0"/>
            </a:endParaRPr>
          </a:p>
          <a:p>
            <a:pPr algn="ctr" eaLnBrk="0" hangingPunct="0"/>
            <a:endParaRPr lang="en-US" altLang="en-US" sz="3000" b="0" dirty="0">
              <a:solidFill>
                <a:srgbClr val="CC0000"/>
              </a:solidFill>
              <a:latin typeface="Times" charset="0"/>
            </a:endParaRPr>
          </a:p>
          <a:p>
            <a:pPr algn="ctr" eaLnBrk="0" hangingPunct="0"/>
            <a:endParaRPr lang="en-US" altLang="en-US" sz="3000" b="0" dirty="0" smtClean="0">
              <a:solidFill>
                <a:srgbClr val="CC0000"/>
              </a:solidFill>
              <a:latin typeface="Times" charset="0"/>
            </a:endParaRPr>
          </a:p>
          <a:p>
            <a:pPr algn="ctr" eaLnBrk="0" hangingPunct="0"/>
            <a:endParaRPr lang="en-US" altLang="en-US" sz="3000" b="0" dirty="0">
              <a:solidFill>
                <a:srgbClr val="CC0000"/>
              </a:solidFill>
              <a:latin typeface="Times" charset="0"/>
            </a:endParaRPr>
          </a:p>
          <a:p>
            <a:pPr algn="ctr" eaLnBrk="0" hangingPunct="0"/>
            <a:r>
              <a:rPr lang="en-US" altLang="en-US" sz="3000" b="0" dirty="0" smtClean="0">
                <a:solidFill>
                  <a:srgbClr val="0000CC"/>
                </a:solidFill>
                <a:latin typeface="Times" charset="0"/>
              </a:rPr>
              <a:t>4.  </a:t>
            </a:r>
            <a:r>
              <a:rPr lang="en-US" altLang="en-US" sz="3000" b="0" dirty="0">
                <a:solidFill>
                  <a:srgbClr val="CC0000"/>
                </a:solidFill>
                <a:latin typeface="Times" charset="0"/>
              </a:rPr>
              <a:t>Reduce, if possible.</a:t>
            </a:r>
          </a:p>
          <a:p>
            <a:pPr algn="ctr" eaLnBrk="0" hangingPunct="0"/>
            <a:r>
              <a:rPr lang="en-US" altLang="en-US" sz="3000" b="0" dirty="0" smtClean="0">
                <a:solidFill>
                  <a:srgbClr val="0000CC"/>
                </a:solidFill>
                <a:latin typeface="Times" charset="0"/>
              </a:rPr>
              <a:t>5.  </a:t>
            </a:r>
            <a:r>
              <a:rPr lang="en-US" altLang="en-US" sz="3000" b="0" dirty="0">
                <a:solidFill>
                  <a:srgbClr val="CC0000"/>
                </a:solidFill>
                <a:latin typeface="Times" charset="0"/>
              </a:rPr>
              <a:t>Leave the denominators in </a:t>
            </a:r>
            <a:r>
              <a:rPr lang="en-US" altLang="en-US" sz="3000" b="0" dirty="0" smtClean="0">
                <a:solidFill>
                  <a:srgbClr val="CC0000"/>
                </a:solidFill>
                <a:latin typeface="Times" charset="0"/>
              </a:rPr>
              <a:t>factored form</a:t>
            </a:r>
            <a:r>
              <a:rPr lang="en-US" altLang="en-US" sz="3000" b="0" dirty="0">
                <a:solidFill>
                  <a:srgbClr val="CC0000"/>
                </a:solidFill>
                <a:latin typeface="Times" charset="0"/>
              </a:rPr>
              <a:t>.</a:t>
            </a:r>
            <a:endParaRPr lang="en-US" altLang="en-US" sz="3000" b="0" dirty="0">
              <a:solidFill>
                <a:srgbClr val="0000CC"/>
              </a:solidFill>
              <a:latin typeface="Times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76200"/>
            <a:ext cx="9143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2800" dirty="0" smtClean="0">
                <a:solidFill>
                  <a:srgbClr val="0000CC"/>
                </a:solidFill>
                <a:latin typeface="Times" charset="0"/>
              </a:rPr>
              <a:t>Steps for </a:t>
            </a:r>
            <a:r>
              <a:rPr lang="en-US" altLang="en-US" sz="2800" dirty="0">
                <a:solidFill>
                  <a:srgbClr val="0000CC"/>
                </a:solidFill>
                <a:latin typeface="Times" charset="0"/>
              </a:rPr>
              <a:t>Adding and Subtracting Rational Expressions: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6200" y="2164140"/>
            <a:ext cx="9067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000" u="sng" dirty="0" smtClean="0">
                <a:solidFill>
                  <a:srgbClr val="008000"/>
                </a:solidFill>
              </a:rPr>
              <a:t>If </a:t>
            </a:r>
            <a:r>
              <a:rPr lang="en-US" sz="3000" u="sng" dirty="0">
                <a:solidFill>
                  <a:srgbClr val="008000"/>
                </a:solidFill>
              </a:rPr>
              <a:t>the denominators are the same</a:t>
            </a:r>
            <a:r>
              <a:rPr lang="en-US" sz="3000" b="0" dirty="0">
                <a:solidFill>
                  <a:srgbClr val="008000"/>
                </a:solidFill>
              </a:rPr>
              <a:t>,</a:t>
            </a:r>
            <a:r>
              <a:rPr lang="en-US" sz="3000" b="0" dirty="0">
                <a:solidFill>
                  <a:schemeClr val="hlink"/>
                </a:solidFill>
              </a:rPr>
              <a:t> </a:t>
            </a:r>
            <a:endParaRPr lang="en-US" sz="3000" b="0" dirty="0" smtClean="0">
              <a:solidFill>
                <a:schemeClr val="hlink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3000" b="0" dirty="0" smtClean="0"/>
              <a:t>add </a:t>
            </a:r>
            <a:r>
              <a:rPr lang="en-US" sz="3000" b="0" dirty="0"/>
              <a:t>or subtract the numerators and place the result over the common denominator</a:t>
            </a:r>
            <a:r>
              <a:rPr lang="en-US" sz="3000" b="0" dirty="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152400" y="3683675"/>
            <a:ext cx="8991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000" u="sng" dirty="0">
                <a:solidFill>
                  <a:srgbClr val="008000"/>
                </a:solidFill>
              </a:rPr>
              <a:t>If the denominators are different</a:t>
            </a:r>
            <a:r>
              <a:rPr lang="en-US" sz="3000" b="0" dirty="0">
                <a:solidFill>
                  <a:srgbClr val="008000"/>
                </a:solidFill>
              </a:rPr>
              <a:t>,</a:t>
            </a:r>
            <a:r>
              <a:rPr lang="en-US" sz="3000" b="0" dirty="0">
                <a:solidFill>
                  <a:schemeClr val="hlink"/>
                </a:solidFill>
              </a:rPr>
              <a:t> </a:t>
            </a:r>
            <a:endParaRPr lang="en-US" sz="3000" b="0" dirty="0" smtClean="0">
              <a:solidFill>
                <a:schemeClr val="hlink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3000" b="0" dirty="0" smtClean="0"/>
              <a:t>find </a:t>
            </a:r>
            <a:r>
              <a:rPr lang="en-US" sz="3000" b="0" dirty="0"/>
              <a:t>the </a:t>
            </a:r>
            <a:r>
              <a:rPr lang="en-US" sz="3000" b="0" dirty="0" smtClean="0"/>
              <a:t>LCD. Change the expressions according to the LCD and </a:t>
            </a:r>
            <a:r>
              <a:rPr lang="en-US" sz="3000" b="0" dirty="0"/>
              <a:t>add or subtract numerators. Place the result over the common denominator.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83" grpId="0" autoUpdateAnimBg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" y="152400"/>
            <a:ext cx="7772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/>
            <a:r>
              <a:rPr lang="en-US" sz="4000" u="sng">
                <a:solidFill>
                  <a:srgbClr val="CC3300"/>
                </a:solidFill>
              </a:rPr>
              <a:t>Addition and  Subtraction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algn="ctr">
              <a:spcBef>
                <a:spcPct val="20000"/>
              </a:spcBef>
            </a:pPr>
            <a:r>
              <a:rPr lang="en-US" sz="2900" dirty="0" smtClean="0"/>
              <a:t>Is the denominator the same??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900" dirty="0" smtClean="0"/>
              <a:t>Example</a:t>
            </a:r>
            <a:r>
              <a:rPr lang="en-US" sz="2900" dirty="0"/>
              <a:t>:  Simplify</a:t>
            </a:r>
          </a:p>
        </p:txBody>
      </p:sp>
      <p:graphicFrame>
        <p:nvGraphicFramePr>
          <p:cNvPr id="16388" name="Object 4"/>
          <p:cNvGraphicFramePr>
            <a:graphicFrameLocks/>
          </p:cNvGraphicFramePr>
          <p:nvPr/>
        </p:nvGraphicFramePr>
        <p:xfrm>
          <a:off x="3387725" y="3352800"/>
          <a:ext cx="13843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r:id="rId3" imgW="673100" imgH="355600" progId="">
                  <p:embed/>
                </p:oleObj>
              </mc:Choice>
              <mc:Fallback>
                <p:oleObj r:id="rId3" imgW="673100" imgH="35560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3352800"/>
                        <a:ext cx="13843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/>
          </p:cNvGraphicFramePr>
          <p:nvPr/>
        </p:nvGraphicFramePr>
        <p:xfrm>
          <a:off x="2852738" y="2514600"/>
          <a:ext cx="23796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r:id="rId5" imgW="1193800" imgH="381000" progId="">
                  <p:embed/>
                </p:oleObj>
              </mc:Choice>
              <mc:Fallback>
                <p:oleObj r:id="rId5" imgW="1193800" imgH="381000" progId="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2514600"/>
                        <a:ext cx="237966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486400" y="2743200"/>
            <a:ext cx="21383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i="1">
                <a:latin typeface="Times" charset="0"/>
              </a:rPr>
              <a:t>Simplify...</a:t>
            </a:r>
          </a:p>
        </p:txBody>
      </p:sp>
      <p:graphicFrame>
        <p:nvGraphicFramePr>
          <p:cNvPr id="16391" name="Object 7"/>
          <p:cNvGraphicFramePr>
            <a:graphicFrameLocks/>
          </p:cNvGraphicFramePr>
          <p:nvPr/>
        </p:nvGraphicFramePr>
        <p:xfrm>
          <a:off x="3657600" y="1219200"/>
          <a:ext cx="10795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r:id="rId7" imgW="546100" imgH="355600" progId="">
                  <p:embed/>
                </p:oleObj>
              </mc:Choice>
              <mc:Fallback>
                <p:oleObj r:id="rId7" imgW="546100" imgH="355600" progId="">
                  <p:embed/>
                  <p:pic>
                    <p:nvPicPr>
                      <p:cNvPr id="0" name="Picture 7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219200"/>
                        <a:ext cx="10795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105400" y="1295400"/>
            <a:ext cx="2133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i="1">
                <a:latin typeface="Times" charset="0"/>
              </a:rPr>
              <a:t>Find the LCD</a:t>
            </a:r>
            <a:r>
              <a:rPr lang="en-US" sz="2000">
                <a:latin typeface="Times" charset="0"/>
              </a:rPr>
              <a:t>:  </a:t>
            </a:r>
            <a:r>
              <a:rPr lang="en-US" sz="2000">
                <a:solidFill>
                  <a:srgbClr val="00279F"/>
                </a:solidFill>
                <a:latin typeface="Times" charset="0"/>
              </a:rPr>
              <a:t>6x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371600" y="2057400"/>
            <a:ext cx="52784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000" i="1" dirty="0">
                <a:latin typeface="Times" charset="0"/>
              </a:rPr>
              <a:t>Now, rewrite the expression using the LCD of </a:t>
            </a:r>
            <a:r>
              <a:rPr lang="en-US" sz="2000" dirty="0">
                <a:solidFill>
                  <a:srgbClr val="00279F"/>
                </a:solidFill>
                <a:latin typeface="Times" charset="0"/>
              </a:rPr>
              <a:t>6x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953000" y="4267200"/>
            <a:ext cx="21748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000" i="1">
                <a:latin typeface="Times" charset="0"/>
              </a:rPr>
              <a:t>Add the fractions...</a:t>
            </a:r>
          </a:p>
        </p:txBody>
      </p:sp>
      <p:graphicFrame>
        <p:nvGraphicFramePr>
          <p:cNvPr id="16395" name="Object 11"/>
          <p:cNvGraphicFramePr>
            <a:graphicFrameLocks/>
          </p:cNvGraphicFramePr>
          <p:nvPr/>
        </p:nvGraphicFramePr>
        <p:xfrm>
          <a:off x="3527425" y="4191000"/>
          <a:ext cx="11239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r:id="rId9" imgW="546100" imgH="355600" progId="">
                  <p:embed/>
                </p:oleObj>
              </mc:Choice>
              <mc:Fallback>
                <p:oleObj r:id="rId9" imgW="546100" imgH="355600" progId="">
                  <p:embed/>
                  <p:pic>
                    <p:nvPicPr>
                      <p:cNvPr id="0" name="Pictur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4191000"/>
                        <a:ext cx="112395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581400" y="5257800"/>
            <a:ext cx="1295400" cy="1190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=</a:t>
            </a:r>
            <a:r>
              <a:rPr lang="en-US" sz="3600">
                <a:solidFill>
                  <a:srgbClr val="B50069"/>
                </a:solidFill>
              </a:rPr>
              <a:t>  </a:t>
            </a:r>
            <a:r>
              <a:rPr lang="en-US" sz="3600" u="sng">
                <a:solidFill>
                  <a:srgbClr val="B50069"/>
                </a:solidFill>
              </a:rPr>
              <a:t>19</a:t>
            </a:r>
            <a:endParaRPr lang="en-US" sz="3600">
              <a:solidFill>
                <a:srgbClr val="B50069"/>
              </a:solidFill>
            </a:endParaRPr>
          </a:p>
          <a:p>
            <a:pPr eaLnBrk="0" hangingPunct="0"/>
            <a:r>
              <a:rPr lang="en-US" sz="3600">
                <a:solidFill>
                  <a:srgbClr val="B50069"/>
                </a:solidFill>
              </a:rPr>
              <a:t>    6</a:t>
            </a:r>
            <a:r>
              <a:rPr lang="en-US" sz="3600" i="1">
                <a:solidFill>
                  <a:srgbClr val="B50069"/>
                </a:solidFill>
              </a:rPr>
              <a:t>x</a:t>
            </a:r>
            <a:endParaRPr lang="en-US" sz="3600">
              <a:solidFill>
                <a:srgbClr val="B5006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90" grpId="0" autoUpdateAnimBg="0"/>
      <p:bldP spid="16392" grpId="0" autoUpdateAnimBg="0"/>
      <p:bldP spid="16393" grpId="0" autoUpdateAnimBg="0"/>
      <p:bldP spid="16394" grpId="0" autoUpdateAnimBg="0"/>
      <p:bldP spid="1639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92100" y="1428750"/>
          <a:ext cx="3351213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1219200" imgH="355600" progId="Equation.DSMT36">
                  <p:embed/>
                </p:oleObj>
              </mc:Choice>
              <mc:Fallback>
                <p:oleObj name="Equation" r:id="rId3" imgW="1219200" imgH="355600" progId="Equation.DSMT36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1428750"/>
                        <a:ext cx="3351213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733800" y="1439863"/>
          <a:ext cx="39624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5" imgW="1473200" imgH="355600" progId="Equation.DSMT36">
                  <p:embed/>
                </p:oleObj>
              </mc:Choice>
              <mc:Fallback>
                <p:oleObj name="Equation" r:id="rId5" imgW="1473200" imgH="355600" progId="Equation.DSMT36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439863"/>
                        <a:ext cx="39624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746500" y="2819400"/>
          <a:ext cx="47752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7" imgW="1485900" imgH="381000" progId="Equation.DSMT36">
                  <p:embed/>
                </p:oleObj>
              </mc:Choice>
              <mc:Fallback>
                <p:oleObj name="Equation" r:id="rId7" imgW="1485900" imgH="381000" progId="Equation.DSMT36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2819400"/>
                        <a:ext cx="4775200" cy="12255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63563" y="2590800"/>
            <a:ext cx="2463800" cy="595313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LCD = 15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m</a:t>
            </a:r>
            <a:r>
              <a:rPr lang="en-US" altLang="en-US" sz="2800" baseline="30000">
                <a:solidFill>
                  <a:srgbClr val="CC0000"/>
                </a:solidFill>
                <a:latin typeface="Times" charset="0"/>
              </a:rPr>
              <a:t>2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n</a:t>
            </a:r>
            <a:r>
              <a:rPr lang="en-US" altLang="en-US" sz="2800" baseline="30000">
                <a:solidFill>
                  <a:srgbClr val="CC0000"/>
                </a:solidFill>
                <a:latin typeface="Times" charset="0"/>
              </a:rPr>
              <a:t>2</a:t>
            </a:r>
            <a:endParaRPr lang="en-US" altLang="en-US" sz="2800">
              <a:solidFill>
                <a:srgbClr val="CC0000"/>
              </a:solidFill>
              <a:latin typeface="Times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101725" y="3290888"/>
            <a:ext cx="1087438" cy="1022350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m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≠ 0</a:t>
            </a:r>
          </a:p>
          <a:p>
            <a:pPr eaLnBrk="0" hangingPunct="0"/>
            <a:r>
              <a:rPr lang="en-US" altLang="en-US" sz="2800" i="1">
                <a:solidFill>
                  <a:srgbClr val="0000CC"/>
                </a:solidFill>
                <a:latin typeface="Times" charset="0"/>
              </a:rPr>
              <a:t>n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 ≠ 0</a:t>
            </a:r>
            <a:endParaRPr lang="en-US" altLang="en-US" sz="2800">
              <a:solidFill>
                <a:srgbClr val="CC0000"/>
              </a:solidFill>
              <a:latin typeface="Times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038600" y="1365250"/>
            <a:ext cx="1373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6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(3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mn</a:t>
            </a:r>
            <a:r>
              <a:rPr lang="en-US" altLang="en-US" sz="2800" baseline="30000">
                <a:solidFill>
                  <a:srgbClr val="CC0000"/>
                </a:solidFill>
                <a:latin typeface="Times" charset="0"/>
              </a:rPr>
              <a:t>2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)</a:t>
            </a:r>
            <a:endParaRPr lang="en-US" altLang="en-US" sz="2800">
              <a:latin typeface="Times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334000" y="1350963"/>
            <a:ext cx="1268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+ 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8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(5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n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)</a:t>
            </a:r>
            <a:endParaRPr lang="en-US" altLang="en-US" sz="2800">
              <a:latin typeface="Times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489700" y="1350963"/>
            <a:ext cx="1439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- </a:t>
            </a:r>
            <a:r>
              <a:rPr lang="en-US" altLang="en-US" sz="2800">
                <a:solidFill>
                  <a:srgbClr val="0000CC"/>
                </a:solidFill>
                <a:latin typeface="Times" charset="0"/>
              </a:rPr>
              <a:t>7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(15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m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)</a:t>
            </a:r>
            <a:endParaRPr lang="en-US" altLang="en-US" sz="2800">
              <a:latin typeface="Times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609600" y="2590800"/>
            <a:ext cx="6553200" cy="2971800"/>
          </a:xfrm>
          <a:prstGeom prst="curvedUpArrow">
            <a:avLst>
              <a:gd name="adj1" fmla="val 9351"/>
              <a:gd name="adj2" fmla="val 595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498725" y="3824288"/>
            <a:ext cx="19732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Multiply by</a:t>
            </a:r>
          </a:p>
          <a:p>
            <a:pPr eaLnBrk="0" hangingPunct="0"/>
            <a:r>
              <a:rPr lang="en-US" altLang="en-US" sz="2800">
                <a:latin typeface="Times" charset="0"/>
              </a:rPr>
              <a:t>    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3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mn</a:t>
            </a:r>
            <a:r>
              <a:rPr lang="en-US" altLang="en-US" sz="2800" baseline="30000">
                <a:solidFill>
                  <a:srgbClr val="CC0000"/>
                </a:solidFill>
                <a:latin typeface="Times" charset="0"/>
              </a:rPr>
              <a:t>2</a:t>
            </a:r>
            <a:endParaRPr lang="en-US" altLang="en-US" sz="2800">
              <a:latin typeface="Times" charset="0"/>
            </a:endParaRP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1752600" y="2514600"/>
            <a:ext cx="5257800" cy="3048000"/>
          </a:xfrm>
          <a:prstGeom prst="curvedUpArrow">
            <a:avLst>
              <a:gd name="adj1" fmla="val 8673"/>
              <a:gd name="adj2" fmla="val 46591"/>
              <a:gd name="adj3" fmla="val 33333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800">
                <a:latin typeface="Times" charset="0"/>
              </a:rPr>
              <a:t>Multiply by</a:t>
            </a:r>
          </a:p>
          <a:p>
            <a:pPr algn="ctr" eaLnBrk="0" hangingPunct="0"/>
            <a:r>
              <a:rPr lang="en-US" altLang="en-US" sz="2800">
                <a:latin typeface="Times" charset="0"/>
              </a:rPr>
              <a:t>    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5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n</a:t>
            </a:r>
            <a:endParaRPr lang="en-US" altLang="en-US" sz="2800" baseline="30000">
              <a:solidFill>
                <a:srgbClr val="CC0000"/>
              </a:solidFill>
              <a:latin typeface="Times" charset="0"/>
            </a:endParaRP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3124200" y="2590800"/>
            <a:ext cx="3581400" cy="2971800"/>
          </a:xfrm>
          <a:prstGeom prst="curvedUpArrow">
            <a:avLst>
              <a:gd name="adj1" fmla="val 8447"/>
              <a:gd name="adj2" fmla="val 32550"/>
              <a:gd name="adj3" fmla="val 33333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657600" y="3810000"/>
            <a:ext cx="19732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latin typeface="Times" charset="0"/>
              </a:rPr>
              <a:t>Multiply by</a:t>
            </a:r>
          </a:p>
          <a:p>
            <a:pPr eaLnBrk="0" hangingPunct="0"/>
            <a:r>
              <a:rPr lang="en-US" altLang="en-US" sz="2800">
                <a:latin typeface="Times" charset="0"/>
              </a:rPr>
              <a:t>       </a:t>
            </a:r>
            <a:r>
              <a:rPr lang="en-US" altLang="en-US" sz="2800">
                <a:solidFill>
                  <a:srgbClr val="CC0000"/>
                </a:solidFill>
                <a:latin typeface="Times" charset="0"/>
              </a:rPr>
              <a:t>15</a:t>
            </a:r>
            <a:r>
              <a:rPr lang="en-US" altLang="en-US" sz="2800" i="1">
                <a:solidFill>
                  <a:srgbClr val="CC0000"/>
                </a:solidFill>
                <a:latin typeface="Times" charset="0"/>
              </a:rPr>
              <a:t>m</a:t>
            </a:r>
            <a:endParaRPr lang="en-US" altLang="en-US" sz="2800">
              <a:latin typeface="Times" charset="0"/>
            </a:endParaRP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0" y="228600"/>
            <a:ext cx="2286000" cy="503238"/>
            <a:chOff x="0" y="192"/>
            <a:chExt cx="1776" cy="529"/>
          </a:xfrm>
        </p:grpSpPr>
        <p:sp>
          <p:nvSpPr>
            <p:cNvPr id="10259" name="Oval 19"/>
            <p:cNvSpPr>
              <a:spLocks noChangeArrowheads="1"/>
            </p:cNvSpPr>
            <p:nvPr/>
          </p:nvSpPr>
          <p:spPr bwMode="auto">
            <a:xfrm>
              <a:off x="0" y="192"/>
              <a:ext cx="1632" cy="4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241" y="240"/>
              <a:ext cx="1535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Example 1</a:t>
              </a:r>
            </a:p>
          </p:txBody>
        </p:sp>
      </p:grp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362200" y="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/>
              <a:t>Simplify: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46" grpId="0" animBg="1" autoUpdateAnimBg="0"/>
      <p:bldP spid="10247" grpId="0" autoUpdateAnimBg="0"/>
      <p:bldP spid="10248" grpId="0" autoUpdateAnimBg="0"/>
      <p:bldP spid="10249" grpId="0" autoUpdateAnimBg="0"/>
      <p:bldP spid="10250" grpId="0" animBg="1"/>
      <p:bldP spid="10251" grpId="0" autoUpdateAnimBg="0"/>
      <p:bldP spid="10252" grpId="0" animBg="1" autoUpdateAnimBg="0"/>
      <p:bldP spid="10253" grpId="0" animBg="1"/>
      <p:bldP spid="1025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4876800" y="3733800"/>
            <a:ext cx="1676400" cy="1295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971800" y="3886200"/>
            <a:ext cx="1371600" cy="11430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657600" y="1447800"/>
            <a:ext cx="914400" cy="12954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0">
                <a:solidFill>
                  <a:schemeClr val="tx2"/>
                </a:solidFill>
              </a:rPr>
              <a:t>Examples: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57200" y="1600200"/>
          <a:ext cx="17526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711000" imgH="393480" progId="Equation.3">
                  <p:embed/>
                </p:oleObj>
              </mc:Choice>
              <mc:Fallback>
                <p:oleObj name="Equation" r:id="rId3" imgW="7110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1752600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362200" y="1600200"/>
          <a:ext cx="92868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5" imgW="380880" imgH="393480" progId="Equation.3">
                  <p:embed/>
                </p:oleObj>
              </mc:Choice>
              <mc:Fallback>
                <p:oleObj name="Equation" r:id="rId5" imgW="3808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00200"/>
                        <a:ext cx="928688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505200" y="1600200"/>
          <a:ext cx="9271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7" imgW="380880" imgH="393480" progId="Equation.3">
                  <p:embed/>
                </p:oleObj>
              </mc:Choice>
              <mc:Fallback>
                <p:oleObj name="Equation" r:id="rId7" imgW="3808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00200"/>
                        <a:ext cx="9271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04800" y="3962400"/>
          <a:ext cx="23177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9" imgW="977760" imgH="393480" progId="Equation.3">
                  <p:embed/>
                </p:oleObj>
              </mc:Choice>
              <mc:Fallback>
                <p:oleObj name="Equation" r:id="rId9" imgW="9777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62400"/>
                        <a:ext cx="2317750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819400" y="3962400"/>
          <a:ext cx="13398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1" imgW="545760" imgH="393480" progId="Equation.3">
                  <p:embed/>
                </p:oleObj>
              </mc:Choice>
              <mc:Fallback>
                <p:oleObj name="Equation" r:id="rId11" imgW="5457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962400"/>
                        <a:ext cx="133985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448175" y="3886200"/>
          <a:ext cx="199548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13" imgW="787320" imgH="393480" progId="Equation.3">
                  <p:embed/>
                </p:oleObj>
              </mc:Choice>
              <mc:Fallback>
                <p:oleObj name="Equation" r:id="rId13" imgW="78732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3886200"/>
                        <a:ext cx="1995488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6" name="Group 12"/>
          <p:cNvGrpSpPr>
            <a:grpSpLocks/>
          </p:cNvGrpSpPr>
          <p:nvPr/>
        </p:nvGrpSpPr>
        <p:grpSpPr bwMode="auto">
          <a:xfrm>
            <a:off x="0" y="228600"/>
            <a:ext cx="2286000" cy="503238"/>
            <a:chOff x="0" y="192"/>
            <a:chExt cx="1776" cy="529"/>
          </a:xfrm>
        </p:grpSpPr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0" y="192"/>
              <a:ext cx="1632" cy="4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241" y="240"/>
              <a:ext cx="1535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Example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3" grpId="0" animBg="1"/>
      <p:bldP spid="615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779</Words>
  <Application>Microsoft Office PowerPoint</Application>
  <PresentationFormat>On-screen Show (4:3)</PresentationFormat>
  <Paragraphs>163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Times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Pisano</dc:creator>
  <cp:lastModifiedBy>Tristen Billerbeck</cp:lastModifiedBy>
  <cp:revision>11</cp:revision>
  <dcterms:modified xsi:type="dcterms:W3CDTF">2016-04-26T03:52:15Z</dcterms:modified>
</cp:coreProperties>
</file>