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309" r:id="rId2"/>
    <p:sldId id="300" r:id="rId3"/>
    <p:sldId id="267" r:id="rId4"/>
    <p:sldId id="291" r:id="rId5"/>
    <p:sldId id="292" r:id="rId6"/>
    <p:sldId id="301" r:id="rId7"/>
    <p:sldId id="293" r:id="rId8"/>
    <p:sldId id="302" r:id="rId9"/>
    <p:sldId id="303" r:id="rId10"/>
    <p:sldId id="304" r:id="rId11"/>
    <p:sldId id="307" r:id="rId12"/>
    <p:sldId id="305" r:id="rId13"/>
    <p:sldId id="306" r:id="rId14"/>
    <p:sldId id="30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00CC"/>
    <a:srgbClr val="FFFF99"/>
    <a:srgbClr val="A50021"/>
    <a:srgbClr val="FF33CC"/>
    <a:srgbClr val="339933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5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806" y="108"/>
      </p:cViewPr>
      <p:guideLst>
        <p:guide orient="horz" pos="864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60B116-892B-4EC6-97C5-C4F4D508347C}" type="datetime1">
              <a:rPr lang="en-US"/>
              <a:pPr>
                <a:defRPr/>
              </a:pPr>
              <a:t>8/5/2015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02D0FA2-6113-4D02-93B8-C9DB2D8E7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9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003D6A-8CAA-4919-8D36-0623F69A5E28}" type="datetime1">
              <a:rPr lang="en-US"/>
              <a:pPr>
                <a:defRPr/>
              </a:pPr>
              <a:t>8/5/2015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6424F3-0BD7-4D9F-A68A-0F3D28165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862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9641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760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842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4380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4609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7266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247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33DC00-391D-439A-86B0-EDC040F56B0C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9E327C-E854-451C-82A0-91FBBBC2595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15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63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3977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481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9882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0806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79FF1A-B237-49EA-A686-44AE94AE8951}" type="datetime1">
              <a:rPr lang="en-US" smtClean="0"/>
              <a:pPr eaLnBrk="1" hangingPunct="1"/>
              <a:t>8/5/2015</a:t>
            </a:fld>
            <a:endParaRPr lang="en-US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C4FF7-617B-49F2-B5A3-7165CF4CB6E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898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61B5-72F3-490D-85A4-DB5FC00A3E55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3808-E4F2-4CFF-9FB5-15C6622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23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A3A59-D088-4A3B-8C14-DAA1F65E5A14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45BA-EDC0-4B90-A9D4-94C91F563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44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73A8A-7CCD-456D-A5B4-7EB7A0EF877C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35C7-0C2F-42A4-B5BE-2EAEC2324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9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3152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91A1841C-7520-491B-8D7A-7F1E3D10FDDE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05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97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8008F-97BC-4FDE-B5DF-06C3FB592A6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205EA-4ADF-4C4F-BA4E-27AC54340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6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D2A4-3173-4A79-8D24-09B0F4377B2A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F1271-F573-43BB-AEC9-FEEE31FD2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21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56134-CBAD-4E86-81D6-FB81631318BA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03EB3-A1C6-4704-9469-280ED6D2E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80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C41C-48A6-4753-88FA-691302A3101C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A7211-54AC-4120-B9D4-CC7284937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0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D876-D948-49FA-9785-532356ACA2F6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10547-C23E-4901-B6BB-ADDFF37E7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5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26EE1-64E3-4272-BB55-CA51ACC1A993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F6EC-D600-461C-A72E-D6770E47E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5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4B58D-949A-4A98-94EB-393CDC4DAC1F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BC2E5-B42E-4766-896E-863612F70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54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5"/>
          <p:cNvSpPr>
            <a:spLocks noChangeArrowheads="1"/>
          </p:cNvSpPr>
          <p:nvPr userDrawn="1"/>
        </p:nvSpPr>
        <p:spPr bwMode="auto">
          <a:xfrm>
            <a:off x="0" y="656168"/>
            <a:ext cx="7924800" cy="763058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91000">
                <a:schemeClr val="bg1">
                  <a:alpha val="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5" name="Oval 49"/>
          <p:cNvSpPr>
            <a:spLocks noChangeArrowheads="1"/>
          </p:cNvSpPr>
          <p:nvPr userDrawn="1"/>
        </p:nvSpPr>
        <p:spPr bwMode="auto">
          <a:xfrm>
            <a:off x="1828800" y="1419225"/>
            <a:ext cx="4876800" cy="4829175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round/>
            <a:headEnd/>
            <a:tailEnd/>
          </a:ln>
          <a:scene3d>
            <a:camera prst="legacyPerspectiveFront">
              <a:rot lat="200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28" name="Line 2"/>
          <p:cNvSpPr>
            <a:spLocks noChangeShapeType="1"/>
          </p:cNvSpPr>
          <p:nvPr/>
        </p:nvSpPr>
        <p:spPr bwMode="auto">
          <a:xfrm>
            <a:off x="7924800" y="76200"/>
            <a:ext cx="0" cy="15240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678"/>
            <a:ext cx="7378700" cy="58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52EE6B8B-0BAC-450D-9B46-86BF1483AEA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72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FBF933C3-4927-4228-B5FC-CE5F9F20A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241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Do 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5029D-D53F-4E65-B058-FD18A4BBF7D9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Evaluate the expressions:</a:t>
            </a:r>
          </a:p>
          <a:p>
            <a:pPr eaLnBrk="1" hangingPunct="1"/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buAutoNum type="arabicParenR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+ 5.7 when 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= 1.2</a:t>
            </a:r>
          </a:p>
          <a:p>
            <a:pPr marL="514350" indent="-514350" eaLnBrk="1" hangingPunct="1">
              <a:buAutoNum type="arabicParenR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800" b="1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when </a:t>
            </a:r>
            <a:r>
              <a:rPr lang="en-US" sz="2800" b="1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= 4</a:t>
            </a:r>
          </a:p>
          <a:p>
            <a:pPr marL="514350" indent="-514350" eaLnBrk="1" hangingPunct="1">
              <a:buAutoNum type="arabicParenR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The number of weeks it takes you to read a novel is given by n/p, where n is the total pages in the novel and p is the pages read per week.  How long will it take you to read a 340-page novel if you read 85 pages per week?</a:t>
            </a:r>
          </a:p>
        </p:txBody>
      </p:sp>
    </p:spTree>
    <p:extLst>
      <p:ext uri="{BB962C8B-B14F-4D97-AF65-F5344CB8AC3E}">
        <p14:creationId xmlns:p14="http://schemas.microsoft.com/office/powerpoint/2010/main" val="2591560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4705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Your Turn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Evaluate the expression when </a:t>
            </a:r>
            <a:r>
              <a:rPr lang="en-US" sz="3200" b="1" i="1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= 8 of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91779"/>
              </p:ext>
            </p:extLst>
          </p:nvPr>
        </p:nvGraphicFramePr>
        <p:xfrm>
          <a:off x="3933825" y="5370513"/>
          <a:ext cx="7715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5370513"/>
                        <a:ext cx="771525" cy="11160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352478"/>
              </p:ext>
            </p:extLst>
          </p:nvPr>
        </p:nvGraphicFramePr>
        <p:xfrm>
          <a:off x="7059613" y="1525588"/>
          <a:ext cx="93186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6" imgW="482400" imgH="393480" progId="Equation.DSMT4">
                  <p:embed/>
                </p:oleObj>
              </mc:Choice>
              <mc:Fallback>
                <p:oleObj name="Equation" r:id="rId6" imgW="482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1525588"/>
                        <a:ext cx="93186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435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30801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Applications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lphaUcPeriod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Read the question TWICE.  </a:t>
            </a:r>
          </a:p>
          <a:p>
            <a:pPr marL="457200" indent="-457200" eaLnBrk="1" hangingPunct="1">
              <a:buFont typeface="+mj-lt"/>
              <a:buAutoNum type="alphaUcPeriod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Underline the key terms.</a:t>
            </a:r>
          </a:p>
          <a:p>
            <a:pPr marL="457200" indent="-457200" eaLnBrk="1" hangingPunct="1">
              <a:buFont typeface="+mj-lt"/>
              <a:buAutoNum type="alphaUcPeriod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Solve.  Draw pictures, if necessary.</a:t>
            </a:r>
          </a:p>
          <a:p>
            <a:pPr marL="457200" indent="-457200" eaLnBrk="1" hangingPunct="1">
              <a:buFont typeface="+mj-lt"/>
              <a:buAutoNum type="alphaUcPeriod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Check your answer.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F738-D938-4CC2-A430-B3BE9E0F03C0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2607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622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Example 5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 group of 10 students volunteers to collect litter for one day.  A sponsor provides 1 juice drink and 2 sandwiches for each student, and pays $25 for trash bags.  The sponsor’s cost (in dollars) is given by the expression 10(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j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) + 25 where 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is the cost of a juice drink and 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is the cost of the sandwich.  A juice drink costs $1.05 and a sandwich costs $1.75.  What is the sponsor’s cost?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62930"/>
              </p:ext>
            </p:extLst>
          </p:nvPr>
        </p:nvGraphicFramePr>
        <p:xfrm>
          <a:off x="3352800" y="5486400"/>
          <a:ext cx="1992312" cy="800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8" name="Equation" r:id="rId4" imgW="457200" imgH="177480" progId="Equation.DSMT4">
                  <p:embed/>
                </p:oleObj>
              </mc:Choice>
              <mc:Fallback>
                <p:oleObj name="Equation" r:id="rId4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86400"/>
                        <a:ext cx="1992312" cy="80079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878786"/>
              </p:ext>
            </p:extLst>
          </p:nvPr>
        </p:nvGraphicFramePr>
        <p:xfrm>
          <a:off x="2438400" y="3302000"/>
          <a:ext cx="38195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9" name="Equation" r:id="rId6" imgW="1231560" imgH="253800" progId="Equation.DSMT4">
                  <p:embed/>
                </p:oleObj>
              </mc:Choice>
              <mc:Fallback>
                <p:oleObj name="Equation" r:id="rId6" imgW="1231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02000"/>
                        <a:ext cx="38195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523658"/>
              </p:ext>
            </p:extLst>
          </p:nvPr>
        </p:nvGraphicFramePr>
        <p:xfrm>
          <a:off x="1828800" y="3922713"/>
          <a:ext cx="571023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0" name="Equation" r:id="rId8" imgW="1841400" imgH="279360" progId="Equation.DSMT4">
                  <p:embed/>
                </p:oleObj>
              </mc:Choice>
              <mc:Fallback>
                <p:oleObj name="Equation" r:id="rId8" imgW="1841400" imgH="2793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22713"/>
                        <a:ext cx="571023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007262"/>
              </p:ext>
            </p:extLst>
          </p:nvPr>
        </p:nvGraphicFramePr>
        <p:xfrm>
          <a:off x="2590800" y="4648200"/>
          <a:ext cx="3505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1" name="Equation" r:id="rId10" imgW="1130040" imgH="253800" progId="Equation.DSMT4">
                  <p:embed/>
                </p:oleObj>
              </mc:Choice>
              <mc:Fallback>
                <p:oleObj name="Equation" r:id="rId10" imgW="11300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35052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6132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4705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Your Turn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Little Johnny had 4 copies of a science report made to give to his lab partners.  In each copied report, there were 20 black-and-white pages and 5 color pages.  He paid a copy center to make and bind the copies.  His cost in dollars is given by the expression, 4(5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+ 20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), where 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is the cost of a color page and </a:t>
            </a:r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is the cost of a black-and-white page.  What is the total cost if a color page costs $2 and a black-and-white page costs $0.05?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814685"/>
              </p:ext>
            </p:extLst>
          </p:nvPr>
        </p:nvGraphicFramePr>
        <p:xfrm>
          <a:off x="3767138" y="5486400"/>
          <a:ext cx="11620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4" imgW="266400" imgH="177480" progId="Equation.DSMT4">
                  <p:embed/>
                </p:oleObj>
              </mc:Choice>
              <mc:Fallback>
                <p:oleObj name="Equation" r:id="rId4" imgW="266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5486400"/>
                        <a:ext cx="1162050" cy="800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4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9277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Assignment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Page 10</a:t>
            </a:r>
          </a:p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4-18 even, 22-30 even, 35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3796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17085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Page 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80484"/>
              </p:ext>
            </p:extLst>
          </p:nvPr>
        </p:nvGraphicFramePr>
        <p:xfrm>
          <a:off x="348803" y="1447800"/>
          <a:ext cx="3765997" cy="5161280"/>
        </p:xfrm>
        <a:graphic>
          <a:graphicData uri="http://schemas.openxmlformats.org/drawingml/2006/table">
            <a:tbl>
              <a:tblPr bandRow="1">
                <a:tableStyleId>{C4B1156A-380E-4F78-BDF5-A606A8083BF9}</a:tableStyleId>
              </a:tblPr>
              <a:tblGrid>
                <a:gridCol w="565597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2.4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8)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4.5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12)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1/3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16)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 •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 • </a:t>
                      </a:r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 • </a:t>
                      </a:r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12 •</a:t>
                      </a:r>
                      <a:r>
                        <a:rPr lang="en-US" sz="18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 12</a:t>
                      </a:r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 to the 5</a:t>
                      </a:r>
                      <a:r>
                        <a:rPr lang="en-US" sz="1800" b="1" baseline="30000" dirty="0" smtClean="0">
                          <a:latin typeface="Calibri" pitchFamily="34" charset="0"/>
                          <a:cs typeface="Calibri" pitchFamily="34" charset="0"/>
                        </a:rPr>
                        <a:t>th</a:t>
                      </a: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 power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20)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(1/8)(1/8)(1/8)(1/8)(1/8) (1/8)(1/8)(1/8)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1/8 to the 8</a:t>
                      </a:r>
                      <a:r>
                        <a:rPr lang="en-US" sz="1800" b="1" baseline="30000" dirty="0" smtClean="0">
                          <a:latin typeface="Calibri" pitchFamily="34" charset="0"/>
                          <a:cs typeface="Calibri" pitchFamily="34" charset="0"/>
                        </a:rPr>
                        <a:t>th</a:t>
                      </a: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 power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24)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It should be multiplied twice and not multiplied</a:t>
                      </a:r>
                      <a:r>
                        <a:rPr lang="en-US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 by 2</a:t>
                      </a:r>
                      <a:endParaRPr lang="en-US" sz="18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28)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32)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64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36)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16/81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40)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17.4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44)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5029D-D53F-4E65-B058-FD18A4BBF7D9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83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7588"/>
            <a:ext cx="6248400" cy="83661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cs typeface="Calibri" pitchFamily="34" charset="0"/>
              </a:rPr>
              <a:t>Section 1.2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04799" y="2819400"/>
            <a:ext cx="701040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Evaluating and Solving Algebraic </a:t>
            </a:r>
            <a:r>
              <a:rPr lang="en-US" sz="4400" b="1" dirty="0">
                <a:latin typeface="Calibri" pitchFamily="34" charset="0"/>
                <a:cs typeface="Calibri" pitchFamily="34" charset="0"/>
              </a:rPr>
              <a:t>Expressions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7F61C2-DECB-411E-9BF5-733B9A199F9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A3808-E4F2-4CFF-9FB5-15C66228FF7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3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  <p:bldP spid="38919" grpId="0"/>
      <p:bldP spid="389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4908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Order of Operations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lphaUcPeriod"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To evaluate an algebraic expression, substitute a number for each variable and simplify by using the order of operations. One way to remember the order of operations is by using the mnemonic </a:t>
            </a: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PEMDAS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indent="-457200" eaLnBrk="1" hangingPunct="1">
              <a:buFont typeface="+mj-lt"/>
              <a:buAutoNum type="alphaUcPeriod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Order of Operations</a:t>
            </a:r>
          </a:p>
          <a:p>
            <a:pPr marL="1200150" lvl="1" indent="-457200" eaLnBrk="1" hangingPunct="1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arentheses and grouping symbols.</a:t>
            </a:r>
          </a:p>
          <a:p>
            <a:pPr marL="1200150" lvl="1" indent="-457200" eaLnBrk="1" hangingPunct="1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xponents.</a:t>
            </a:r>
          </a:p>
          <a:p>
            <a:pPr marL="1200150" lvl="1" indent="-457200" eaLnBrk="1" hangingPunct="1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ultiply and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ivide from left to right.</a:t>
            </a:r>
          </a:p>
          <a:p>
            <a:pPr marL="1200150" lvl="1" indent="-457200" eaLnBrk="1" hangingPunct="1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dd and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ubtract from left to right.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F738-D938-4CC2-A430-B3BE9E0F03C0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355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622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Example 1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Evaluate 27 </a:t>
            </a:r>
            <a:r>
              <a:rPr lang="en-US" sz="3200" b="1" dirty="0">
                <a:latin typeface="Calibri" pitchFamily="34" charset="0"/>
                <a:ea typeface="Cambria Math"/>
                <a:cs typeface="Calibri" pitchFamily="34" charset="0"/>
              </a:rPr>
              <a:t>÷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3</a:t>
            </a:r>
            <a:r>
              <a:rPr lang="en-US" sz="3200" b="1" baseline="30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× 2 </a:t>
            </a:r>
            <a:r>
              <a:rPr lang="en-US" sz="3200" b="1" dirty="0" smtClean="0">
                <a:latin typeface="Calibri" pitchFamily="34" charset="0"/>
                <a:ea typeface="Cambria Math"/>
                <a:cs typeface="Calibri" pitchFamily="34" charset="0"/>
              </a:rPr>
              <a:t>– 3.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138263"/>
              </p:ext>
            </p:extLst>
          </p:nvPr>
        </p:nvGraphicFramePr>
        <p:xfrm>
          <a:off x="2840038" y="2174875"/>
          <a:ext cx="30051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4" name="Equation" r:id="rId4" imgW="876240" imgH="203040" progId="Equation.DSMT4">
                  <p:embed/>
                </p:oleObj>
              </mc:Choice>
              <mc:Fallback>
                <p:oleObj name="Equation" r:id="rId4" imgW="8762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2174875"/>
                        <a:ext cx="30051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771837"/>
              </p:ext>
            </p:extLst>
          </p:nvPr>
        </p:nvGraphicFramePr>
        <p:xfrm>
          <a:off x="2895600" y="3086100"/>
          <a:ext cx="28321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Equation" r:id="rId6" imgW="825480" imgH="177480" progId="Equation.DSMT4">
                  <p:embed/>
                </p:oleObj>
              </mc:Choice>
              <mc:Fallback>
                <p:oleObj name="Equation" r:id="rId6" imgW="8254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86100"/>
                        <a:ext cx="28321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89214"/>
              </p:ext>
            </p:extLst>
          </p:nvPr>
        </p:nvGraphicFramePr>
        <p:xfrm>
          <a:off x="3417888" y="3865562"/>
          <a:ext cx="178593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8" imgW="520560" imgH="177480" progId="Equation.DSMT4">
                  <p:embed/>
                </p:oleObj>
              </mc:Choice>
              <mc:Fallback>
                <p:oleObj name="Equation" r:id="rId8" imgW="5205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3865562"/>
                        <a:ext cx="1785937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48837"/>
              </p:ext>
            </p:extLst>
          </p:nvPr>
        </p:nvGraphicFramePr>
        <p:xfrm>
          <a:off x="4040187" y="5486400"/>
          <a:ext cx="7604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7" y="5486400"/>
                        <a:ext cx="760413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990046"/>
              </p:ext>
            </p:extLst>
          </p:nvPr>
        </p:nvGraphicFramePr>
        <p:xfrm>
          <a:off x="3756025" y="4551362"/>
          <a:ext cx="11318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8" name="Equation" r:id="rId12" imgW="330120" imgH="177480" progId="Equation.DSMT4">
                  <p:embed/>
                </p:oleObj>
              </mc:Choice>
              <mc:Fallback>
                <p:oleObj name="Equation" r:id="rId12" imgW="330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551362"/>
                        <a:ext cx="11318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258AF-875D-4175-AF8F-E5D2497FD983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9031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622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Example 2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Evaluate 1/3(6) </a:t>
            </a:r>
            <a:r>
              <a:rPr lang="en-US" sz="3200" b="1" dirty="0" smtClean="0">
                <a:latin typeface="Calibri" pitchFamily="34" charset="0"/>
                <a:ea typeface="Cambria Math"/>
                <a:cs typeface="Calibri" pitchFamily="34" charset="0"/>
              </a:rPr>
              <a:t>+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12 ÷ 3 </a:t>
            </a:r>
            <a:r>
              <a:rPr lang="en-US" sz="3200" b="1" dirty="0" smtClean="0">
                <a:latin typeface="Calibri" pitchFamily="34" charset="0"/>
                <a:ea typeface="Cambria Math"/>
                <a:cs typeface="Calibri" pitchFamily="34" charset="0"/>
              </a:rPr>
              <a:t>× 4</a:t>
            </a:r>
            <a:r>
              <a:rPr lang="en-US" sz="3200" b="1" baseline="30000" dirty="0" smtClean="0">
                <a:latin typeface="Calibri" pitchFamily="34" charset="0"/>
                <a:ea typeface="Cambria Math"/>
                <a:cs typeface="Calibri" pitchFamily="34" charset="0"/>
              </a:rPr>
              <a:t>2</a:t>
            </a:r>
            <a:r>
              <a:rPr lang="en-US" sz="3200" b="1" dirty="0" smtClean="0">
                <a:latin typeface="Calibri" pitchFamily="34" charset="0"/>
                <a:ea typeface="Cambria Math"/>
                <a:cs typeface="Calibri" pitchFamily="34" charset="0"/>
              </a:rPr>
              <a:t>.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748402"/>
              </p:ext>
            </p:extLst>
          </p:nvPr>
        </p:nvGraphicFramePr>
        <p:xfrm>
          <a:off x="3931920" y="5562600"/>
          <a:ext cx="86868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4" imgW="190440" imgH="177480" progId="Equation.DSMT4">
                  <p:embed/>
                </p:oleObj>
              </mc:Choice>
              <mc:Fallback>
                <p:oleObj name="Equation" r:id="rId4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920" y="5562600"/>
                        <a:ext cx="868680" cy="838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714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4705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Your Turn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Calibri" pitchFamily="34" charset="0"/>
                <a:cs typeface="Calibri" pitchFamily="34" charset="0"/>
              </a:rPr>
              <a:t>Evaluate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1/3[30 – (8 </a:t>
            </a:r>
            <a:r>
              <a:rPr lang="en-US" sz="3200" b="1" dirty="0">
                <a:latin typeface="Calibri" pitchFamily="34" charset="0"/>
                <a:ea typeface="Cambria Math"/>
                <a:cs typeface="Calibri" pitchFamily="34" charset="0"/>
              </a:rPr>
              <a:t>+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13)] + </a:t>
            </a:r>
            <a:r>
              <a:rPr lang="en-US" sz="3200" b="1" dirty="0" smtClean="0">
                <a:latin typeface="Calibri" pitchFamily="34" charset="0"/>
                <a:ea typeface="Cambria Math"/>
                <a:cs typeface="Calibri" pitchFamily="34" charset="0"/>
              </a:rPr>
              <a:t>5</a:t>
            </a:r>
            <a:r>
              <a:rPr lang="en-US" sz="3200" b="1" baseline="30000" dirty="0" smtClean="0">
                <a:latin typeface="Calibri" pitchFamily="34" charset="0"/>
                <a:ea typeface="Cambria Math"/>
                <a:cs typeface="Calibri" pitchFamily="34" charset="0"/>
              </a:rPr>
              <a:t>2</a:t>
            </a:r>
            <a:r>
              <a:rPr lang="en-US" sz="3200" b="1" dirty="0">
                <a:latin typeface="Calibri" pitchFamily="34" charset="0"/>
                <a:ea typeface="Cambria Math"/>
                <a:cs typeface="Calibri" pitchFamily="34" charset="0"/>
              </a:rPr>
              <a:t>.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743709"/>
              </p:ext>
            </p:extLst>
          </p:nvPr>
        </p:nvGraphicFramePr>
        <p:xfrm>
          <a:off x="3862388" y="5486400"/>
          <a:ext cx="9620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4" imgW="190440" imgH="177480" progId="Equation.DSMT4">
                  <p:embed/>
                </p:oleObj>
              </mc:Choice>
              <mc:Fallback>
                <p:oleObj name="Equation" r:id="rId4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5486400"/>
                        <a:ext cx="962025" cy="9286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4243-A683-496B-AB92-FAEB03289090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4559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622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Example 3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Evaluate the expression when </a:t>
            </a:r>
            <a:r>
              <a:rPr lang="en-US" sz="3200" b="1" i="1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= 4 of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649352"/>
              </p:ext>
            </p:extLst>
          </p:nvPr>
        </p:nvGraphicFramePr>
        <p:xfrm>
          <a:off x="3933922" y="5410200"/>
          <a:ext cx="77219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9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922" y="5410200"/>
                        <a:ext cx="772190" cy="1036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196181"/>
              </p:ext>
            </p:extLst>
          </p:nvPr>
        </p:nvGraphicFramePr>
        <p:xfrm>
          <a:off x="6973888" y="1474365"/>
          <a:ext cx="1103312" cy="887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Equation" r:id="rId6" imgW="571320" imgH="444240" progId="Equation.DSMT4">
                  <p:embed/>
                </p:oleObj>
              </mc:Choice>
              <mc:Fallback>
                <p:oleObj name="Equation" r:id="rId6" imgW="57132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1474365"/>
                        <a:ext cx="1103312" cy="887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942089"/>
              </p:ext>
            </p:extLst>
          </p:nvPr>
        </p:nvGraphicFramePr>
        <p:xfrm>
          <a:off x="3429000" y="2110466"/>
          <a:ext cx="1828800" cy="1470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8" imgW="571320" imgH="444240" progId="Equation.DSMT4">
                  <p:embed/>
                </p:oleObj>
              </mc:Choice>
              <mc:Fallback>
                <p:oleObj name="Equation" r:id="rId8" imgW="57132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10466"/>
                        <a:ext cx="1828800" cy="1470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4267200" y="2209800"/>
            <a:ext cx="457200" cy="457200"/>
          </a:xfrm>
          <a:prstGeom prst="line">
            <a:avLst/>
          </a:prstGeom>
          <a:ln w="28575">
            <a:gradFill>
              <a:gsLst>
                <a:gs pos="0">
                  <a:srgbClr val="002060"/>
                </a:gs>
                <a:gs pos="100000">
                  <a:schemeClr val="tx1"/>
                </a:gs>
              </a:gsLst>
              <a:lin ang="5400000" scaled="0"/>
            </a:gradFill>
          </a:ln>
          <a:effectLst>
            <a:glow rad="38100">
              <a:srgbClr val="FF0000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86200" y="2971800"/>
            <a:ext cx="457200" cy="457200"/>
          </a:xfrm>
          <a:prstGeom prst="line">
            <a:avLst/>
          </a:prstGeom>
          <a:ln w="28575">
            <a:gradFill>
              <a:gsLst>
                <a:gs pos="0">
                  <a:srgbClr val="002060"/>
                </a:gs>
                <a:gs pos="100000">
                  <a:schemeClr val="tx1"/>
                </a:gs>
              </a:gsLst>
              <a:lin ang="5400000" scaled="0"/>
            </a:gradFill>
          </a:ln>
          <a:effectLst>
            <a:glow rad="38100">
              <a:srgbClr val="FF0000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05200" y="2108775"/>
            <a:ext cx="1752600" cy="1362287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glow rad="38100">
              <a:srgbClr val="FF0000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5200" y="2091538"/>
            <a:ext cx="1905000" cy="1489862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glow rad="38100">
              <a:srgbClr val="FF0000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278607"/>
              </p:ext>
            </p:extLst>
          </p:nvPr>
        </p:nvGraphicFramePr>
        <p:xfrm>
          <a:off x="3457972" y="2124304"/>
          <a:ext cx="1770856" cy="1424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10" imgW="571320" imgH="444240" progId="Equation.DSMT4">
                  <p:embed/>
                </p:oleObj>
              </mc:Choice>
              <mc:Fallback>
                <p:oleObj name="Equation" r:id="rId10" imgW="57132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972" y="2124304"/>
                        <a:ext cx="1770856" cy="1424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099288"/>
              </p:ext>
            </p:extLst>
          </p:nvPr>
        </p:nvGraphicFramePr>
        <p:xfrm>
          <a:off x="1828800" y="3657600"/>
          <a:ext cx="251936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Equation" r:id="rId12" imgW="812520" imgH="482400" progId="Equation.DSMT4">
                  <p:embed/>
                </p:oleObj>
              </mc:Choice>
              <mc:Fallback>
                <p:oleObj name="Equation" r:id="rId12" imgW="812520" imgH="482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2519363" cy="154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168155"/>
              </p:ext>
            </p:extLst>
          </p:nvPr>
        </p:nvGraphicFramePr>
        <p:xfrm>
          <a:off x="4382293" y="3733800"/>
          <a:ext cx="145891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Equation" r:id="rId14" imgW="469800" imgH="444240" progId="Equation.DSMT4">
                  <p:embed/>
                </p:oleObj>
              </mc:Choice>
              <mc:Fallback>
                <p:oleObj name="Equation" r:id="rId14" imgW="469800" imgH="4442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2293" y="3733800"/>
                        <a:ext cx="145891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83032"/>
              </p:ext>
            </p:extLst>
          </p:nvPr>
        </p:nvGraphicFramePr>
        <p:xfrm>
          <a:off x="6032500" y="3733800"/>
          <a:ext cx="10636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16" imgW="342720" imgH="393480" progId="Equation.DSMT4">
                  <p:embed/>
                </p:oleObj>
              </mc:Choice>
              <mc:Fallback>
                <p:oleObj name="Equation" r:id="rId16" imgW="34272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733800"/>
                        <a:ext cx="106362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539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803" y="685800"/>
            <a:ext cx="2622997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8803" y="685800"/>
            <a:ext cx="7423597" cy="685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Example 4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57200" y="1600200"/>
            <a:ext cx="8016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Evaluate the expression when </a:t>
            </a:r>
            <a:r>
              <a:rPr lang="en-US" sz="3200" b="1" i="1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= 4 of </a:t>
            </a:r>
            <a:r>
              <a:rPr lang="en-US" sz="3200" b="1" i="1" dirty="0" smtClean="0">
                <a:latin typeface="Calibri" pitchFamily="34" charset="0"/>
                <a:cs typeface="Calibri" pitchFamily="34" charset="0"/>
              </a:rPr>
              <a:t>x</a:t>
            </a:r>
            <a:r>
              <a:rPr lang="en-US" sz="3200" b="1" baseline="30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– 3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78422"/>
              </p:ext>
            </p:extLst>
          </p:nvPr>
        </p:nvGraphicFramePr>
        <p:xfrm>
          <a:off x="3741738" y="5370513"/>
          <a:ext cx="115728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4" imgW="190440" imgH="177480" progId="Equation.DSMT4">
                  <p:embed/>
                </p:oleObj>
              </mc:Choice>
              <mc:Fallback>
                <p:oleObj name="Equation" r:id="rId4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5370513"/>
                        <a:ext cx="1157287" cy="11160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78327-76FA-4098-B297-33EBA7D71A2D}" type="datetime8">
              <a:rPr lang="en-US" smtClean="0"/>
              <a:t>8/5/2015 9:51 PM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1.2: Apply the Order of Operations</a:t>
            </a: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91F3-6F5B-4C3D-B3C7-277C5070F2B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0284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778" grpId="0"/>
      <p:bldP spid="8" grpId="0" build="allAtOnce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5793</TotalTime>
  <Words>670</Words>
  <Application>Microsoft Office PowerPoint</Application>
  <PresentationFormat>On-screen Show (4:3)</PresentationFormat>
  <Paragraphs>134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Wingdings</vt:lpstr>
      <vt:lpstr>Network</vt:lpstr>
      <vt:lpstr>Equation</vt:lpstr>
      <vt:lpstr>Do NOW</vt:lpstr>
      <vt:lpstr>Page 5</vt:lpstr>
      <vt:lpstr>PowerPoint Presentation</vt:lpstr>
      <vt:lpstr>Order of Operations</vt:lpstr>
      <vt:lpstr>Example 1</vt:lpstr>
      <vt:lpstr>Example 2</vt:lpstr>
      <vt:lpstr>Your Turn</vt:lpstr>
      <vt:lpstr>Example 3</vt:lpstr>
      <vt:lpstr>Example 4</vt:lpstr>
      <vt:lpstr>Your Turn</vt:lpstr>
      <vt:lpstr>Applications</vt:lpstr>
      <vt:lpstr>Example 5</vt:lpstr>
      <vt:lpstr>Your Turn</vt:lpstr>
      <vt:lpstr>Assignment</vt:lpstr>
    </vt:vector>
  </TitlesOfParts>
  <Company>Salt Lake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Jim Dang</dc:creator>
  <cp:lastModifiedBy>Tristen Billerbeck</cp:lastModifiedBy>
  <cp:revision>129</cp:revision>
  <dcterms:created xsi:type="dcterms:W3CDTF">2004-05-18T03:01:19Z</dcterms:created>
  <dcterms:modified xsi:type="dcterms:W3CDTF">2015-08-06T04:51:40Z</dcterms:modified>
</cp:coreProperties>
</file>